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Lst>
  <p:sldSz cy="6858000" cx="12192000"/>
  <p:notesSz cx="6858000" cy="9144000"/>
  <p:embeddedFontLst>
    <p:embeddedFont>
      <p:font typeface="Poppins"/>
      <p:regular r:id="rId74"/>
      <p:bold r:id="rId75"/>
      <p:italic r:id="rId76"/>
      <p:boldItalic r:id="rId77"/>
    </p:embeddedFont>
    <p:embeddedFont>
      <p:font typeface="Century Gothic"/>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2" roundtripDataSignature="AMtx7mi0GBpSd0M1sEm3SoquclmSJAEX4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74872BA-5D30-4668-9C38-F72825BC9AFD}">
  <a:tblStyle styleId="{D74872BA-5D30-4668-9C38-F72825BC9AFD}"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italic.fntdata"/><Relationship Id="rId82" Type="http://customschemas.google.com/relationships/presentationmetadata" Target="metadata"/><Relationship Id="rId81" Type="http://schemas.openxmlformats.org/officeDocument/2006/relationships/font" Target="fonts/CenturyGothic-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Poppins-bold.fntdata"/><Relationship Id="rId30" Type="http://schemas.openxmlformats.org/officeDocument/2006/relationships/slide" Target="slides/slide25.xml"/><Relationship Id="rId74" Type="http://schemas.openxmlformats.org/officeDocument/2006/relationships/font" Target="fonts/Poppins-regular.fntdata"/><Relationship Id="rId33" Type="http://schemas.openxmlformats.org/officeDocument/2006/relationships/slide" Target="slides/slide28.xml"/><Relationship Id="rId77" Type="http://schemas.openxmlformats.org/officeDocument/2006/relationships/font" Target="fonts/Poppins-boldItalic.fntdata"/><Relationship Id="rId32" Type="http://schemas.openxmlformats.org/officeDocument/2006/relationships/slide" Target="slides/slide27.xml"/><Relationship Id="rId76" Type="http://schemas.openxmlformats.org/officeDocument/2006/relationships/font" Target="fonts/Poppins-italic.fntdata"/><Relationship Id="rId35" Type="http://schemas.openxmlformats.org/officeDocument/2006/relationships/slide" Target="slides/slide30.xml"/><Relationship Id="rId79" Type="http://schemas.openxmlformats.org/officeDocument/2006/relationships/font" Target="fonts/CenturyGothic-bold.fntdata"/><Relationship Id="rId34" Type="http://schemas.openxmlformats.org/officeDocument/2006/relationships/slide" Target="slides/slide29.xml"/><Relationship Id="rId78" Type="http://schemas.openxmlformats.org/officeDocument/2006/relationships/font" Target="fonts/CenturyGothic-regular.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Reintroduce students to the Unit Essential Question: What makes a place special?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point out the Weekly Question: How does imagination make a place seem different?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a:t>
            </a:r>
            <a:r>
              <a:rPr i="1" lang="en-US"/>
              <a:t>What is imagination? It’s making pictures or ideas in your mind. Using your imagination can help you picture a place and think about what might make the place special.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14 of the Student Interactive. Read aloud the heading and the sentence on this page. Point to the picture of the girl who has built a rocket out of cardboard. Ask students what she is imagining.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Guide them to understand that she is imagining that she is traveling into space in the rocket ship. Then read aloud the information on p. 15. Ask students what the boy on this page is imagining.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Guide students to understand that he is imagining what it would be like to walk on the moon. Use the following prompts to guide discussion:</a:t>
            </a:r>
            <a:endParaRPr/>
          </a:p>
          <a:p>
            <a:pPr indent="-304800" lvl="0" marL="676656" rtl="0" algn="l">
              <a:lnSpc>
                <a:spcPct val="100000"/>
              </a:lnSpc>
              <a:spcBef>
                <a:spcPts val="0"/>
              </a:spcBef>
              <a:spcAft>
                <a:spcPts val="0"/>
              </a:spcAft>
              <a:buSzPts val="1200"/>
              <a:buFont typeface="Calibri"/>
              <a:buChar char="●"/>
            </a:pPr>
            <a:r>
              <a:rPr lang="en-US"/>
              <a:t>Ask students to close their eyes and picture traveling to space in a rocket ship or walking on the moon. </a:t>
            </a:r>
            <a:endParaRPr/>
          </a:p>
          <a:p>
            <a:pPr indent="-304800" lvl="0" marL="676656" rtl="0" algn="l">
              <a:lnSpc>
                <a:spcPct val="100000"/>
              </a:lnSpc>
              <a:spcBef>
                <a:spcPts val="0"/>
              </a:spcBef>
              <a:spcAft>
                <a:spcPts val="0"/>
              </a:spcAft>
              <a:buSzPts val="1200"/>
              <a:buFont typeface="Calibri"/>
              <a:buChar char="●"/>
            </a:pPr>
            <a:r>
              <a:rPr lang="en-US"/>
              <a:t>Tell students that making pictures in your mind is one way to use your imagination. </a:t>
            </a:r>
            <a:endParaRPr/>
          </a:p>
          <a:p>
            <a:pPr indent="-304800" lvl="0" marL="676656" rtl="0" algn="l">
              <a:lnSpc>
                <a:spcPct val="100000"/>
              </a:lnSpc>
              <a:spcBef>
                <a:spcPts val="0"/>
              </a:spcBef>
              <a:spcAft>
                <a:spcPts val="0"/>
              </a:spcAft>
              <a:buSzPts val="1200"/>
              <a:buFont typeface="Calibri"/>
              <a:buChar char="●"/>
            </a:pPr>
            <a:r>
              <a:rPr lang="en-US"/>
              <a:t>Ask students to imagine what they would do in space if they rode in a rocket ship, or what they would do if they were on the moon. </a:t>
            </a:r>
            <a:endParaRPr/>
          </a:p>
          <a:p>
            <a:pPr indent="-304800" lvl="0" marL="676656" rtl="0" algn="l">
              <a:lnSpc>
                <a:spcPct val="100000"/>
              </a:lnSpc>
              <a:spcBef>
                <a:spcPts val="0"/>
              </a:spcBef>
              <a:spcAft>
                <a:spcPts val="0"/>
              </a:spcAft>
              <a:buSzPts val="1200"/>
              <a:buFont typeface="Calibri"/>
              <a:buChar char="●"/>
            </a:pPr>
            <a:r>
              <a:rPr lang="en-US"/>
              <a:t>Tell them that imagining what you would do is another way to use your imagination. Encourage students to ask questions about the infographic to clarify any information they do not understand.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turn, talk, and share with a partner about where they like to “go” in their imagination when they play, draw, or write.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out the Week 1 Question</a:t>
            </a:r>
            <a:r>
              <a:rPr i="1" lang="en-US"/>
              <a:t>: How does imagination make a place seem different? </a:t>
            </a:r>
            <a:r>
              <a:rPr lang="en-US"/>
              <a:t>Tell students that they have just learned about where people might go in their imagination.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them that over the week they will learn about other ways that imagination can change a place.  </a:t>
            </a:r>
            <a:endParaRPr/>
          </a:p>
        </p:txBody>
      </p:sp>
      <p:sp>
        <p:nvSpPr>
          <p:cNvPr id="189" name="Google Shape;189;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they will listen to a realistic fiction story called “Jackie and Her Imagination.”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Realistic fiction is a made-up story. Tell them that you are going to read a story about a girl named Jackie.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 you read aloud the realistic fiction story, have students listen actively by looking at you and thinking about what you are saying.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confirm understanding of the read aloud text by asking and answering questions about key details.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them to think about whether Jackie could be a real child and whether the things she does might happen in real life.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Purpose: Have students listen actively for elements of realistic fiction, such as whether the events in the story could really happen.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entire text aloud without stopping for the Think Aloud callouts.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text aloud, pausing to model Think Aloud strategies related to the genre.</a:t>
            </a:r>
            <a:endParaRPr/>
          </a:p>
        </p:txBody>
      </p:sp>
      <p:sp>
        <p:nvSpPr>
          <p:cNvPr id="202" name="Google Shape;20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realistic fiction is a type of story that could happen or be real. Explain that the story will have realistic characters.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identifying these characters, and other parts of a realistic fiction story, will help them understand and connect with the story. </a:t>
            </a:r>
            <a:endParaRPr/>
          </a:p>
          <a:p>
            <a:pPr indent="-304800" lvl="0" marL="676656" rtl="0" algn="l">
              <a:lnSpc>
                <a:spcPct val="100000"/>
              </a:lnSpc>
              <a:spcBef>
                <a:spcPts val="0"/>
              </a:spcBef>
              <a:spcAft>
                <a:spcPts val="0"/>
              </a:spcAft>
              <a:buSzPts val="1200"/>
              <a:buFont typeface="Calibri"/>
              <a:buChar char="●"/>
            </a:pPr>
            <a:r>
              <a:rPr lang="en-US"/>
              <a:t>The people, or characters, in realistic fiction do or say things that real people might do or say. </a:t>
            </a:r>
            <a:endParaRPr/>
          </a:p>
          <a:p>
            <a:pPr indent="-304800" lvl="0" marL="676656" rtl="0" algn="l">
              <a:lnSpc>
                <a:spcPct val="100000"/>
              </a:lnSpc>
              <a:spcBef>
                <a:spcPts val="0"/>
              </a:spcBef>
              <a:spcAft>
                <a:spcPts val="0"/>
              </a:spcAft>
              <a:buSzPts val="1200"/>
              <a:buFont typeface="Calibri"/>
              <a:buChar char="●"/>
            </a:pPr>
            <a:r>
              <a:rPr lang="en-US"/>
              <a:t>The place where a realistic fiction story takes place, or the setting, is a place that is real, like a school or a park. </a:t>
            </a:r>
            <a:endParaRPr/>
          </a:p>
          <a:p>
            <a:pPr indent="-304800" lvl="0" marL="676656" rtl="0" algn="l">
              <a:lnSpc>
                <a:spcPct val="100000"/>
              </a:lnSpc>
              <a:spcBef>
                <a:spcPts val="0"/>
              </a:spcBef>
              <a:spcAft>
                <a:spcPts val="0"/>
              </a:spcAft>
              <a:buSzPts val="1200"/>
              <a:buFont typeface="Calibri"/>
              <a:buChar char="●"/>
            </a:pPr>
            <a:r>
              <a:rPr lang="en-US"/>
              <a:t>Whatever happens in realistic fiction, the plot or main events, could happen in real life. </a:t>
            </a:r>
            <a:endParaRPr/>
          </a:p>
          <a:p>
            <a:pPr indent="-155448" lvl="0" marL="155448" rtl="0" algn="l">
              <a:lnSpc>
                <a:spcPct val="100000"/>
              </a:lnSpc>
              <a:spcBef>
                <a:spcPts val="0"/>
              </a:spcBef>
              <a:spcAft>
                <a:spcPts val="0"/>
              </a:spcAft>
              <a:buSzPts val="1400"/>
              <a:buNone/>
            </a:pPr>
            <a:r>
              <a:rPr lang="en-US"/>
              <a:t>3. Have students turn to p. 28 in the Student Interactive. Point out that the model text is about Tim and Jan. These are the characters </a:t>
            </a:r>
            <a:endParaRPr/>
          </a:p>
          <a:p>
            <a:pPr indent="0" lvl="0" marL="0" rtl="0" algn="l">
              <a:lnSpc>
                <a:spcPct val="100000"/>
              </a:lnSpc>
              <a:spcBef>
                <a:spcPts val="0"/>
              </a:spcBef>
              <a:spcAft>
                <a:spcPts val="0"/>
              </a:spcAft>
              <a:buClr>
                <a:srgbClr val="000000"/>
              </a:buClr>
              <a:buSzPts val="1200"/>
              <a:buFont typeface="Arial"/>
              <a:buNone/>
            </a:pPr>
            <a:r>
              <a:rPr lang="en-US"/>
              <a:t>Ask students where the story about Tim and Jan takes place. </a:t>
            </a:r>
            <a:endParaRPr/>
          </a:p>
          <a:p>
            <a:pPr indent="0" lvl="0" marL="0" rtl="0" algn="l">
              <a:lnSpc>
                <a:spcPct val="100000"/>
              </a:lnSpc>
              <a:spcBef>
                <a:spcPts val="0"/>
              </a:spcBef>
              <a:spcAft>
                <a:spcPts val="0"/>
              </a:spcAft>
              <a:buClr>
                <a:srgbClr val="000000"/>
              </a:buClr>
              <a:buSzPts val="1200"/>
              <a:buFont typeface="Arial"/>
              <a:buNone/>
            </a:pPr>
            <a:r>
              <a:rPr lang="en-US"/>
              <a:t>Guide them to understand that it happens at school, which is a real place.</a:t>
            </a:r>
            <a:r>
              <a:rPr i="0" lang="en-US" u="none" strike="noStrike">
                <a:solidFill>
                  <a:srgbClr val="000000"/>
                </a:solidFill>
              </a:rPr>
              <a:t> </a:t>
            </a:r>
            <a:r>
              <a:rPr b="1" i="0" lang="en-US" u="none" strike="noStrike">
                <a:solidFill>
                  <a:srgbClr val="000000"/>
                </a:solidFill>
              </a:rPr>
              <a:t>Editable Anchor Chart Click Path: Table of Contents -&gt; Reading Anchor Charts -&gt; Unit 1 Week 1: Realistic Fiction Editable Reading Anchor Chart</a:t>
            </a:r>
            <a:endParaRPr b="1" i="0"/>
          </a:p>
          <a:p>
            <a:pPr indent="0" lvl="0" marL="0" rtl="0" algn="l">
              <a:lnSpc>
                <a:spcPct val="100000"/>
              </a:lnSpc>
              <a:spcBef>
                <a:spcPts val="0"/>
              </a:spcBef>
              <a:spcAft>
                <a:spcPts val="0"/>
              </a:spcAft>
              <a:buSzPts val="1400"/>
              <a:buNone/>
            </a:pPr>
            <a:r>
              <a:t/>
            </a:r>
            <a:endParaRPr/>
          </a:p>
        </p:txBody>
      </p:sp>
      <p:sp>
        <p:nvSpPr>
          <p:cNvPr id="213" name="Google Shape;21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turn and talk with a partner about how they know this is a realistic fiction story. Then have partners share their ideas with the class.</a:t>
            </a:r>
            <a:endParaRPr/>
          </a:p>
        </p:txBody>
      </p:sp>
      <p:sp>
        <p:nvSpPr>
          <p:cNvPr id="226" name="Google Shape;22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word parts can be added to words to make new words. </a:t>
            </a:r>
            <a:endParaRPr/>
          </a:p>
          <a:p>
            <a:pPr indent="-304800" lvl="0" marL="676656" rtl="0" algn="l">
              <a:lnSpc>
                <a:spcPct val="100000"/>
              </a:lnSpc>
              <a:spcBef>
                <a:spcPts val="0"/>
              </a:spcBef>
              <a:spcAft>
                <a:spcPts val="0"/>
              </a:spcAft>
              <a:buSzPts val="1200"/>
              <a:buFont typeface="Calibri"/>
              <a:buChar char="●"/>
            </a:pPr>
            <a:r>
              <a:rPr lang="en-US"/>
              <a:t>Sometimes word parts are added to the ending of a word. </a:t>
            </a:r>
            <a:endParaRPr/>
          </a:p>
          <a:p>
            <a:pPr indent="-304800" lvl="0" marL="676656" rtl="0" algn="l">
              <a:lnSpc>
                <a:spcPct val="100000"/>
              </a:lnSpc>
              <a:spcBef>
                <a:spcPts val="0"/>
              </a:spcBef>
              <a:spcAft>
                <a:spcPts val="0"/>
              </a:spcAft>
              <a:buSzPts val="1200"/>
              <a:buFont typeface="Calibri"/>
              <a:buChar char="●"/>
            </a:pPr>
            <a:r>
              <a:rPr lang="en-US"/>
              <a:t>Sometimes word parts are added to the beginning of a word. </a:t>
            </a:r>
            <a:endParaRPr/>
          </a:p>
          <a:p>
            <a:pPr indent="-304800" lvl="0" marL="676656" rtl="0" algn="l">
              <a:lnSpc>
                <a:spcPct val="100000"/>
              </a:lnSpc>
              <a:spcBef>
                <a:spcPts val="0"/>
              </a:spcBef>
              <a:spcAft>
                <a:spcPts val="0"/>
              </a:spcAft>
              <a:buSzPts val="1200"/>
              <a:buFont typeface="Calibri"/>
              <a:buChar char="●"/>
            </a:pPr>
            <a:r>
              <a:rPr lang="en-US"/>
              <a:t>When word parts are added, they change the meaning of the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Hold up your hand. Ask students what it is. They should say that it is your hand.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word hand on the board. Now hold up both hands. Ask students what they see (two hands). Add an s to the word hand on the board. Circle the s. </a:t>
            </a:r>
            <a:r>
              <a:rPr i="1" lang="en-US"/>
              <a:t>This word part is added. It shows I have more than one hand. I can also add a word part to the beginning of a word. For example, I might ask you to do something</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do on the board. </a:t>
            </a:r>
            <a:r>
              <a:rPr i="1" lang="en-US"/>
              <a:t>If we want more practice, I might ask that we redo it. Re- is a word part</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redo on the board and circle re-. Repeat this activity by writing words with and without word parts: map/maps; try/retry.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identify the word part.</a:t>
            </a:r>
            <a:endParaRPr i="0"/>
          </a:p>
        </p:txBody>
      </p:sp>
      <p:sp>
        <p:nvSpPr>
          <p:cNvPr id="240" name="Google Shape;24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activity on p. 45 in the Student Interactive</a:t>
            </a:r>
            <a:endParaRPr/>
          </a:p>
        </p:txBody>
      </p:sp>
      <p:sp>
        <p:nvSpPr>
          <p:cNvPr id="251" name="Google Shape;251;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Show students the alphabet. Point out that the letters in the alphabet include different types of lines. </a:t>
            </a:r>
            <a:r>
              <a:rPr i="1" lang="en-US"/>
              <a:t>Some letters include straight lines. Others include curved lines. Still others include both straight and curved lines. Before you can write letters, you must be able to write straight and curved lines! Today we’ll start by practicing with straight lines.</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Make a vertical line on the board. Point out that it goes straight up and down.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when they write a letter they should always start at the top.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draw vertical lines in the air, starting at the top and moving their fingers straight down. (Make sure that they do this with their dominant hand, so that right-handed students are using their right hand and left-handed students are using their left hand. </a:t>
            </a:r>
            <a:r>
              <a:rPr b="1" i="0" lang="en-US" u="none" strike="noStrike">
                <a:solidFill>
                  <a:srgbClr val="000000"/>
                </a:solidFill>
              </a:rPr>
              <a:t>Click path: Realize -&gt; Table of Contents -&gt; Resource Download Center -&gt; Handwriting Practice -&gt; U1W1L1 Handwriting Practice </a:t>
            </a:r>
            <a:endParaRPr b="1"/>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264" name="Google Shape;26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An author is someone who writes a book. Before writers start to write, they have to come up with an idea.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They think about how they can turn that idea into a book. They learn about the subject. They may talk to other people about their ideas.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Inform students that you will work together during Writing Workshop to come up with ideas and learn how to write about them.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 stack book and explain that a writer wrote the book. Tell students that they will write books this year, too.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aloud at least three stack books of different genres to help students understand the different parts of a book.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 you read, pause to ask questions about the parts of the books, such as the cover, title page, sentences, and pictures.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Note how the pictures and words on the page go together.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turn to p. 49 in the Student Interactive and read it to them. Say: </a:t>
            </a:r>
            <a:r>
              <a:rPr i="1" lang="en-US"/>
              <a:t>This page says you can be an author too. Remember that authors start with an idea. Let’s think like an author. What are some things you can write about? Write their ideas on the board or chart. Ask students to write down some of their favorite ideas that were listed on the board or chart.</a:t>
            </a:r>
            <a:endParaRPr i="1" u="none" strike="noStrike">
              <a:solidFill>
                <a:srgbClr val="000000"/>
              </a:solidFill>
            </a:endParaRPr>
          </a:p>
        </p:txBody>
      </p:sp>
      <p:sp>
        <p:nvSpPr>
          <p:cNvPr id="275" name="Google Shape;27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during their independent writing time they can read more stack books to gain a better understanding of the different parts of a book. They should pay attention to how the text and pictures work together to tell a story or give information.</a:t>
            </a:r>
            <a:endParaRPr/>
          </a:p>
          <a:p>
            <a:pPr indent="-304800" lvl="0" marL="676656" rtl="0" algn="l">
              <a:lnSpc>
                <a:spcPct val="100000"/>
              </a:lnSpc>
              <a:spcBef>
                <a:spcPts val="0"/>
              </a:spcBef>
              <a:spcAft>
                <a:spcPts val="0"/>
              </a:spcAft>
              <a:buSzPts val="1200"/>
              <a:buFont typeface="Calibri"/>
              <a:buChar char="●"/>
            </a:pPr>
            <a:r>
              <a:rPr lang="en-US"/>
              <a:t>Modeled: Talk through how to choose an idea. Model drawing a simple picture and writing a sentence for it. </a:t>
            </a:r>
            <a:endParaRPr/>
          </a:p>
          <a:p>
            <a:pPr indent="-304800" lvl="0" marL="676656" rtl="0" algn="l">
              <a:lnSpc>
                <a:spcPct val="100000"/>
              </a:lnSpc>
              <a:spcBef>
                <a:spcPts val="0"/>
              </a:spcBef>
              <a:spcAft>
                <a:spcPts val="0"/>
              </a:spcAft>
              <a:buSzPts val="1200"/>
              <a:buFont typeface="Calibri"/>
              <a:buChar char="●"/>
            </a:pPr>
            <a:r>
              <a:rPr lang="en-US"/>
              <a:t>Shared: With students’ input, make a list of ideas. Talk through what they could draw or write about. </a:t>
            </a:r>
            <a:endParaRPr/>
          </a:p>
          <a:p>
            <a:pPr indent="-304800" lvl="0" marL="676656" rtl="0" algn="l">
              <a:lnSpc>
                <a:spcPct val="100000"/>
              </a:lnSpc>
              <a:spcBef>
                <a:spcPts val="0"/>
              </a:spcBef>
              <a:spcAft>
                <a:spcPts val="0"/>
              </a:spcAft>
              <a:buSzPts val="1200"/>
              <a:buFont typeface="Calibri"/>
              <a:buChar char="●"/>
            </a:pPr>
            <a:r>
              <a:rPr lang="en-US"/>
              <a:t>Guided: Have students say what they want to write or draw before they do so.</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show an understanding, they can begin writing in stapled booklets.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time allows for individual conferences, use the Conference Prompts on p. T302. </a:t>
            </a:r>
            <a:endParaRPr i="0" u="none" strike="noStrike">
              <a:solidFill>
                <a:srgbClr val="000000"/>
              </a:solidFill>
            </a:endParaRPr>
          </a:p>
        </p:txBody>
      </p:sp>
      <p:sp>
        <p:nvSpPr>
          <p:cNvPr id="288" name="Google Shape;28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nouns can name people and animals.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categories people and animals on the board. Have volunteers name examples of common nouns and help you classify them as either people or animals.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Pair students and have them take turns telling nouns that name people and animals. Their partner should say which category the word falls into.</a:t>
            </a:r>
            <a:endParaRPr i="0" sz="1800" u="none" strike="noStrike">
              <a:solidFill>
                <a:srgbClr val="000000"/>
              </a:solidFill>
            </a:endParaRPr>
          </a:p>
        </p:txBody>
      </p:sp>
      <p:sp>
        <p:nvSpPr>
          <p:cNvPr id="300" name="Google Shape;300;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Hold up the man Picture Card and tell students that it is a picture of a man. </a:t>
            </a:r>
            <a:r>
              <a:rPr i="1" lang="en-US"/>
              <a:t>Listen to the sounds in the word man: /m/ /a/ /n/. I hear the sound /m/ at the beginning of man. Say the sound /m/ with me.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Show students the spelling of the word on the back of the card. Read the word, pointing to each letter as you say the sound: /m/ /a/ /n/. </a:t>
            </a:r>
            <a:r>
              <a:rPr i="1" lang="en-US"/>
              <a:t>Do you hear the sound /m/? Which letter spells the sound /m/? </a:t>
            </a:r>
            <a:r>
              <a:rPr b="1" lang="en-US"/>
              <a:t>Click path -&gt; Table of Contents -&gt; Unit 1 Week 1 Realistic Fiction -&gt; Lesson 1</a:t>
            </a:r>
            <a:endParaRPr i="1"/>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the letter m. </a:t>
            </a:r>
            <a:r>
              <a:rPr i="1" lang="en-US"/>
              <a:t>Let’s trace the letter in the air. When we see this letter in a word, what sound will we say? </a:t>
            </a:r>
            <a:r>
              <a:rPr lang="en-US"/>
              <a:t>Students should say the sound /m/.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18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Help them name the first picture. </a:t>
            </a:r>
            <a:r>
              <a:rPr i="1" lang="en-US"/>
              <a:t>Let’s say the word and listen to the beginning sound: /m/ /ou/ /s/. The beginning sound is /m/. What letter spells that sound?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trace the letters Mm by the word mouse.</a:t>
            </a:r>
            <a:endParaRPr/>
          </a:p>
        </p:txBody>
      </p:sp>
      <p:sp>
        <p:nvSpPr>
          <p:cNvPr id="322" name="Google Shape;32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finish p. 18 of the Student Interactive. </a:t>
            </a:r>
            <a:endParaRPr/>
          </a:p>
        </p:txBody>
      </p:sp>
      <p:sp>
        <p:nvSpPr>
          <p:cNvPr id="336" name="Google Shape;33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high frequency words are words that they will hear and see over and over in things they read.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and read the sight words I, am, and the.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a:t>
            </a:r>
            <a:endParaRPr/>
          </a:p>
          <a:p>
            <a:pPr indent="-304800" lvl="0" marL="676656" rtl="0" algn="l">
              <a:lnSpc>
                <a:spcPct val="100000"/>
              </a:lnSpc>
              <a:spcBef>
                <a:spcPts val="0"/>
              </a:spcBef>
              <a:spcAft>
                <a:spcPts val="0"/>
              </a:spcAft>
              <a:buSzPts val="1200"/>
              <a:buFont typeface="Calibri"/>
              <a:buChar char="●"/>
            </a:pPr>
            <a:r>
              <a:rPr lang="en-US"/>
              <a:t>repeat the words after you. </a:t>
            </a:r>
            <a:endParaRPr/>
          </a:p>
          <a:p>
            <a:pPr indent="-304800" lvl="0" marL="676656" rtl="0" algn="l">
              <a:lnSpc>
                <a:spcPct val="100000"/>
              </a:lnSpc>
              <a:spcBef>
                <a:spcPts val="0"/>
              </a:spcBef>
              <a:spcAft>
                <a:spcPts val="0"/>
              </a:spcAft>
              <a:buSzPts val="1200"/>
              <a:buFont typeface="Calibri"/>
              <a:buChar char="●"/>
            </a:pPr>
            <a:r>
              <a:rPr lang="en-US"/>
              <a:t>spell each word, clapping as they say each letter.</a:t>
            </a:r>
            <a:endParaRPr i="0" u="none" strike="noStrike">
              <a:solidFill>
                <a:srgbClr val="000000"/>
              </a:solidFill>
            </a:endParaRPr>
          </a:p>
        </p:txBody>
      </p:sp>
      <p:sp>
        <p:nvSpPr>
          <p:cNvPr id="349" name="Google Shape;349;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you will start by learning some words that are in the text. Introduce the words cube, circle, square, and triangle on p. 30 in the Student Interactive. </a:t>
            </a:r>
            <a:endParaRPr/>
          </a:p>
          <a:p>
            <a:pPr indent="-304800" lvl="0" marL="676656" rtl="0" algn="l">
              <a:lnSpc>
                <a:spcPct val="100000"/>
              </a:lnSpc>
              <a:spcBef>
                <a:spcPts val="0"/>
              </a:spcBef>
              <a:spcAft>
                <a:spcPts val="0"/>
              </a:spcAft>
              <a:buSzPts val="1200"/>
              <a:buFont typeface="Calibri"/>
              <a:buChar char="●"/>
            </a:pPr>
            <a:r>
              <a:rPr lang="en-US"/>
              <a:t>Prompt students to share what they know about the words. </a:t>
            </a:r>
            <a:r>
              <a:rPr i="1" lang="en-US"/>
              <a:t>What things can you name that are shaped like a cube? What things are shaped like a circle? How about a square? Can you find things in our classroom that are shaped like a triangle? </a:t>
            </a:r>
            <a:endParaRPr/>
          </a:p>
          <a:p>
            <a:pPr indent="-304800" lvl="0" marL="676656" rtl="0" algn="l">
              <a:lnSpc>
                <a:spcPct val="100000"/>
              </a:lnSpc>
              <a:spcBef>
                <a:spcPts val="0"/>
              </a:spcBef>
              <a:spcAft>
                <a:spcPts val="0"/>
              </a:spcAft>
              <a:buSzPts val="1200"/>
              <a:buFont typeface="Calibri"/>
              <a:buChar char="●"/>
            </a:pPr>
            <a:r>
              <a:rPr lang="en-US"/>
              <a:t>Have students demonstrate what they know about the words. They can use their hands to make some of the shapes. </a:t>
            </a:r>
            <a:endParaRPr/>
          </a:p>
          <a:p>
            <a:pPr indent="-304800" lvl="0" marL="676656" rtl="0" algn="l">
              <a:lnSpc>
                <a:spcPct val="100000"/>
              </a:lnSpc>
              <a:spcBef>
                <a:spcPts val="0"/>
              </a:spcBef>
              <a:spcAft>
                <a:spcPts val="0"/>
              </a:spcAft>
              <a:buSzPts val="1200"/>
              <a:buFont typeface="Calibri"/>
              <a:buChar char="●"/>
            </a:pPr>
            <a:r>
              <a:rPr lang="en-US"/>
              <a:t>These words will help us understand what the text is about.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hold up their Student Interactive. Explain that every book has a front cover, back cover, and title page. Have them identify each part. </a:t>
            </a:r>
            <a:endParaRPr i="0"/>
          </a:p>
        </p:txBody>
      </p:sp>
      <p:sp>
        <p:nvSpPr>
          <p:cNvPr id="362" name="Google Shape;362;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Clr>
                <a:schemeClr val="dk1"/>
              </a:buClr>
              <a:buSzPts val="1200"/>
              <a:buFont typeface="Calibri"/>
              <a:buAutoNum type="arabicPeriod"/>
            </a:pPr>
            <a:r>
              <a:rPr lang="en-US"/>
              <a:t>Discuss the First Read Strategies. In this first read, explain the importance of setting a purpose, or reason, for reading an assigned text</a:t>
            </a:r>
            <a:r>
              <a:rPr i="1" lang="en-US"/>
              <a:t>. One reason I read realistic fiction is to enjoy a good story</a:t>
            </a:r>
            <a:r>
              <a:rPr lang="en-US"/>
              <a:t>. </a:t>
            </a:r>
            <a:endParaRPr/>
          </a:p>
          <a:p>
            <a:pPr indent="-304800" lvl="0" marL="457200" rtl="0" algn="l">
              <a:lnSpc>
                <a:spcPct val="100000"/>
              </a:lnSpc>
              <a:spcBef>
                <a:spcPts val="0"/>
              </a:spcBef>
              <a:spcAft>
                <a:spcPts val="0"/>
              </a:spcAft>
              <a:buClr>
                <a:schemeClr val="dk1"/>
              </a:buClr>
              <a:buSzPts val="1200"/>
              <a:buFont typeface="Calibri"/>
              <a:buAutoNum type="arabicPeriod"/>
            </a:pPr>
            <a:r>
              <a:rPr lang="en-US"/>
              <a:t>Have students establish a purpose for reading Mission Accomplished! with adult assistance. After students complete the First Read, ask, </a:t>
            </a:r>
            <a:r>
              <a:rPr i="1" lang="en-US"/>
              <a:t>What did you like? What did you learn? What surprised you?</a:t>
            </a:r>
            <a:endParaRPr/>
          </a:p>
          <a:p>
            <a:pPr indent="-304800" lvl="0" marL="457200" rtl="0" algn="l">
              <a:lnSpc>
                <a:spcPct val="100000"/>
              </a:lnSpc>
              <a:spcBef>
                <a:spcPts val="0"/>
              </a:spcBef>
              <a:spcAft>
                <a:spcPts val="0"/>
              </a:spcAft>
              <a:buClr>
                <a:schemeClr val="dk1"/>
              </a:buClr>
              <a:buSzPts val="1200"/>
              <a:buFont typeface="Calibri"/>
              <a:buAutoNum type="arabicPeriod"/>
            </a:pPr>
            <a:r>
              <a:rPr lang="en-US"/>
              <a:t>READ: Have students listen and read along, tracking the print, as you read the text aloud. </a:t>
            </a:r>
            <a:endParaRPr/>
          </a:p>
          <a:p>
            <a:pPr indent="-304800" lvl="0" marL="457200" rtl="0" algn="l">
              <a:lnSpc>
                <a:spcPct val="100000"/>
              </a:lnSpc>
              <a:spcBef>
                <a:spcPts val="0"/>
              </a:spcBef>
              <a:spcAft>
                <a:spcPts val="0"/>
              </a:spcAft>
              <a:buClr>
                <a:schemeClr val="dk1"/>
              </a:buClr>
              <a:buSzPts val="1200"/>
              <a:buFont typeface="Calibri"/>
              <a:buAutoNum type="arabicPeriod"/>
            </a:pPr>
            <a:r>
              <a:rPr lang="en-US"/>
              <a:t>LOOK: Look at the pictures. How do they help you understand the text? </a:t>
            </a:r>
            <a:endParaRPr/>
          </a:p>
          <a:p>
            <a:pPr indent="-304800" lvl="0" marL="457200" rtl="0" algn="l">
              <a:lnSpc>
                <a:spcPct val="100000"/>
              </a:lnSpc>
              <a:spcBef>
                <a:spcPts val="0"/>
              </a:spcBef>
              <a:spcAft>
                <a:spcPts val="0"/>
              </a:spcAft>
              <a:buClr>
                <a:schemeClr val="dk1"/>
              </a:buClr>
              <a:buSzPts val="1200"/>
              <a:buFont typeface="Calibri"/>
              <a:buAutoNum type="arabicPeriod"/>
            </a:pPr>
            <a:r>
              <a:rPr lang="en-US"/>
              <a:t>ASK: Ask questions to help you understand the text better. </a:t>
            </a:r>
            <a:endParaRPr/>
          </a:p>
          <a:p>
            <a:pPr indent="-304800" lvl="0" marL="457200" rtl="0" algn="l">
              <a:lnSpc>
                <a:spcPct val="100000"/>
              </a:lnSpc>
              <a:spcBef>
                <a:spcPts val="0"/>
              </a:spcBef>
              <a:spcAft>
                <a:spcPts val="0"/>
              </a:spcAft>
              <a:buClr>
                <a:schemeClr val="dk1"/>
              </a:buClr>
              <a:buSzPts val="1200"/>
              <a:buFont typeface="Calibri"/>
              <a:buAutoNum type="arabicPeriod"/>
            </a:pPr>
            <a:r>
              <a:rPr lang="en-US"/>
              <a:t>TALK: Talk to a partner about the text.</a:t>
            </a:r>
            <a:endParaRPr/>
          </a:p>
          <a:p>
            <a:pPr indent="-304800" lvl="0" marL="457200" rtl="0" algn="l">
              <a:lnSpc>
                <a:spcPct val="100000"/>
              </a:lnSpc>
              <a:spcBef>
                <a:spcPts val="0"/>
              </a:spcBef>
              <a:spcAft>
                <a:spcPts val="0"/>
              </a:spcAft>
              <a:buClr>
                <a:schemeClr val="dk1"/>
              </a:buClr>
              <a:buSzPts val="1200"/>
              <a:buFont typeface="Calibri"/>
              <a:buAutoNum type="arabicPeriod"/>
            </a:pPr>
            <a:r>
              <a:rPr lang="en-US"/>
              <a:t>Help students read the whole text independently, in pairs, or as a whole class. </a:t>
            </a:r>
            <a:endParaRPr/>
          </a:p>
          <a:p>
            <a:pPr indent="-304800" lvl="0" marL="457200" rtl="0" algn="l">
              <a:lnSpc>
                <a:spcPct val="100000"/>
              </a:lnSpc>
              <a:spcBef>
                <a:spcPts val="0"/>
              </a:spcBef>
              <a:spcAft>
                <a:spcPts val="0"/>
              </a:spcAft>
              <a:buClr>
                <a:schemeClr val="dk1"/>
              </a:buClr>
              <a:buSzPts val="1200"/>
              <a:buFont typeface="Calibri"/>
              <a:buAutoNum type="arabicPeriod"/>
            </a:pPr>
            <a:r>
              <a:rPr lang="en-US"/>
              <a:t>Use the First Read notes to help students connect with the text and to monitor comprehension</a:t>
            </a:r>
            <a:endParaRPr>
              <a:solidFill>
                <a:srgbClr val="000000"/>
              </a:solidFill>
            </a:endParaRPr>
          </a:p>
        </p:txBody>
      </p:sp>
      <p:sp>
        <p:nvSpPr>
          <p:cNvPr id="377" name="Google Shape;37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a:t>Think Aloud:</a:t>
            </a:r>
            <a:r>
              <a:rPr i="1" lang="en-US"/>
              <a:t> I wonder where this story takes place. Oh, there is a seesaw! I think these children are at a playground or park. That is where I usually see seesaws, swings, and other play equipment. The children are playing at the park, but they are imagining that they are in a rocket ship. That looks like fun!</a:t>
            </a:r>
            <a:r>
              <a:rPr i="0" lang="en-US"/>
              <a:t> </a:t>
            </a:r>
            <a:endParaRPr i="0"/>
          </a:p>
        </p:txBody>
      </p:sp>
      <p:sp>
        <p:nvSpPr>
          <p:cNvPr id="389" name="Google Shape;38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a:t>
            </a:r>
            <a:r>
              <a:rPr lang="en-US">
                <a:solidFill>
                  <a:srgbClr val="000000"/>
                </a:solidFill>
              </a:rPr>
              <a:t>t</a:t>
            </a:r>
            <a:r>
              <a:rPr i="0" lang="en-US" u="none" strike="noStrike">
                <a:solidFill>
                  <a:srgbClr val="000000"/>
                </a:solidFill>
              </a:rPr>
              <a:t>ogether. </a:t>
            </a:r>
            <a:endParaRPr i="0" u="none" strike="noStrike">
              <a:solidFill>
                <a:schemeClr val="dk1"/>
              </a:solidFill>
            </a:endParaRPr>
          </a:p>
          <a:p>
            <a:pPr indent="0" lvl="0" marL="12700" rtl="0" algn="l">
              <a:lnSpc>
                <a:spcPct val="100000"/>
              </a:lnSpc>
              <a:spcBef>
                <a:spcPts val="0"/>
              </a:spcBef>
              <a:spcAft>
                <a:spcPts val="0"/>
              </a:spcAft>
              <a:buSzPts val="1200"/>
              <a:buFont typeface="Calibri"/>
              <a:buNone/>
            </a:pPr>
            <a:r>
              <a:t/>
            </a:r>
            <a:endParaRPr i="0" u="none" strike="noStrike">
              <a:solidFill>
                <a:srgbClr val="000000"/>
              </a:solidFill>
            </a:endParaRPr>
          </a:p>
        </p:txBody>
      </p:sp>
      <p:sp>
        <p:nvSpPr>
          <p:cNvPr id="402" name="Google Shape;402;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a:t>
            </a:r>
            <a:r>
              <a:rPr lang="en-US">
                <a:solidFill>
                  <a:srgbClr val="000000"/>
                </a:solidFill>
              </a:rPr>
              <a:t>t</a:t>
            </a:r>
            <a:r>
              <a:rPr i="0" lang="en-US" u="none" strike="noStrike">
                <a:solidFill>
                  <a:srgbClr val="000000"/>
                </a:solidFill>
              </a:rPr>
              <a:t>ogether. </a:t>
            </a:r>
            <a:br>
              <a:rPr lang="en-US"/>
            </a:br>
            <a:endParaRPr i="0" u="none" strike="noStrike">
              <a:solidFill>
                <a:srgbClr val="000000"/>
              </a:solidFill>
            </a:endParaRPr>
          </a:p>
        </p:txBody>
      </p:sp>
      <p:sp>
        <p:nvSpPr>
          <p:cNvPr id="414" name="Google Shape;41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a:t>
            </a:r>
            <a:r>
              <a:rPr lang="en-US">
                <a:solidFill>
                  <a:srgbClr val="000000"/>
                </a:solidFill>
              </a:rPr>
              <a:t>t</a:t>
            </a:r>
            <a:r>
              <a:rPr i="0" lang="en-US" u="none" strike="noStrike">
                <a:solidFill>
                  <a:srgbClr val="000000"/>
                </a:solidFill>
              </a:rPr>
              <a:t>ogether. </a:t>
            </a:r>
            <a:endParaRPr i="0"/>
          </a:p>
          <a:p>
            <a:pPr indent="-190500" lvl="0" marL="228600" rtl="0" algn="l">
              <a:lnSpc>
                <a:spcPct val="100000"/>
              </a:lnSpc>
              <a:spcBef>
                <a:spcPts val="0"/>
              </a:spcBef>
              <a:spcAft>
                <a:spcPts val="0"/>
              </a:spcAft>
              <a:buClr>
                <a:srgbClr val="000000"/>
              </a:buClr>
              <a:buSzPts val="1200"/>
              <a:buFont typeface="Calibri"/>
              <a:buAutoNum type="arabicPeriod"/>
            </a:pPr>
            <a:r>
              <a:rPr lang="en-US"/>
              <a:t>THINK ALOUD</a:t>
            </a:r>
            <a:r>
              <a:rPr i="1" lang="en-US"/>
              <a:t> I read the word triangle on page 38, but I cannot remember what a triangle is. What can I do? I will look at the picture. Christopher is holding a rock that has three sides. Yes, that is what a triangle looks like! Now I know.</a:t>
            </a:r>
            <a:endParaRPr i="1" u="none" strike="noStrike">
              <a:solidFill>
                <a:srgbClr val="000000"/>
              </a:solidFill>
            </a:endParaRPr>
          </a:p>
        </p:txBody>
      </p:sp>
      <p:sp>
        <p:nvSpPr>
          <p:cNvPr id="426" name="Google Shape;42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Introduce the Essential Question for Unit 1: What makes a place special? Tell students that they will read many texts to learn about the ways different places are special. Explain that reading texts of various genres and by different authors is important because each author gives his or her own ideas about the theme. Watch the Unit Video Tell students that a multimedia text can use both sound and pictures. One kind of multimedia text is a video. Have students recognize the characteristics of multimedia text by paying attention to the sound and pictures as they watch “My Community.”</a:t>
            </a:r>
            <a:r>
              <a:rPr i="0" lang="en-US" u="none" strike="noStrike">
                <a:solidFill>
                  <a:srgbClr val="000000"/>
                </a:solidFill>
              </a:rPr>
              <a:t>?” </a:t>
            </a:r>
            <a:r>
              <a:rPr b="1" i="0" lang="en-US" u="none" strike="noStrike">
                <a:solidFill>
                  <a:srgbClr val="000000"/>
                </a:solidFill>
              </a:rPr>
              <a:t>Click Path: Table of Contents -&gt; Unit 1: Going Places&gt; Unit 1: Introduction</a:t>
            </a:r>
            <a:endParaRPr b="1"/>
          </a:p>
          <a:p>
            <a:pPr indent="-215900" lvl="0" marL="228600" rtl="0" algn="l">
              <a:lnSpc>
                <a:spcPct val="100000"/>
              </a:lnSpc>
              <a:spcBef>
                <a:spcPts val="0"/>
              </a:spcBef>
              <a:spcAft>
                <a:spcPts val="0"/>
              </a:spcAft>
              <a:buSzPts val="1200"/>
              <a:buFont typeface="Calibri"/>
              <a:buAutoNum type="arabicPeriod"/>
            </a:pPr>
            <a:r>
              <a:rPr lang="en-US"/>
              <a:t>Have partners discuss the characteristics of multimedia text that they recognized by watching video. Use the following questions to guide their discussions: </a:t>
            </a:r>
            <a:endParaRPr/>
          </a:p>
          <a:p>
            <a:pPr indent="-304800" lvl="0" marL="676656" rtl="0" algn="l">
              <a:lnSpc>
                <a:spcPct val="100000"/>
              </a:lnSpc>
              <a:spcBef>
                <a:spcPts val="0"/>
              </a:spcBef>
              <a:spcAft>
                <a:spcPts val="0"/>
              </a:spcAft>
              <a:buSzPts val="1200"/>
              <a:buFont typeface="Calibri"/>
              <a:buChar char="●"/>
            </a:pPr>
            <a:r>
              <a:rPr lang="en-US"/>
              <a:t>What did you hear in the video? </a:t>
            </a:r>
            <a:endParaRPr/>
          </a:p>
          <a:p>
            <a:pPr indent="-304800" lvl="0" marL="676656" rtl="0" algn="l">
              <a:lnSpc>
                <a:spcPct val="100000"/>
              </a:lnSpc>
              <a:spcBef>
                <a:spcPts val="0"/>
              </a:spcBef>
              <a:spcAft>
                <a:spcPts val="0"/>
              </a:spcAft>
              <a:buSzPts val="1200"/>
              <a:buFont typeface="Calibri"/>
              <a:buChar char="●"/>
            </a:pPr>
            <a:r>
              <a:rPr lang="en-US"/>
              <a:t>What did you see in the video?</a:t>
            </a:r>
            <a:endParaRPr/>
          </a:p>
        </p:txBody>
      </p:sp>
      <p:sp>
        <p:nvSpPr>
          <p:cNvPr id="101" name="Google Shape;1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16d5158540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216d5158540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15000"/>
              </a:lnSpc>
              <a:spcBef>
                <a:spcPts val="0"/>
              </a:spcBef>
              <a:spcAft>
                <a:spcPts val="0"/>
              </a:spcAft>
              <a:buSzPts val="1200"/>
              <a:buFont typeface="Calibri"/>
              <a:buAutoNum type="arabicPeriod"/>
            </a:pPr>
            <a:r>
              <a:rPr lang="en-US"/>
              <a:t>Use these suggestions to prompt students’ initial responses to reading Mission Accomplished! </a:t>
            </a:r>
            <a:endParaRPr/>
          </a:p>
          <a:p>
            <a:pPr indent="-304800" lvl="0" marL="676656" rtl="0" algn="l">
              <a:lnSpc>
                <a:spcPct val="115000"/>
              </a:lnSpc>
              <a:spcBef>
                <a:spcPts val="0"/>
              </a:spcBef>
              <a:spcAft>
                <a:spcPts val="0"/>
              </a:spcAft>
              <a:buSzPts val="1200"/>
              <a:buFont typeface="Calibri"/>
              <a:buChar char="●"/>
            </a:pPr>
            <a:r>
              <a:rPr lang="en-US"/>
              <a:t>Talk Tell a partner whether you would like to play with Rena and Christopher. Use examples from the text to explain your ideas. </a:t>
            </a:r>
            <a:endParaRPr/>
          </a:p>
          <a:p>
            <a:pPr indent="-304800" lvl="0" marL="676656" rtl="0" algn="l">
              <a:lnSpc>
                <a:spcPct val="115000"/>
              </a:lnSpc>
              <a:spcBef>
                <a:spcPts val="0"/>
              </a:spcBef>
              <a:spcAft>
                <a:spcPts val="0"/>
              </a:spcAft>
              <a:buSzPts val="1200"/>
              <a:buFont typeface="Calibri"/>
              <a:buChar char="●"/>
            </a:pPr>
            <a:r>
              <a:rPr lang="en-US"/>
              <a:t>Illustrate Characters Draw your favorite character from the story. Tell your partner about your drawing and why that character is your favorite.</a:t>
            </a:r>
            <a:endParaRPr i="0" u="none" strike="noStrike">
              <a:solidFill>
                <a:srgbClr val="000000"/>
              </a:solidFill>
            </a:endParaRPr>
          </a:p>
        </p:txBody>
      </p:sp>
      <p:sp>
        <p:nvSpPr>
          <p:cNvPr id="439" name="Google Shape;439;g216d5158540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the author chose to use the words cube, circle, square, and triangle.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out that all of these words tell about the shape of the rocks the children found. </a:t>
            </a:r>
            <a:r>
              <a:rPr i="1" lang="en-US"/>
              <a:t>Authors use special words to help tell about the topic in a clear way. You may not know the meanings of these words at first, but when you learn them you will know that much more about the topic! </a:t>
            </a:r>
            <a:endParaRPr/>
          </a:p>
          <a:p>
            <a:pPr indent="-304800" lvl="0" marL="676656" rtl="0" algn="l">
              <a:lnSpc>
                <a:spcPct val="100000"/>
              </a:lnSpc>
              <a:spcBef>
                <a:spcPts val="0"/>
              </a:spcBef>
              <a:spcAft>
                <a:spcPts val="0"/>
              </a:spcAft>
              <a:buSzPts val="1200"/>
              <a:buFont typeface="Calibri"/>
              <a:buChar char="●"/>
            </a:pPr>
            <a:r>
              <a:rPr lang="en-US"/>
              <a:t>READ: Say the first word. </a:t>
            </a:r>
            <a:endParaRPr/>
          </a:p>
          <a:p>
            <a:pPr indent="-304800" lvl="0" marL="676656" rtl="0" algn="l">
              <a:lnSpc>
                <a:spcPct val="100000"/>
              </a:lnSpc>
              <a:spcBef>
                <a:spcPts val="0"/>
              </a:spcBef>
              <a:spcAft>
                <a:spcPts val="0"/>
              </a:spcAft>
              <a:buSzPts val="1200"/>
              <a:buFont typeface="Calibri"/>
              <a:buChar char="●"/>
            </a:pPr>
            <a:r>
              <a:rPr lang="en-US"/>
              <a:t>THINK: Think about the meaning of the word. Try to picture it in your mind. </a:t>
            </a:r>
            <a:endParaRPr/>
          </a:p>
          <a:p>
            <a:pPr indent="-304800" lvl="0" marL="676656" rtl="0" algn="l">
              <a:lnSpc>
                <a:spcPct val="100000"/>
              </a:lnSpc>
              <a:spcBef>
                <a:spcPts val="0"/>
              </a:spcBef>
              <a:spcAft>
                <a:spcPts val="0"/>
              </a:spcAft>
              <a:buSzPts val="1200"/>
              <a:buFont typeface="Calibri"/>
              <a:buChar char="●"/>
            </a:pPr>
            <a:r>
              <a:rPr lang="en-US"/>
              <a:t>ASK: What does it look like? How does this word help you understand the topic better?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40 in the Student Interactive. Model how to complete the activity using the word cube.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aloud the word cube and have students repeat it chorally.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ask students to look at the pictures at the bottom of the page. </a:t>
            </a:r>
            <a:r>
              <a:rPr i="1" lang="en-US"/>
              <a:t>Which is a picture of a cube?</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drawing a line from the word cube to the picture. Invite a volunteer to tell you how the word is used in the story.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practice developing vocabulary by completing p. 40 in the Student Interactive.</a:t>
            </a:r>
            <a:endParaRPr i="0" u="none" strike="noStrike">
              <a:solidFill>
                <a:srgbClr val="000000"/>
              </a:solidFill>
            </a:endParaRPr>
          </a:p>
        </p:txBody>
      </p:sp>
      <p:sp>
        <p:nvSpPr>
          <p:cNvPr id="451" name="Google Shape;451;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Check for Understanding on p. 41 of the Student Interactive.</a:t>
            </a:r>
            <a:endParaRPr/>
          </a:p>
          <a:p>
            <a:pPr indent="-215900" lvl="0" marL="228600" rtl="0" algn="l">
              <a:lnSpc>
                <a:spcPct val="100000"/>
              </a:lnSpc>
              <a:spcBef>
                <a:spcPts val="0"/>
              </a:spcBef>
              <a:spcAft>
                <a:spcPts val="0"/>
              </a:spcAft>
              <a:buSzPts val="1200"/>
              <a:buFont typeface="Calibri"/>
              <a:buAutoNum type="arabicPeriod"/>
            </a:pPr>
            <a:r>
              <a:rPr lang="en-US"/>
              <a:t>Then explain that familiar words can have more than one meaning. Have students identify another meaning for the verb to park and use it in a sentence.</a:t>
            </a:r>
            <a:endParaRPr/>
          </a:p>
        </p:txBody>
      </p:sp>
      <p:sp>
        <p:nvSpPr>
          <p:cNvPr id="464" name="Google Shape;464;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Good writers follow certain steps when they choose an idea and write.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Good writers </a:t>
            </a:r>
            <a:endParaRPr/>
          </a:p>
          <a:p>
            <a:pPr indent="-304800" lvl="0" marL="676656" rtl="0" algn="l">
              <a:lnSpc>
                <a:spcPct val="100000"/>
              </a:lnSpc>
              <a:spcBef>
                <a:spcPts val="0"/>
              </a:spcBef>
              <a:spcAft>
                <a:spcPts val="0"/>
              </a:spcAft>
              <a:buSzPts val="1200"/>
              <a:buFont typeface="Calibri"/>
              <a:buChar char="●"/>
            </a:pPr>
            <a:r>
              <a:rPr lang="en-US"/>
              <a:t>ask questions to learn about an idea. </a:t>
            </a:r>
            <a:endParaRPr/>
          </a:p>
          <a:p>
            <a:pPr indent="-304800" lvl="0" marL="676656" rtl="0" algn="l">
              <a:lnSpc>
                <a:spcPct val="100000"/>
              </a:lnSpc>
              <a:spcBef>
                <a:spcPts val="0"/>
              </a:spcBef>
              <a:spcAft>
                <a:spcPts val="0"/>
              </a:spcAft>
              <a:buSzPts val="1200"/>
              <a:buFont typeface="Calibri"/>
              <a:buChar char="●"/>
            </a:pPr>
            <a:r>
              <a:rPr lang="en-US"/>
              <a:t>share ideas with each other. </a:t>
            </a:r>
            <a:endParaRPr/>
          </a:p>
          <a:p>
            <a:pPr indent="-304800" lvl="0" marL="676656" rtl="0" algn="l">
              <a:lnSpc>
                <a:spcPct val="100000"/>
              </a:lnSpc>
              <a:spcBef>
                <a:spcPts val="0"/>
              </a:spcBef>
              <a:spcAft>
                <a:spcPts val="0"/>
              </a:spcAft>
              <a:buSzPts val="1200"/>
              <a:buFont typeface="Calibri"/>
              <a:buChar char="●"/>
            </a:pPr>
            <a:r>
              <a:rPr lang="en-US"/>
              <a:t>listen to what others say about their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they will be writing a lot of books this year. Today, they will spend time reading books and seeing examples of what other authors have written.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aloud several stack books so students learn what good writers do and what they will do as they write their own books.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 you read, point out the things students will need to do to write their books: they will learn, they will write, they will talk, and they will share.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 you read each book aloud, have students think about books they could write.</a:t>
            </a:r>
            <a:endParaRPr/>
          </a:p>
        </p:txBody>
      </p:sp>
      <p:sp>
        <p:nvSpPr>
          <p:cNvPr id="476" name="Google Shape;476;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Focus on </a:t>
            </a:r>
            <a:r>
              <a:rPr lang="en-US"/>
              <a:t>understanding books.  </a:t>
            </a:r>
            <a:endParaRPr/>
          </a:p>
          <a:p>
            <a:pPr indent="-304800" lvl="0" marL="676656" rtl="0" algn="l">
              <a:lnSpc>
                <a:spcPct val="100000"/>
              </a:lnSpc>
              <a:spcBef>
                <a:spcPts val="0"/>
              </a:spcBef>
              <a:spcAft>
                <a:spcPts val="0"/>
              </a:spcAft>
              <a:buSzPts val="1200"/>
              <a:buFont typeface="Calibri"/>
              <a:buChar char="●"/>
            </a:pPr>
            <a:r>
              <a:rPr lang="en-US"/>
              <a:t>Have students read additional stack books of different genres. Students should be reading to gain a better understanding of books. </a:t>
            </a:r>
            <a:endParaRPr/>
          </a:p>
          <a:p>
            <a:pPr indent="-304800" lvl="0" marL="676656" rtl="0" algn="l">
              <a:lnSpc>
                <a:spcPct val="100000"/>
              </a:lnSpc>
              <a:spcBef>
                <a:spcPts val="0"/>
              </a:spcBef>
              <a:spcAft>
                <a:spcPts val="0"/>
              </a:spcAft>
              <a:buSzPts val="1200"/>
              <a:buFont typeface="Calibri"/>
              <a:buChar char="●"/>
            </a:pPr>
            <a:r>
              <a:rPr lang="en-US"/>
              <a:t>Encourage them to think about what the author had to do to write the book (learn, write, share, and talk).</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 </a:t>
            </a:r>
            <a:endParaRPr/>
          </a:p>
          <a:p>
            <a:pPr indent="-304800" lvl="0" marL="676656" rtl="0" algn="l">
              <a:lnSpc>
                <a:spcPct val="100000"/>
              </a:lnSpc>
              <a:spcBef>
                <a:spcPts val="0"/>
              </a:spcBef>
              <a:spcAft>
                <a:spcPts val="0"/>
              </a:spcAft>
              <a:buSzPts val="1200"/>
              <a:buFont typeface="Calibri"/>
              <a:buChar char="●"/>
            </a:pPr>
            <a:r>
              <a:rPr lang="en-US"/>
              <a:t>Modeled Choose a stack book and do a Think Aloud to explain the idea or topic of the writing. </a:t>
            </a:r>
            <a:endParaRPr/>
          </a:p>
          <a:p>
            <a:pPr indent="-304800" lvl="0" marL="676656" rtl="0" algn="l">
              <a:lnSpc>
                <a:spcPct val="100000"/>
              </a:lnSpc>
              <a:spcBef>
                <a:spcPts val="0"/>
              </a:spcBef>
              <a:spcAft>
                <a:spcPts val="0"/>
              </a:spcAft>
              <a:buSzPts val="1200"/>
              <a:buFont typeface="Calibri"/>
              <a:buChar char="●"/>
            </a:pPr>
            <a:r>
              <a:rPr lang="en-US"/>
              <a:t>Shared Have students choose a stack book. Prompt students to identify the idea of the text by looking at the pictures in the book. </a:t>
            </a:r>
            <a:endParaRPr/>
          </a:p>
          <a:p>
            <a:pPr indent="-304800" lvl="0" marL="676656" rtl="0" algn="l">
              <a:lnSpc>
                <a:spcPct val="100000"/>
              </a:lnSpc>
              <a:spcBef>
                <a:spcPts val="0"/>
              </a:spcBef>
              <a:spcAft>
                <a:spcPts val="0"/>
              </a:spcAft>
              <a:buSzPts val="1200"/>
              <a:buFont typeface="Calibri"/>
              <a:buChar char="●"/>
            </a:pPr>
            <a:r>
              <a:rPr lang="en-US"/>
              <a:t>Guided Use the stack books to provide explicit instruction on how to choose an idea for a writing piece.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Intervention Refer to the Small Group Guide for support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show understanding, have them continue writing their own books in stapled booklets.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what they think the authors had to do to write books. Encourage them to explain what the author might have learned, shared, or talked about when writing the book. </a:t>
            </a:r>
            <a:endParaRPr i="0" u="none" strike="noStrike">
              <a:solidFill>
                <a:srgbClr val="000000"/>
              </a:solidFill>
            </a:endParaRPr>
          </a:p>
        </p:txBody>
      </p:sp>
      <p:sp>
        <p:nvSpPr>
          <p:cNvPr id="487" name="Google Shape;48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things can be sorted into groups.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For example, the children in the classroom include two groups: boys and girls. Have boys stand in one part of the room and girls in another to demonstrate a concept sort.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46 in the Student Interactive. Explain that they are going to circle pictures of animals. </a:t>
            </a:r>
            <a:endParaRPr/>
          </a:p>
          <a:p>
            <a:pPr indent="-190500" lvl="0" marL="228600" rtl="0" algn="l">
              <a:lnSpc>
                <a:spcPct val="100000"/>
              </a:lnSpc>
              <a:spcBef>
                <a:spcPts val="0"/>
              </a:spcBef>
              <a:spcAft>
                <a:spcPts val="0"/>
              </a:spcAft>
              <a:buClr>
                <a:srgbClr val="000000"/>
              </a:buClr>
              <a:buSzPts val="1200"/>
              <a:buFont typeface="Calibri"/>
              <a:buAutoNum type="arabicPeriod"/>
            </a:pPr>
            <a:r>
              <a:rPr i="1" lang="en-US"/>
              <a:t>I see some pictures of animals and some pictures that are not animals. Is a cat an animal? Yes! Let’s circle it. Have students circle the cat.</a:t>
            </a:r>
            <a:endParaRPr i="1" sz="1800" u="none" strike="noStrike">
              <a:solidFill>
                <a:srgbClr val="000000"/>
              </a:solidFill>
            </a:endParaRPr>
          </a:p>
        </p:txBody>
      </p:sp>
      <p:sp>
        <p:nvSpPr>
          <p:cNvPr id="500" name="Google Shape;500;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Oral Language: Singular Nouns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Tell students that nouns name people and animals.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Point to yourself and say teacher</a:t>
            </a:r>
            <a:r>
              <a:rPr i="1" lang="en-US"/>
              <a:t>. I am a teacher. The word teacher is a noun that names a person.</a:t>
            </a:r>
            <a:r>
              <a:rPr lang="en-US"/>
              <a:t>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Show students a picture of an animal.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Ask what it is. Explain that the word animal is a noun and the word [name of animal on picture] is a noun, too. This is one animal. Its name is one singular noun.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Call on students to name nouns that are animals or people</a:t>
            </a:r>
            <a:endParaRPr b="0" i="0" sz="1800" u="none" strike="noStrike">
              <a:solidFill>
                <a:srgbClr val="000000"/>
              </a:solidFill>
              <a:latin typeface="Calibri"/>
              <a:ea typeface="Calibri"/>
              <a:cs typeface="Calibri"/>
              <a:sym typeface="Calibri"/>
            </a:endParaRPr>
          </a:p>
        </p:txBody>
      </p:sp>
      <p:sp>
        <p:nvSpPr>
          <p:cNvPr id="513" name="Google Shape;513;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4" name="Google Shape;524;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1" lang="en-US"/>
              <a:t>Today we are going to learn a new sound. Listen carefully: /t/ /t/ /t/. The sound /t/ is made by placing your tongue behind your top teeth and then pushing air through, making the sound /t/. </a:t>
            </a:r>
            <a:r>
              <a:rPr i="0" lang="en-US"/>
              <a:t>Show students how to make the sound /t/ and have them practice it</a:t>
            </a:r>
            <a:r>
              <a:rPr lang="en-US"/>
              <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tub Picture Card. </a:t>
            </a:r>
            <a:r>
              <a:rPr i="1" lang="en-US"/>
              <a:t>This is a picture of a tub. Listen to the beginning sound as I say this word: /t/-ub. What sound does tub begin with? </a:t>
            </a:r>
            <a:r>
              <a:rPr lang="en-US"/>
              <a:t>Students should supply the sound /t/. </a:t>
            </a:r>
            <a:r>
              <a:rPr b="1" lang="en-US"/>
              <a:t>Click path -&gt; Table of Contents -&gt; Unit 1 Week 1 Realistic Fiction-&gt; Lesson 3</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say the following words and have students use a thumbs-up if they hear the sound /t/ at the beginning of the word and a thumbs-down if they hear the sound /t/ at the end of the word: time, pot, fit, toe.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tire on p. 19 of the Student Interactive. </a:t>
            </a:r>
            <a:r>
              <a:rPr i="1" lang="en-US"/>
              <a:t>Listen to the sound at the beginning of this word: /t/ -ire. Tire has the sound /t/ at the beginning.</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top half of the page. Continue with final /t/ using the bottom half of the page.</a:t>
            </a:r>
            <a:endParaRPr i="0"/>
          </a:p>
        </p:txBody>
      </p:sp>
      <p:sp>
        <p:nvSpPr>
          <p:cNvPr id="535" name="Google Shape;535;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the sound /t/ is spelled with the letter t. Display the Tt Alphabet Card. Point to the picture of the turtle and tell students the word turtle begins with t. Point to the letters on the card, and tell students the names of these letters are uppercase T and lowercase t. </a:t>
            </a:r>
            <a:r>
              <a:rPr b="1" lang="en-US"/>
              <a:t>Click path -&gt; Table of Contents -&gt; Unit 1 Week 1 Realistic Fiction-&gt; Lesson 3</a:t>
            </a:r>
            <a:endParaRPr/>
          </a:p>
          <a:p>
            <a:pPr indent="-215900" lvl="0" marL="228600" rtl="0" algn="l">
              <a:lnSpc>
                <a:spcPct val="100000"/>
              </a:lnSpc>
              <a:spcBef>
                <a:spcPts val="0"/>
              </a:spcBef>
              <a:spcAft>
                <a:spcPts val="0"/>
              </a:spcAft>
              <a:buSzPts val="1200"/>
              <a:buFont typeface="Calibri"/>
              <a:buAutoNum type="arabicPeriod"/>
            </a:pPr>
            <a:r>
              <a:rPr lang="en-US"/>
              <a:t>Write Tt on the board and slowly trace the letters as you say the sound /t/. </a:t>
            </a:r>
            <a:endParaRPr/>
          </a:p>
          <a:p>
            <a:pPr indent="-215900" lvl="0" marL="228600" rtl="0" algn="l">
              <a:lnSpc>
                <a:spcPct val="100000"/>
              </a:lnSpc>
              <a:spcBef>
                <a:spcPts val="0"/>
              </a:spcBef>
              <a:spcAft>
                <a:spcPts val="0"/>
              </a:spcAft>
              <a:buSzPts val="1200"/>
              <a:buFont typeface="Calibri"/>
              <a:buAutoNum type="arabicPeriod"/>
            </a:pPr>
            <a:r>
              <a:rPr lang="en-US"/>
              <a:t>Have students turn to p. 20 in the Student Interactive. Let’s say the word ten and listen to the beginning sound: /t/ -en. The word begins with /t/. Point to the letter t. Can you identify, or tell me, what letter spells the sound /t/? Students should trace the uppercase and lowercase letters on the page. </a:t>
            </a:r>
            <a:endParaRPr/>
          </a:p>
          <a:p>
            <a:pPr indent="-215900" lvl="0" marL="228600" rtl="0" algn="l">
              <a:lnSpc>
                <a:spcPct val="100000"/>
              </a:lnSpc>
              <a:spcBef>
                <a:spcPts val="0"/>
              </a:spcBef>
              <a:spcAft>
                <a:spcPts val="0"/>
              </a:spcAft>
              <a:buSzPts val="1200"/>
              <a:buFont typeface="Calibri"/>
              <a:buAutoNum type="arabicPeriod"/>
            </a:pPr>
            <a:r>
              <a:rPr lang="en-US"/>
              <a:t>Have them point to the letter t and tell you what sound it represents.</a:t>
            </a:r>
            <a:endParaRPr/>
          </a:p>
          <a:p>
            <a:pPr indent="-215900" lvl="0" marL="228600" rtl="0" algn="l">
              <a:lnSpc>
                <a:spcPct val="100000"/>
              </a:lnSpc>
              <a:spcBef>
                <a:spcPts val="0"/>
              </a:spcBef>
              <a:spcAft>
                <a:spcPts val="0"/>
              </a:spcAft>
              <a:buSzPts val="1200"/>
              <a:buFont typeface="Calibri"/>
              <a:buAutoNum type="arabicPeriod"/>
            </a:pPr>
            <a:r>
              <a:rPr lang="en-US"/>
              <a:t>Have students complete the activity on p. 20 of the Student Interactive to identify and match the sound for Tt. </a:t>
            </a:r>
            <a:endParaRPr/>
          </a:p>
          <a:p>
            <a:pPr indent="-215900" lvl="0" marL="228600" rtl="0" algn="l">
              <a:lnSpc>
                <a:spcPct val="100000"/>
              </a:lnSpc>
              <a:spcBef>
                <a:spcPts val="0"/>
              </a:spcBef>
              <a:spcAft>
                <a:spcPts val="0"/>
              </a:spcAft>
              <a:buSzPts val="1200"/>
              <a:buFont typeface="Arial"/>
              <a:buAutoNum type="arabicPeriod"/>
            </a:pPr>
            <a:r>
              <a:rPr lang="en-US"/>
              <a:t>If students need additional practice with letter recognition, use the Letter Recognition Unit on SavvasRealize.com or on pp. xvii–xliii in this Teacher's Edition. The unit includes instruction, activities, and student practice sheets. </a:t>
            </a:r>
            <a:endParaRPr b="1" i="0"/>
          </a:p>
        </p:txBody>
      </p:sp>
      <p:sp>
        <p:nvSpPr>
          <p:cNvPr id="549" name="Google Shape;549;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Read to students the goals from p. 12 of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color in the shape next to each goal as it is read aloud.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Talk with students about what makes a place special. Use the picture on p. 12 as an example. </a:t>
            </a:r>
            <a:endParaRPr/>
          </a:p>
        </p:txBody>
      </p:sp>
      <p:sp>
        <p:nvSpPr>
          <p:cNvPr id="115" name="Google Shape;115;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Tell students that some words are not spelled the way they sound. These words need to be learned by remembering the letters. Say: </a:t>
            </a:r>
            <a:r>
              <a:rPr i="1" lang="en-US"/>
              <a:t>When you remember the letters in these words, you will be able to identify and read them.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read the words at the top of p. 21 in the Student Interactive with you: I, am, the.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look at the words at the top of p. 21. Tell them to identify, or point to, the words when you say them. Say the. Pause to let students find and point to the word. Say am. Say I. Repeat the activity until students are familiar with each word.</a:t>
            </a:r>
            <a:endParaRPr/>
          </a:p>
        </p:txBody>
      </p:sp>
      <p:sp>
        <p:nvSpPr>
          <p:cNvPr id="563" name="Google Shape;563;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Remind students that all stories have characters. Characters are the people or animals that the story is about. Authors tell about characters in what they do, say, and think. Identifying and describing the main characters is important for understanding the story. </a:t>
            </a:r>
            <a:endParaRPr/>
          </a:p>
          <a:p>
            <a:pPr indent="-304800" lvl="0" marL="676656" rtl="0" algn="l">
              <a:lnSpc>
                <a:spcPct val="100000"/>
              </a:lnSpc>
              <a:spcBef>
                <a:spcPts val="0"/>
              </a:spcBef>
              <a:spcAft>
                <a:spcPts val="0"/>
              </a:spcAft>
              <a:buSzPts val="1200"/>
              <a:buFont typeface="Calibri"/>
              <a:buChar char="●"/>
            </a:pPr>
            <a:r>
              <a:rPr lang="en-US"/>
              <a:t>Look at the pictures. You might be able to tell about characters from what they look like. </a:t>
            </a:r>
            <a:endParaRPr/>
          </a:p>
          <a:p>
            <a:pPr indent="-304800" lvl="0" marL="676656" rtl="0" algn="l">
              <a:lnSpc>
                <a:spcPct val="100000"/>
              </a:lnSpc>
              <a:spcBef>
                <a:spcPts val="0"/>
              </a:spcBef>
              <a:spcAft>
                <a:spcPts val="0"/>
              </a:spcAft>
              <a:buSzPts val="1200"/>
              <a:buFont typeface="Calibri"/>
              <a:buChar char="●"/>
            </a:pPr>
            <a:r>
              <a:rPr lang="en-US"/>
              <a:t>Read the text. What do the characters say? Think about what the characters do. Think about how the characters treat each other. </a:t>
            </a:r>
            <a:endParaRPr/>
          </a:p>
          <a:p>
            <a:pPr indent="-215900" lvl="0" marL="228600" rtl="0" algn="l">
              <a:lnSpc>
                <a:spcPct val="100000"/>
              </a:lnSpc>
              <a:spcBef>
                <a:spcPts val="0"/>
              </a:spcBef>
              <a:spcAft>
                <a:spcPts val="0"/>
              </a:spcAft>
              <a:buSzPts val="1200"/>
              <a:buFont typeface="Calibri"/>
              <a:buAutoNum type="arabicPeriod"/>
            </a:pPr>
            <a:r>
              <a:rPr lang="en-US"/>
              <a:t>Remind students that they just read a piece of realistic fiction. </a:t>
            </a:r>
            <a:r>
              <a:rPr i="1" lang="en-US"/>
              <a:t>I will go back and look at the pictures of the characters. From the pictures I can see that they are young children, just like you! Now I will read the text.</a:t>
            </a:r>
            <a:endParaRPr/>
          </a:p>
          <a:p>
            <a:pPr indent="-215900" lvl="0" marL="228600" rtl="0" algn="l">
              <a:lnSpc>
                <a:spcPct val="100000"/>
              </a:lnSpc>
              <a:spcBef>
                <a:spcPts val="0"/>
              </a:spcBef>
              <a:spcAft>
                <a:spcPts val="0"/>
              </a:spcAft>
              <a:buSzPts val="1200"/>
              <a:buFont typeface="Calibri"/>
              <a:buAutoNum type="arabicPeriod"/>
            </a:pPr>
            <a:r>
              <a:rPr lang="en-US"/>
              <a:t>Read aloud the first sentence. </a:t>
            </a:r>
            <a:r>
              <a:rPr i="1" lang="en-US"/>
              <a:t>From this sentence, I learn that the girl’s name is Rena. Now I will look at what the characters say and do. </a:t>
            </a:r>
            <a:endParaRPr/>
          </a:p>
          <a:p>
            <a:pPr indent="-215900" lvl="0" marL="228600" rtl="0" algn="l">
              <a:lnSpc>
                <a:spcPct val="100000"/>
              </a:lnSpc>
              <a:spcBef>
                <a:spcPts val="0"/>
              </a:spcBef>
              <a:spcAft>
                <a:spcPts val="0"/>
              </a:spcAft>
              <a:buSzPts val="1200"/>
              <a:buFont typeface="Calibri"/>
              <a:buAutoNum type="arabicPeriod"/>
            </a:pPr>
            <a:r>
              <a:rPr lang="en-US"/>
              <a:t>Flip through the pictures and have students tell you what the characters do, say, and think. </a:t>
            </a:r>
            <a:endParaRPr/>
          </a:p>
          <a:p>
            <a:pPr indent="-215900" lvl="0" marL="228600" rtl="0" algn="l">
              <a:lnSpc>
                <a:spcPct val="100000"/>
              </a:lnSpc>
              <a:spcBef>
                <a:spcPts val="0"/>
              </a:spcBef>
              <a:spcAft>
                <a:spcPts val="0"/>
              </a:spcAft>
              <a:buSzPts val="1200"/>
              <a:buFont typeface="Calibri"/>
              <a:buAutoNum type="arabicPeriod"/>
            </a:pPr>
            <a:r>
              <a:rPr lang="en-US"/>
              <a:t>Finally, point out the Close Read notes on pp. 33 and 35 and guide students to underline the names of the characters.</a:t>
            </a:r>
            <a:endParaRPr/>
          </a:p>
          <a:p>
            <a:pPr indent="0" lvl="0" marL="457200" rtl="0" algn="l">
              <a:lnSpc>
                <a:spcPct val="100000"/>
              </a:lnSpc>
              <a:spcBef>
                <a:spcPts val="0"/>
              </a:spcBef>
              <a:spcAft>
                <a:spcPts val="0"/>
              </a:spcAft>
              <a:buSzPts val="1400"/>
              <a:buNone/>
            </a:pPr>
            <a:r>
              <a:t/>
            </a:r>
            <a:endParaRPr/>
          </a:p>
        </p:txBody>
      </p:sp>
      <p:sp>
        <p:nvSpPr>
          <p:cNvPr id="576" name="Google Shape;576;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379953c49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2379953c49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Close Read: Identify Characters: Remind students that the characters are the people in a story. Who are the characters in this story? </a:t>
            </a:r>
            <a:endParaRPr/>
          </a:p>
          <a:p>
            <a:pPr indent="-215900" lvl="0" marL="228600" rtl="0" algn="l">
              <a:lnSpc>
                <a:spcPct val="100000"/>
              </a:lnSpc>
              <a:spcBef>
                <a:spcPts val="0"/>
              </a:spcBef>
              <a:spcAft>
                <a:spcPts val="0"/>
              </a:spcAft>
              <a:buSzPts val="1200"/>
              <a:buFont typeface="Calibri"/>
              <a:buAutoNum type="arabicPeriod"/>
            </a:pPr>
            <a:r>
              <a:rPr lang="en-US"/>
              <a:t>Point out that on the first page the reader learns the girl’s name because the boy is talking to her. </a:t>
            </a:r>
            <a:endParaRPr/>
          </a:p>
          <a:p>
            <a:pPr indent="-215900" lvl="0" marL="228600" rtl="0" algn="l">
              <a:lnSpc>
                <a:spcPct val="100000"/>
              </a:lnSpc>
              <a:spcBef>
                <a:spcPts val="0"/>
              </a:spcBef>
              <a:spcAft>
                <a:spcPts val="0"/>
              </a:spcAft>
              <a:buSzPts val="1200"/>
              <a:buFont typeface="Calibri"/>
              <a:buAutoNum type="arabicPeriod"/>
            </a:pPr>
            <a:r>
              <a:rPr lang="en-US"/>
              <a:t>Reread the page and have students underline her name. Then have them find and underline the boy’s name on p. 34. DOK 1 </a:t>
            </a:r>
            <a:endParaRPr/>
          </a:p>
        </p:txBody>
      </p:sp>
      <p:sp>
        <p:nvSpPr>
          <p:cNvPr id="588" name="Google Shape;588;g2379953c49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Describe Characters How would you describe Rena and Christopher?</a:t>
            </a:r>
            <a:endParaRPr/>
          </a:p>
          <a:p>
            <a:pPr indent="-215900" lvl="0" marL="228600" rtl="0" algn="l">
              <a:lnSpc>
                <a:spcPct val="100000"/>
              </a:lnSpc>
              <a:spcBef>
                <a:spcPts val="0"/>
              </a:spcBef>
              <a:spcAft>
                <a:spcPts val="0"/>
              </a:spcAft>
              <a:buSzPts val="1200"/>
              <a:buFont typeface="Calibri"/>
              <a:buAutoNum type="arabicPeriod"/>
            </a:pPr>
            <a:r>
              <a:rPr lang="en-US"/>
              <a:t>Tell students that when we describe a character, we use words to tell about him or her. </a:t>
            </a:r>
            <a:endParaRPr/>
          </a:p>
          <a:p>
            <a:pPr indent="-215900" lvl="0" marL="228600" rtl="0" algn="l">
              <a:lnSpc>
                <a:spcPct val="100000"/>
              </a:lnSpc>
              <a:spcBef>
                <a:spcPts val="0"/>
              </a:spcBef>
              <a:spcAft>
                <a:spcPts val="0"/>
              </a:spcAft>
              <a:buSzPts val="1200"/>
              <a:buFont typeface="Calibri"/>
              <a:buAutoNum type="arabicPeriod"/>
            </a:pPr>
            <a:r>
              <a:rPr lang="en-US"/>
              <a:t>We can describe how a character looks or how a character acts. Reread the pages and ask students to highlight words that help them understand the characters. (The characters are imaginative and adventurous. They like to share.) DOK 1</a:t>
            </a:r>
            <a:endParaRPr i="0"/>
          </a:p>
        </p:txBody>
      </p:sp>
      <p:sp>
        <p:nvSpPr>
          <p:cNvPr id="601" name="Google Shape;601;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My Turn activity on p. 42 by writing in the names of the characters. </a:t>
            </a:r>
            <a:endParaRPr/>
          </a:p>
          <a:p>
            <a:pPr indent="-215900" lvl="0" marL="228600" rtl="0" algn="l">
              <a:lnSpc>
                <a:spcPct val="100000"/>
              </a:lnSpc>
              <a:spcBef>
                <a:spcPts val="0"/>
              </a:spcBef>
              <a:spcAft>
                <a:spcPts val="0"/>
              </a:spcAft>
              <a:buSzPts val="1200"/>
              <a:buFont typeface="Calibri"/>
              <a:buAutoNum type="arabicPeriod"/>
            </a:pPr>
            <a:r>
              <a:rPr lang="en-US"/>
              <a:t>Have them find the names they underlined and write them on the lines on p. 42. </a:t>
            </a:r>
            <a:endParaRPr/>
          </a:p>
        </p:txBody>
      </p:sp>
      <p:sp>
        <p:nvSpPr>
          <p:cNvPr id="614" name="Google Shape;614;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Show students the alphabet. Remind them that some letters in the alphabet include straight lines and others include curved lines.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them that they practiced drawing vertical lines that go up and down. Have them draw a vertical line in the air. Letters also have lines that go across. These are called horizontal lines.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Make a horizontal line on the board. Tell students that when they write a letter, they should always start at the left and go right.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draw horizontal lines in the air as you model. Check to see that they are starting from the left and drawing to the right (because some students will not know their left from their right).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make a horizontal line with their fingers on their desks. </a:t>
            </a:r>
            <a:r>
              <a:rPr b="1" i="0" lang="en-US" u="none" strike="noStrike">
                <a:solidFill>
                  <a:srgbClr val="000000"/>
                </a:solidFill>
              </a:rPr>
              <a:t>Click path: Table of Contents -&gt; Resource Download Center -&gt; Handwriting Practice -&gt; U1W1L1 Handwriting Practice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Provide students with paper and pencils or trays of sand and ask them to practice drawing horizontal lines.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 Remind them to start at their left and move straight to the right. Have them practice making long lines and short lines.</a:t>
            </a:r>
            <a:endParaRPr b="1"/>
          </a:p>
          <a:p>
            <a:pPr indent="0" lvl="0" marL="0" rtl="0" algn="l">
              <a:lnSpc>
                <a:spcPct val="100000"/>
              </a:lnSpc>
              <a:spcBef>
                <a:spcPts val="0"/>
              </a:spcBef>
              <a:spcAft>
                <a:spcPts val="0"/>
              </a:spcAft>
              <a:buSzPts val="1400"/>
              <a:buNone/>
            </a:pPr>
            <a:r>
              <a:t/>
            </a:r>
            <a:endParaRPr/>
          </a:p>
        </p:txBody>
      </p:sp>
      <p:sp>
        <p:nvSpPr>
          <p:cNvPr id="627" name="Google Shape;627;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Authors think about an idea for their writing, learn about the topic, write about the idea, and talk about their work.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aloud several stack books of different genres.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they can choose to write any kind of book in this unit and about any idea.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 you read, point out that there are words and pictures on each page. Ask students what they notice about each book.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For example, students might notice that the words and pictures go together to give information or tell a story.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After reading the books, ask students to think of ideas they can write about. Make a list on the board.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to share and talk about different ideas to help them think of topics for their own books and how they will write them</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p. 50 in the Student Interactive</a:t>
            </a:r>
            <a:endParaRPr i="0" sz="1800" u="none" strike="noStrike">
              <a:solidFill>
                <a:srgbClr val="000000"/>
              </a:solidFill>
            </a:endParaRPr>
          </a:p>
        </p:txBody>
      </p:sp>
      <p:sp>
        <p:nvSpPr>
          <p:cNvPr id="640" name="Google Shape;640;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Focus</a:t>
            </a:r>
            <a:r>
              <a:rPr lang="en-US"/>
              <a:t> on parts of books </a:t>
            </a:r>
            <a:endParaRPr/>
          </a:p>
          <a:p>
            <a:pPr indent="-304800" lvl="0" marL="676656" rtl="0" algn="l">
              <a:lnSpc>
                <a:spcPct val="100000"/>
              </a:lnSpc>
              <a:spcBef>
                <a:spcPts val="0"/>
              </a:spcBef>
              <a:spcAft>
                <a:spcPts val="0"/>
              </a:spcAft>
              <a:buSzPts val="1200"/>
              <a:buFont typeface="Calibri"/>
              <a:buChar char="●"/>
            </a:pPr>
            <a:r>
              <a:rPr lang="en-US"/>
              <a:t>Provide students with additional stack books to gain a better understanding of books, how words and pictures work together, and what good writers do.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 </a:t>
            </a:r>
            <a:endParaRPr/>
          </a:p>
          <a:p>
            <a:pPr indent="-304800" lvl="0" marL="676656" rtl="0" algn="l">
              <a:lnSpc>
                <a:spcPct val="100000"/>
              </a:lnSpc>
              <a:spcBef>
                <a:spcPts val="0"/>
              </a:spcBef>
              <a:spcAft>
                <a:spcPts val="0"/>
              </a:spcAft>
              <a:buSzPts val="1200"/>
              <a:buFont typeface="Calibri"/>
              <a:buChar char="●"/>
            </a:pPr>
            <a:r>
              <a:rPr lang="en-US"/>
              <a:t>Modeled: Using a stack book, do a Think Aloud about how the author can stay on topic. </a:t>
            </a:r>
            <a:endParaRPr/>
          </a:p>
          <a:p>
            <a:pPr indent="-304800" lvl="0" marL="676656" rtl="0" algn="l">
              <a:lnSpc>
                <a:spcPct val="100000"/>
              </a:lnSpc>
              <a:spcBef>
                <a:spcPts val="0"/>
              </a:spcBef>
              <a:spcAft>
                <a:spcPts val="0"/>
              </a:spcAft>
              <a:buSzPts val="1200"/>
              <a:buFont typeface="Calibri"/>
              <a:buChar char="●"/>
            </a:pPr>
            <a:r>
              <a:rPr lang="en-US"/>
              <a:t>Shared: Guide students to think of three sentences that stay on topic with their idea. </a:t>
            </a:r>
            <a:endParaRPr/>
          </a:p>
          <a:p>
            <a:pPr indent="-304800" lvl="0" marL="676656" rtl="0" algn="l">
              <a:lnSpc>
                <a:spcPct val="100000"/>
              </a:lnSpc>
              <a:spcBef>
                <a:spcPts val="0"/>
              </a:spcBef>
              <a:spcAft>
                <a:spcPts val="0"/>
              </a:spcAft>
              <a:buSzPts val="1200"/>
              <a:buFont typeface="Calibri"/>
              <a:buChar char="●"/>
            </a:pPr>
            <a:r>
              <a:rPr lang="en-US"/>
              <a:t>Guided: Prompt students to talk about ways they will stay on topic. Intervention Refer to the Small Group Guide for support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show an understanding of the parts of books and what good writers do, they can begin writing in stapled books.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time allows for individual conferences, see the Conference Prompts on p. T302.</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what they learned about good writing from the stack books. Students can also share some of the ideas they have for writing their own books</a:t>
            </a:r>
            <a:endParaRPr/>
          </a:p>
        </p:txBody>
      </p:sp>
      <p:sp>
        <p:nvSpPr>
          <p:cNvPr id="653" name="Google Shape;653;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Write the following sentence on the board: The cat is fat.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sentence. Then have students read with you as you point to each word. Ask them to say the word that is a noun. Remind them that a noun names people or animals.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another example.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Using pictures from the Student Interactive text, point out examples of a person and an animal.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partners to look through their books to find pictures of people and animals.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Continue by pointing to other things in the room and asking which word in the sentence is a noun: This is a girl. This chalk is white.</a:t>
            </a:r>
            <a:endParaRPr/>
          </a:p>
          <a:p>
            <a:pPr indent="0" lvl="0" marL="0" rtl="0" algn="l">
              <a:lnSpc>
                <a:spcPct val="100000"/>
              </a:lnSpc>
              <a:spcBef>
                <a:spcPts val="0"/>
              </a:spcBef>
              <a:spcAft>
                <a:spcPts val="0"/>
              </a:spcAft>
              <a:buSzPts val="1400"/>
              <a:buNone/>
            </a:pPr>
            <a:r>
              <a:t/>
            </a:r>
            <a:endParaRPr i="0" sz="1800" u="none" strike="noStrike">
              <a:solidFill>
                <a:srgbClr val="000000"/>
              </a:solidFill>
            </a:endParaRPr>
          </a:p>
        </p:txBody>
      </p:sp>
      <p:sp>
        <p:nvSpPr>
          <p:cNvPr id="666" name="Google Shape;666;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6" name="Google Shape;676;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7" name="Google Shape;677;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chemeClr val="dk1"/>
              </a:buClr>
              <a:buSzPts val="1200"/>
              <a:buFont typeface="Calibri"/>
              <a:buAutoNum type="arabicPeriod"/>
            </a:pPr>
            <a:r>
              <a:rPr lang="en-US"/>
              <a:t>Academic vocabulary is language used to discuss ideas. Explain to students that, as they work through the unit, they will learn and use these academic words as they discuss what makes different places special. Have students turn to p. 13 in the Student Interactive. </a:t>
            </a:r>
            <a:endParaRPr/>
          </a:p>
          <a:p>
            <a:pPr indent="-190500" lvl="0" marL="228600" rtl="0" algn="l">
              <a:lnSpc>
                <a:spcPct val="100000"/>
              </a:lnSpc>
              <a:spcBef>
                <a:spcPts val="0"/>
              </a:spcBef>
              <a:spcAft>
                <a:spcPts val="0"/>
              </a:spcAft>
              <a:buClr>
                <a:schemeClr val="dk1"/>
              </a:buClr>
              <a:buSzPts val="1200"/>
              <a:buFont typeface="Calibri"/>
              <a:buAutoNum type="arabicPeriod"/>
            </a:pPr>
            <a:r>
              <a:rPr lang="en-US"/>
              <a:t>Read aloud the words and sentences. Then use the </a:t>
            </a:r>
            <a:r>
              <a:rPr i="1" lang="en-US"/>
              <a:t>EXPAND</a:t>
            </a:r>
            <a:r>
              <a:rPr lang="en-US"/>
              <a:t> and </a:t>
            </a:r>
            <a:r>
              <a:rPr i="1" lang="en-US"/>
              <a:t>ASK</a:t>
            </a:r>
            <a:r>
              <a:rPr lang="en-US"/>
              <a:t> questions below for each word. Have students respond using the newly acquired Academic Vocabulary as appropriate.</a:t>
            </a:r>
            <a:endParaRPr/>
          </a:p>
          <a:p>
            <a:pPr indent="-190500" lvl="0" marL="228600" rtl="0" algn="l">
              <a:lnSpc>
                <a:spcPct val="100000"/>
              </a:lnSpc>
              <a:spcBef>
                <a:spcPts val="0"/>
              </a:spcBef>
              <a:spcAft>
                <a:spcPts val="0"/>
              </a:spcAft>
              <a:buClr>
                <a:schemeClr val="dk1"/>
              </a:buClr>
              <a:buSzPts val="1200"/>
              <a:buFont typeface="Calibri"/>
              <a:buAutoNum type="arabicPeriod"/>
            </a:pPr>
            <a:r>
              <a:rPr lang="en-US"/>
              <a:t>Call students’ attention to how they responded to each sentence with a colored thumbs up or thumbs down. Have students talk with a partner about their answers using the Academic Vocabulary words.</a:t>
            </a:r>
            <a:endParaRPr/>
          </a:p>
          <a:p>
            <a:pPr indent="0" lvl="0" marL="457200" rtl="0" algn="l">
              <a:lnSpc>
                <a:spcPct val="100000"/>
              </a:lnSpc>
              <a:spcBef>
                <a:spcPts val="0"/>
              </a:spcBef>
              <a:spcAft>
                <a:spcPts val="0"/>
              </a:spcAft>
              <a:buNone/>
            </a:pPr>
            <a:r>
              <a:t/>
            </a:r>
            <a:endParaRPr/>
          </a:p>
          <a:p>
            <a:pPr indent="0" lvl="1" marL="495300" rtl="0" algn="l">
              <a:lnSpc>
                <a:spcPct val="100000"/>
              </a:lnSpc>
              <a:spcBef>
                <a:spcPts val="0"/>
              </a:spcBef>
              <a:spcAft>
                <a:spcPts val="0"/>
              </a:spcAft>
              <a:buClr>
                <a:srgbClr val="000000"/>
              </a:buClr>
              <a:buSzPts val="1200"/>
              <a:buFont typeface="Arial"/>
              <a:buNone/>
            </a:pPr>
            <a:r>
              <a:t/>
            </a:r>
            <a:endParaRPr i="1"/>
          </a:p>
        </p:txBody>
      </p:sp>
      <p:sp>
        <p:nvSpPr>
          <p:cNvPr id="128" name="Google Shape;12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Hold up the ten Picture Card and tell students that it is the number ten. </a:t>
            </a:r>
            <a:r>
              <a:rPr i="1" lang="en-US"/>
              <a:t>I hear the sounds /t/ /e/ /n/ in the word ten. The sound /t/ is at the beginning of the word. Say the sound /t/ with me. </a:t>
            </a:r>
            <a:r>
              <a:rPr lang="en-US"/>
              <a:t>Turn over the card and show students the spelling of the word. Point to the t and say /t/. </a:t>
            </a:r>
            <a:r>
              <a:rPr i="1" lang="en-US"/>
              <a:t>Do you hear the sound /t/? What letter spells the sound /t/?</a:t>
            </a:r>
            <a:r>
              <a:rPr lang="en-US"/>
              <a:t> </a:t>
            </a:r>
            <a:r>
              <a:rPr b="1" lang="en-US"/>
              <a:t>Click path -&gt; Table of Contents -&gt; Unit 1 Week 1 Realistic Fiction-&gt; Lesson 4</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the letter t. Write the letters Tt on the board. Have students trace the letters Tt in the air as you lead them.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letters Tt on the board. </a:t>
            </a:r>
            <a:r>
              <a:rPr i="1" lang="en-US"/>
              <a:t>Listen carefully to the following words: mat, tap. Both words have the sound /t/ in them. Listen again: /m/ /a/ /t/, /t/ /a/ /p/. Do you hear the sound /t/ in each word?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volunteers identify the word that begins with /t/ and the word that ends with /t/. </a:t>
            </a:r>
            <a:endParaRPr/>
          </a:p>
          <a:p>
            <a:pPr indent="0" lvl="0" marL="457200" rtl="0" algn="l">
              <a:lnSpc>
                <a:spcPct val="100000"/>
              </a:lnSpc>
              <a:spcBef>
                <a:spcPts val="0"/>
              </a:spcBef>
              <a:spcAft>
                <a:spcPts val="0"/>
              </a:spcAft>
              <a:buNone/>
            </a:pPr>
            <a:r>
              <a:t/>
            </a:r>
            <a:endParaRPr/>
          </a:p>
        </p:txBody>
      </p:sp>
      <p:sp>
        <p:nvSpPr>
          <p:cNvPr id="688" name="Google Shape;688;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577a33c459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g2577a33c459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p. 22 in the Student Interactive to identify and match the sound for Tt.</a:t>
            </a:r>
            <a:endParaRPr/>
          </a:p>
        </p:txBody>
      </p:sp>
      <p:sp>
        <p:nvSpPr>
          <p:cNvPr id="701" name="Google Shape;701;g2577a33c459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192024" rtl="0" algn="l">
              <a:lnSpc>
                <a:spcPct val="100000"/>
              </a:lnSpc>
              <a:spcBef>
                <a:spcPts val="0"/>
              </a:spcBef>
              <a:spcAft>
                <a:spcPts val="0"/>
              </a:spcAft>
              <a:buSzPts val="1200"/>
              <a:buFont typeface="Calibri"/>
              <a:buAutoNum type="arabicPeriod"/>
            </a:pPr>
            <a:r>
              <a:rPr lang="en-US"/>
              <a:t>Have students turn to p. 23 in the Student Interactive. </a:t>
            </a:r>
            <a:r>
              <a:rPr i="1" lang="en-US"/>
              <a:t>We are going to read a story today about a man and some animals.</a:t>
            </a:r>
            <a:r>
              <a:rPr lang="en-US"/>
              <a:t> Point to the title of the story. </a:t>
            </a:r>
            <a:r>
              <a:rPr i="1" lang="en-US"/>
              <a:t>The title of the story is I Am. I hear the sound /m/ in the word am. In this story, we will read other words that have the sounds /m/ and /t/. </a:t>
            </a:r>
            <a:endParaRPr i="1"/>
          </a:p>
          <a:p>
            <a:pPr indent="-195072" lvl="0" marL="192024" rtl="0" algn="l">
              <a:lnSpc>
                <a:spcPct val="100000"/>
              </a:lnSpc>
              <a:spcBef>
                <a:spcPts val="0"/>
              </a:spcBef>
              <a:spcAft>
                <a:spcPts val="0"/>
              </a:spcAft>
              <a:buSzPts val="1200"/>
              <a:buFont typeface="Calibri"/>
              <a:buAutoNum type="arabicPeriod"/>
            </a:pPr>
            <a:r>
              <a:rPr lang="en-US"/>
              <a:t>Remind students of this week’s high-frequency words: I, am, the. Tell them they will practice reading these words in the story I Am. Display the words. Have students read them with you. </a:t>
            </a:r>
            <a:r>
              <a:rPr i="1" lang="en-US"/>
              <a:t>When you see these words in the story I Am, you will know how to identify and read them.</a:t>
            </a:r>
            <a:endParaRPr i="1"/>
          </a:p>
          <a:p>
            <a:pPr indent="-195072" lvl="0" marL="192024" rtl="0" algn="l">
              <a:lnSpc>
                <a:spcPct val="100000"/>
              </a:lnSpc>
              <a:spcBef>
                <a:spcPts val="0"/>
              </a:spcBef>
              <a:spcAft>
                <a:spcPts val="0"/>
              </a:spcAft>
              <a:buSzPts val="1200"/>
              <a:buFont typeface="Calibri"/>
              <a:buAutoNum type="arabicPeriod"/>
            </a:pPr>
            <a:r>
              <a:rPr lang="en-US"/>
              <a:t>Read: Have students whisper read the story as you listen in. Then have students reread the story page by page with a partner. Listen carefully as they use letter-sound relationships and the rebus pictures to read words with the sounds /m/ and /t/.</a:t>
            </a:r>
            <a:endParaRPr/>
          </a:p>
          <a:p>
            <a:pPr indent="-195072" lvl="0" marL="192024" rtl="0" algn="l">
              <a:lnSpc>
                <a:spcPct val="100000"/>
              </a:lnSpc>
              <a:spcBef>
                <a:spcPts val="0"/>
              </a:spcBef>
              <a:spcAft>
                <a:spcPts val="0"/>
              </a:spcAft>
              <a:buSzPts val="1200"/>
              <a:buFont typeface="Calibri"/>
              <a:buAutoNum type="arabicPeriod"/>
            </a:pPr>
            <a:r>
              <a:rPr lang="en-US"/>
              <a:t>After students have read the story, call their attention to the title. </a:t>
            </a:r>
            <a:r>
              <a:rPr i="1" lang="en-US"/>
              <a:t>I see the letter m. What sound does the letter m spell? </a:t>
            </a:r>
            <a:endParaRPr i="1"/>
          </a:p>
          <a:p>
            <a:pPr indent="-195072" lvl="0" marL="192024" rtl="0" algn="l">
              <a:lnSpc>
                <a:spcPct val="100000"/>
              </a:lnSpc>
              <a:spcBef>
                <a:spcPts val="0"/>
              </a:spcBef>
              <a:spcAft>
                <a:spcPts val="0"/>
              </a:spcAft>
              <a:buSzPts val="1200"/>
              <a:buFont typeface="Calibri"/>
              <a:buAutoNum type="arabicPeriod"/>
            </a:pPr>
            <a:r>
              <a:rPr lang="en-US"/>
              <a:t>Help them identify, or say, the sound /m/. </a:t>
            </a:r>
            <a:endParaRPr/>
          </a:p>
          <a:p>
            <a:pPr indent="-195072" lvl="0" marL="192024" rtl="0" algn="l">
              <a:lnSpc>
                <a:spcPct val="100000"/>
              </a:lnSpc>
              <a:spcBef>
                <a:spcPts val="0"/>
              </a:spcBef>
              <a:spcAft>
                <a:spcPts val="0"/>
              </a:spcAft>
              <a:buSzPts val="1200"/>
              <a:buFont typeface="Calibri"/>
              <a:buAutoNum type="arabicPeriod"/>
            </a:pPr>
            <a:r>
              <a:rPr lang="en-US"/>
              <a:t>Then have students find and highlight the word with the sound /m/ in the title.</a:t>
            </a:r>
            <a:r>
              <a:rPr i="1" lang="en-US"/>
              <a:t> I see two words we learned this week in the title. What words do I see? </a:t>
            </a:r>
            <a:r>
              <a:rPr lang="en-US"/>
              <a:t>Help students identify, or say, I and am. </a:t>
            </a:r>
            <a:endParaRPr/>
          </a:p>
          <a:p>
            <a:pPr indent="-195072" lvl="0" marL="192024" rtl="0" algn="l">
              <a:lnSpc>
                <a:spcPct val="100000"/>
              </a:lnSpc>
              <a:spcBef>
                <a:spcPts val="0"/>
              </a:spcBef>
              <a:spcAft>
                <a:spcPts val="0"/>
              </a:spcAft>
              <a:buSzPts val="1200"/>
              <a:buFont typeface="Calibri"/>
              <a:buAutoNum type="arabicPeriod"/>
            </a:pPr>
            <a:r>
              <a:rPr lang="en-US"/>
              <a:t>Call students’ attention to the sentence on pg. 23.</a:t>
            </a:r>
            <a:r>
              <a:rPr i="1" lang="en-US"/>
              <a:t> Which words include the sound /m/? Point to them. </a:t>
            </a:r>
            <a:endParaRPr i="1"/>
          </a:p>
          <a:p>
            <a:pPr indent="-195072" lvl="0" marL="192024" rtl="0" algn="l">
              <a:lnSpc>
                <a:spcPct val="100000"/>
              </a:lnSpc>
              <a:spcBef>
                <a:spcPts val="0"/>
              </a:spcBef>
              <a:spcAft>
                <a:spcPts val="0"/>
              </a:spcAft>
              <a:buSzPts val="1200"/>
              <a:buFont typeface="Calibri"/>
              <a:buAutoNum type="arabicPeriod"/>
            </a:pPr>
            <a:r>
              <a:rPr lang="en-US"/>
              <a:t>Help students identify, or say, the sound /m/.  Then have them match the sound and the letter by finding and highlighting the words with the sound /m/.  </a:t>
            </a:r>
            <a:endParaRPr i="1"/>
          </a:p>
        </p:txBody>
      </p:sp>
      <p:sp>
        <p:nvSpPr>
          <p:cNvPr id="714" name="Google Shape;714;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solidFill>
                  <a:srgbClr val="000000"/>
                </a:solidFill>
              </a:rPr>
              <a:t>Have students turn to pages 24-25. </a:t>
            </a:r>
            <a:r>
              <a:rPr i="1" lang="en-US">
                <a:solidFill>
                  <a:srgbClr val="000000"/>
                </a:solidFill>
              </a:rPr>
              <a:t>Which words include the sound /t/? Point to them.</a:t>
            </a:r>
            <a:endParaRPr i="1">
              <a:solidFill>
                <a:srgbClr val="000000"/>
              </a:solidFill>
            </a:endParaRPr>
          </a:p>
          <a:p>
            <a:pPr indent="-190500" lvl="0" marL="228600" rtl="0" algn="l">
              <a:lnSpc>
                <a:spcPct val="100000"/>
              </a:lnSpc>
              <a:spcBef>
                <a:spcPts val="0"/>
              </a:spcBef>
              <a:spcAft>
                <a:spcPts val="0"/>
              </a:spcAft>
              <a:buClr>
                <a:srgbClr val="000000"/>
              </a:buClr>
              <a:buSzPts val="1200"/>
              <a:buFont typeface="Calibri"/>
              <a:buAutoNum type="arabicPeriod"/>
            </a:pPr>
            <a:r>
              <a:rPr lang="en-US">
                <a:solidFill>
                  <a:srgbClr val="000000"/>
                </a:solidFill>
              </a:rPr>
              <a:t>Help students identify, or say, the sound /t/. </a:t>
            </a:r>
            <a:endParaRPr>
              <a:solidFill>
                <a:srgbClr val="000000"/>
              </a:solidFill>
            </a:endParaRPr>
          </a:p>
          <a:p>
            <a:pPr indent="-190500" lvl="0" marL="228600" rtl="0" algn="l">
              <a:lnSpc>
                <a:spcPct val="100000"/>
              </a:lnSpc>
              <a:spcBef>
                <a:spcPts val="0"/>
              </a:spcBef>
              <a:spcAft>
                <a:spcPts val="0"/>
              </a:spcAft>
              <a:buClr>
                <a:srgbClr val="000000"/>
              </a:buClr>
              <a:buSzPts val="1200"/>
              <a:buFont typeface="Calibri"/>
              <a:buAutoNum type="arabicPeriod"/>
            </a:pPr>
            <a:r>
              <a:rPr lang="en-US">
                <a:solidFill>
                  <a:srgbClr val="000000"/>
                </a:solidFill>
              </a:rPr>
              <a:t>Then have them match the sound and letter by finding and underlining the words that start with the sound /t/.</a:t>
            </a:r>
            <a:endParaRPr>
              <a:solidFill>
                <a:srgbClr val="000000"/>
              </a:solidFill>
            </a:endParaRPr>
          </a:p>
        </p:txBody>
      </p:sp>
      <p:sp>
        <p:nvSpPr>
          <p:cNvPr id="727" name="Google Shape;727;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379953c49f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g2379953c49f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readers need to be able to support their answers to questions by using evidence or examples from the text.</a:t>
            </a:r>
            <a:endParaRPr/>
          </a:p>
          <a:p>
            <a:pPr indent="-304800" lvl="0" marL="914400" rtl="0" algn="l">
              <a:lnSpc>
                <a:spcPct val="100000"/>
              </a:lnSpc>
              <a:spcBef>
                <a:spcPts val="0"/>
              </a:spcBef>
              <a:spcAft>
                <a:spcPts val="0"/>
              </a:spcAft>
              <a:buSzPts val="1200"/>
              <a:buFont typeface="Calibri"/>
              <a:buChar char="●"/>
            </a:pPr>
            <a:r>
              <a:rPr i="1" lang="en-US"/>
              <a:t>Remember that text evidence is a word or picture clue that backs up an answer or idea you have.</a:t>
            </a:r>
            <a:endParaRPr i="1"/>
          </a:p>
          <a:p>
            <a:pPr indent="-304800" lvl="0" marL="914400" rtl="0" algn="l">
              <a:lnSpc>
                <a:spcPct val="100000"/>
              </a:lnSpc>
              <a:spcBef>
                <a:spcPts val="0"/>
              </a:spcBef>
              <a:spcAft>
                <a:spcPts val="0"/>
              </a:spcAft>
              <a:buSzPts val="1200"/>
              <a:buFont typeface="Calibri"/>
              <a:buChar char="●"/>
            </a:pPr>
            <a:r>
              <a:rPr i="1" lang="en-US"/>
              <a:t>Think about the words that tell what a character says or does. What do the words tell you about the character?</a:t>
            </a:r>
            <a:endParaRPr i="1"/>
          </a:p>
          <a:p>
            <a:pPr indent="-304800" lvl="0" marL="914400" rtl="0" algn="l">
              <a:lnSpc>
                <a:spcPct val="100000"/>
              </a:lnSpc>
              <a:spcBef>
                <a:spcPts val="0"/>
              </a:spcBef>
              <a:spcAft>
                <a:spcPts val="0"/>
              </a:spcAft>
              <a:buSzPts val="1200"/>
              <a:buFont typeface="Calibri"/>
              <a:buChar char="●"/>
            </a:pPr>
            <a:r>
              <a:rPr i="1" lang="en-US"/>
              <a:t>Look at the pictures. What do they show you about how the character looks? What do they show you about how the character feels?</a:t>
            </a:r>
            <a:endParaRPr i="1"/>
          </a:p>
          <a:p>
            <a:pPr indent="-215900" lvl="0" marL="228600" rtl="0" algn="l">
              <a:lnSpc>
                <a:spcPct val="100000"/>
              </a:lnSpc>
              <a:spcBef>
                <a:spcPts val="0"/>
              </a:spcBef>
              <a:spcAft>
                <a:spcPts val="0"/>
              </a:spcAft>
              <a:buSzPts val="1200"/>
              <a:buFont typeface="Calibri"/>
              <a:buAutoNum type="arabicPeriod"/>
            </a:pPr>
            <a:r>
              <a:rPr lang="en-US"/>
              <a:t>Remind students that they are reading realistic fiction and the characters are pretending that they are on Mars. Model how you would find text evidence to learn more about the characters in Mission Accomplished! </a:t>
            </a:r>
            <a:r>
              <a:rPr i="1" lang="en-US"/>
              <a:t>I believe the characters in Mission Accomplished! are happy because they are pretending they are on Mars. They are smiling as they pick up different rocks. Now I will read the text. Rena is suggesting that they go to Mars. She is using her imagination. I can tell that she has a good imagination from what she says.</a:t>
            </a:r>
            <a:endParaRPr i="1"/>
          </a:p>
          <a:p>
            <a:pPr indent="0" lvl="0" marL="457200" rtl="0" algn="l">
              <a:lnSpc>
                <a:spcPct val="100000"/>
              </a:lnSpc>
              <a:spcBef>
                <a:spcPts val="0"/>
              </a:spcBef>
              <a:spcAft>
                <a:spcPts val="0"/>
              </a:spcAft>
              <a:buSzPts val="1400"/>
              <a:buNone/>
            </a:pPr>
            <a:r>
              <a:t/>
            </a:r>
            <a:endParaRPr/>
          </a:p>
        </p:txBody>
      </p:sp>
      <p:sp>
        <p:nvSpPr>
          <p:cNvPr id="739" name="Google Shape;739;g2379953c49f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0" name="Google Shape;750;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use the strategies for identifying and describing characters through text evidence. </a:t>
            </a:r>
            <a:endParaRPr/>
          </a:p>
          <a:p>
            <a:pPr indent="-228600" lvl="0" marL="228600" rtl="0" algn="l">
              <a:lnSpc>
                <a:spcPct val="100000"/>
              </a:lnSpc>
              <a:spcBef>
                <a:spcPts val="0"/>
              </a:spcBef>
              <a:spcAft>
                <a:spcPts val="0"/>
              </a:spcAft>
              <a:buSzPts val="1200"/>
              <a:buFont typeface="Calibri"/>
              <a:buAutoNum type="arabicPeriod"/>
            </a:pPr>
            <a:r>
              <a:rPr lang="en-US"/>
              <a:t>Have students draw a picture of Rena and Christopher to show details from the story that show what  they are like. </a:t>
            </a:r>
            <a:endParaRPr/>
          </a:p>
        </p:txBody>
      </p:sp>
      <p:sp>
        <p:nvSpPr>
          <p:cNvPr id="751" name="Google Shape;751;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Writers share their writing with others.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Writers listen to what people say and then make changes to improve their writing.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Explain that during Independent Writing, students will independently write their books every day.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They will work quietly at their desks in their stapled booklets and produce texts just like authors do.</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Explain that authors also have conferences with people called editors. Editors help writers improve their writing.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Tell students that while they work independently, you will have individual conferences to help them improve their writing. </a:t>
            </a:r>
            <a:endParaRPr/>
          </a:p>
          <a:p>
            <a:pPr indent="-228600" lvl="0" marL="228600" rtl="0" algn="l">
              <a:lnSpc>
                <a:spcPct val="100000"/>
              </a:lnSpc>
              <a:spcBef>
                <a:spcPts val="0"/>
              </a:spcBef>
              <a:spcAft>
                <a:spcPts val="0"/>
              </a:spcAft>
              <a:buClr>
                <a:srgbClr val="000000"/>
              </a:buClr>
              <a:buSzPts val="1200"/>
              <a:buFont typeface="Arial"/>
              <a:buAutoNum type="arabicPeriod"/>
            </a:pPr>
            <a:r>
              <a:rPr i="1" lang="en-US"/>
              <a:t>Ask: What do you think of conferencing? How could it help with your writing?</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Read a stack book aloud. Before reading, say: </a:t>
            </a:r>
            <a:r>
              <a:rPr i="1" lang="en-US"/>
              <a:t>Let’s read this book and think about how the writer might have had a conference with an editor to improve the book.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After you read the book, have students discuss how conferences might have helped to make the book better.</a:t>
            </a:r>
            <a:endParaRPr i="1">
              <a:latin typeface="Calibri"/>
              <a:ea typeface="Calibri"/>
              <a:cs typeface="Calibri"/>
              <a:sym typeface="Calibri"/>
            </a:endParaRPr>
          </a:p>
        </p:txBody>
      </p:sp>
      <p:sp>
        <p:nvSpPr>
          <p:cNvPr id="764" name="Google Shape;764;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Focus on writing</a:t>
            </a:r>
            <a:endParaRPr/>
          </a:p>
          <a:p>
            <a:pPr indent="-304800" lvl="0" marL="676656" rtl="0" algn="l">
              <a:lnSpc>
                <a:spcPct val="100000"/>
              </a:lnSpc>
              <a:spcBef>
                <a:spcPts val="0"/>
              </a:spcBef>
              <a:spcAft>
                <a:spcPts val="0"/>
              </a:spcAft>
              <a:buSzPts val="1200"/>
              <a:buFont typeface="Calibri"/>
              <a:buChar char="●"/>
            </a:pPr>
            <a:r>
              <a:rPr lang="en-US"/>
              <a:t>Have students begin or continue writing in their stapled booklets.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WRITING SUPPORT </a:t>
            </a:r>
            <a:endParaRPr/>
          </a:p>
          <a:p>
            <a:pPr indent="-304800" lvl="0" marL="676656" rtl="0" algn="l">
              <a:lnSpc>
                <a:spcPct val="100000"/>
              </a:lnSpc>
              <a:spcBef>
                <a:spcPts val="0"/>
              </a:spcBef>
              <a:spcAft>
                <a:spcPts val="0"/>
              </a:spcAft>
              <a:buSzPts val="1200"/>
              <a:buFont typeface="Calibri"/>
              <a:buChar char="●"/>
            </a:pPr>
            <a:r>
              <a:rPr lang="en-US"/>
              <a:t>Modeled: Use a stack book to make suggestions for improvement. </a:t>
            </a:r>
            <a:endParaRPr/>
          </a:p>
          <a:p>
            <a:pPr indent="-304800" lvl="0" marL="676656" rtl="0" algn="l">
              <a:lnSpc>
                <a:spcPct val="100000"/>
              </a:lnSpc>
              <a:spcBef>
                <a:spcPts val="0"/>
              </a:spcBef>
              <a:spcAft>
                <a:spcPts val="0"/>
              </a:spcAft>
              <a:buSzPts val="1200"/>
              <a:buFont typeface="Calibri"/>
              <a:buChar char="●"/>
            </a:pPr>
            <a:r>
              <a:rPr lang="en-US"/>
              <a:t>Shared: Prompt students to add descriptive details to their writing so others can learn more about the idea. </a:t>
            </a:r>
            <a:endParaRPr/>
          </a:p>
          <a:p>
            <a:pPr indent="-304800" lvl="0" marL="676656" rtl="0" algn="l">
              <a:lnSpc>
                <a:spcPct val="100000"/>
              </a:lnSpc>
              <a:spcBef>
                <a:spcPts val="0"/>
              </a:spcBef>
              <a:spcAft>
                <a:spcPts val="0"/>
              </a:spcAft>
              <a:buSzPts val="1200"/>
              <a:buFont typeface="Calibri"/>
              <a:buChar char="●"/>
            </a:pPr>
            <a:r>
              <a:rPr lang="en-US"/>
              <a:t>Guided: Use the stack books to provide explicit instruction on how details add more information to a text.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Intervention Refer to the Small Group Guide for support.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See the Conference Prompts on p. T302.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Call on a few students to share what they think writers might learn by having conferences with their editors.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Have students share how they think having a conference will help them with their writing</a:t>
            </a:r>
            <a:r>
              <a:rPr i="0" lang="en-US" u="none" strike="noStrike">
                <a:solidFill>
                  <a:srgbClr val="000000"/>
                </a:solidFill>
              </a:rPr>
              <a:t>. </a:t>
            </a:r>
            <a:r>
              <a:rPr b="1" i="0" lang="en-US" u="none" strike="noStrike">
                <a:solidFill>
                  <a:srgbClr val="000000"/>
                </a:solidFill>
              </a:rPr>
              <a:t>Click path: Table of Contents -&gt; Resource Download Center -</a:t>
            </a:r>
            <a:r>
              <a:rPr b="1" lang="en-US">
                <a:solidFill>
                  <a:srgbClr val="000000"/>
                </a:solidFill>
              </a:rPr>
              <a:t>&gt;</a:t>
            </a:r>
            <a:r>
              <a:rPr b="1" i="0" lang="en-US" u="none" strike="noStrike">
                <a:solidFill>
                  <a:srgbClr val="000000"/>
                </a:solidFill>
              </a:rPr>
              <a:t> Writing Workshop Conference Notes</a:t>
            </a:r>
            <a:endParaRPr b="1"/>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At the end of writing time, have a few students share their topic ideas and how they chose them.</a:t>
            </a:r>
            <a:endParaRPr/>
          </a:p>
          <a:p>
            <a:pPr indent="0" lvl="0" marL="0" rtl="0" algn="l">
              <a:lnSpc>
                <a:spcPct val="100000"/>
              </a:lnSpc>
              <a:spcBef>
                <a:spcPts val="0"/>
              </a:spcBef>
              <a:spcAft>
                <a:spcPts val="0"/>
              </a:spcAft>
              <a:buSzPts val="1400"/>
              <a:buNone/>
            </a:pPr>
            <a:r>
              <a:t/>
            </a:r>
            <a:endParaRPr/>
          </a:p>
        </p:txBody>
      </p:sp>
      <p:sp>
        <p:nvSpPr>
          <p:cNvPr id="775" name="Google Shape;775;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say and write singular nouns to complete the practice activity on p. 48 in the Student Interactive.</a:t>
            </a:r>
            <a:endParaRPr/>
          </a:p>
        </p:txBody>
      </p:sp>
      <p:sp>
        <p:nvSpPr>
          <p:cNvPr id="787" name="Google Shape;787;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9" name="Google Shape;799;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39" name="Google Shape;13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192024" rtl="0" algn="l">
              <a:lnSpc>
                <a:spcPct val="100000"/>
              </a:lnSpc>
              <a:spcBef>
                <a:spcPts val="0"/>
              </a:spcBef>
              <a:spcAft>
                <a:spcPts val="0"/>
              </a:spcAft>
              <a:buSzPts val="1200"/>
              <a:buFont typeface="Calibri"/>
              <a:buAutoNum type="arabicPeriod"/>
            </a:pPr>
            <a:r>
              <a:rPr lang="en-US"/>
              <a:t>Tell students that alliteration is when a group of words all begin with the same sound</a:t>
            </a:r>
            <a:r>
              <a:rPr i="1" lang="en-US"/>
              <a:t>. Listen to this sentence: Tommy Tiger tickles toes. What sound does the word Tommy begin with? </a:t>
            </a:r>
            <a:r>
              <a:rPr lang="en-US"/>
              <a:t>(/t/) Continue with Tiger, tickles, and toes</a:t>
            </a:r>
            <a:r>
              <a:rPr i="1" lang="en-US"/>
              <a:t>. All the words begin with the same sound. What sound do the words Tommy Tiger tickles toes begin with? Yes, /t/. </a:t>
            </a:r>
            <a:r>
              <a:rPr lang="en-US"/>
              <a:t>Have students repeat the sentence after you. </a:t>
            </a:r>
            <a:endParaRPr/>
          </a:p>
          <a:p>
            <a:pPr indent="-195072" lvl="0" marL="192024" rtl="0" algn="l">
              <a:lnSpc>
                <a:spcPct val="100000"/>
              </a:lnSpc>
              <a:spcBef>
                <a:spcPts val="0"/>
              </a:spcBef>
              <a:spcAft>
                <a:spcPts val="0"/>
              </a:spcAft>
              <a:buSzPts val="1200"/>
              <a:buFont typeface="Calibri"/>
              <a:buAutoNum type="arabicPeriod"/>
            </a:pPr>
            <a:r>
              <a:rPr lang="en-US"/>
              <a:t>Display the taxi, tulip, and toes Picture Cards. </a:t>
            </a:r>
            <a:r>
              <a:rPr i="1" lang="en-US"/>
              <a:t>These picture words all begin with the same sound. Let’s say these three words. </a:t>
            </a:r>
            <a:r>
              <a:rPr b="1" lang="en-US"/>
              <a:t>Click path -&gt; Table of Contents -&gt; Unit 1 Week 1 Realistic Fiction-&gt; Lesson 4</a:t>
            </a:r>
            <a:endParaRPr/>
          </a:p>
          <a:p>
            <a:pPr indent="-195072" lvl="0" marL="192024" rtl="0" algn="l">
              <a:lnSpc>
                <a:spcPct val="100000"/>
              </a:lnSpc>
              <a:spcBef>
                <a:spcPts val="0"/>
              </a:spcBef>
              <a:spcAft>
                <a:spcPts val="0"/>
              </a:spcAft>
              <a:buSzPts val="1200"/>
              <a:buFont typeface="Calibri"/>
              <a:buAutoNum type="arabicPeriod"/>
            </a:pPr>
            <a:r>
              <a:rPr lang="en-US"/>
              <a:t>Say the words and have students repeat after you. </a:t>
            </a:r>
            <a:r>
              <a:rPr i="1" lang="en-US"/>
              <a:t>What sound do you hear at the beginning of taxi, tulip, and toes? </a:t>
            </a:r>
            <a:r>
              <a:rPr lang="en-US"/>
              <a:t>Students should supply the sound /t/.</a:t>
            </a:r>
            <a:endParaRPr/>
          </a:p>
          <a:p>
            <a:pPr indent="-195072" lvl="0" marL="192024" rtl="0" algn="l">
              <a:lnSpc>
                <a:spcPct val="100000"/>
              </a:lnSpc>
              <a:spcBef>
                <a:spcPts val="0"/>
              </a:spcBef>
              <a:spcAft>
                <a:spcPts val="0"/>
              </a:spcAft>
              <a:buSzPts val="1200"/>
              <a:buFont typeface="Calibri"/>
              <a:buAutoNum type="arabicPeriod"/>
            </a:pPr>
            <a:r>
              <a:rPr lang="en-US"/>
              <a:t>Then say the following groups of words and have students touch their toes if the words all begin with the same sound. </a:t>
            </a:r>
            <a:endParaRPr/>
          </a:p>
          <a:p>
            <a:pPr indent="-195072" lvl="0" marL="192024" rtl="0" algn="l">
              <a:lnSpc>
                <a:spcPct val="100000"/>
              </a:lnSpc>
              <a:spcBef>
                <a:spcPts val="0"/>
              </a:spcBef>
              <a:spcAft>
                <a:spcPts val="0"/>
              </a:spcAft>
              <a:buSzPts val="1200"/>
              <a:buFont typeface="Calibri"/>
              <a:buAutoNum type="arabicPeriod"/>
            </a:pPr>
            <a:r>
              <a:rPr lang="en-US"/>
              <a:t>Have them stand still if the words do not all begin with the same sound</a:t>
            </a:r>
            <a:r>
              <a:rPr i="1" lang="en-US"/>
              <a:t>: top, tidy, Tim; John, fan, feather; man, map, mud.</a:t>
            </a:r>
            <a:r>
              <a:rPr lang="en-US"/>
              <a:t> </a:t>
            </a:r>
            <a:endParaRPr/>
          </a:p>
          <a:p>
            <a:pPr indent="-195072" lvl="0" marL="192024" rtl="0" algn="l">
              <a:lnSpc>
                <a:spcPct val="100000"/>
              </a:lnSpc>
              <a:spcBef>
                <a:spcPts val="0"/>
              </a:spcBef>
              <a:spcAft>
                <a:spcPts val="0"/>
              </a:spcAft>
              <a:buSzPts val="1200"/>
              <a:buFont typeface="Calibri"/>
              <a:buAutoNum type="arabicPeriod"/>
            </a:pPr>
            <a:r>
              <a:rPr lang="en-US"/>
              <a:t>Repeat the alliterative</a:t>
            </a:r>
            <a:r>
              <a:rPr lang="en-US"/>
              <a:t> groups of words again and have volunteers tell you what sound the words all begin with.</a:t>
            </a:r>
            <a:endParaRPr i="0" sz="1200">
              <a:latin typeface="Calibri"/>
              <a:ea typeface="Calibri"/>
              <a:cs typeface="Calibri"/>
              <a:sym typeface="Calibri"/>
            </a:endParaRPr>
          </a:p>
        </p:txBody>
      </p:sp>
      <p:sp>
        <p:nvSpPr>
          <p:cNvPr id="810" name="Google Shape;810;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letters Mm and Tt on the board. Have students identify the letters as you point to them. Then review the sound for each letter: m /m/, t /t/.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 Ask students to say the sound as you point to each letter.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Tape an Mm or a Tt card on each student.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write the word man on the board. </a:t>
            </a:r>
            <a:r>
              <a:rPr i="1" lang="en-US"/>
              <a:t>I will read this word. If you hear the sound /m/, stand up if you have an m taped to you. If you hear the sound /t/, stand up if you have a t taped to you.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letter m as you read the word aloud. Repeat with the words mop, top, tan, mill, tin, ton, mat, and Tim.</a:t>
            </a:r>
            <a:endParaRPr/>
          </a:p>
        </p:txBody>
      </p:sp>
      <p:sp>
        <p:nvSpPr>
          <p:cNvPr id="823" name="Google Shape;823;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577a33c459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2577a33c459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26 in the Student Interactive and read the words with a partner.</a:t>
            </a:r>
            <a:endParaRPr/>
          </a:p>
        </p:txBody>
      </p:sp>
      <p:sp>
        <p:nvSpPr>
          <p:cNvPr id="842" name="Google Shape;842;g2577a33c459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high frequency words are words that appear over and over in texts.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them they will be learning many of the words this year, and the words will help them become better readers.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the word I and ask students what letter spells the word.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a:t>
            </a:r>
            <a:endParaRPr/>
          </a:p>
          <a:p>
            <a:pPr indent="-304800" lvl="0" marL="676656" rtl="0" algn="l">
              <a:lnSpc>
                <a:spcPct val="100000"/>
              </a:lnSpc>
              <a:spcBef>
                <a:spcPts val="0"/>
              </a:spcBef>
              <a:spcAft>
                <a:spcPts val="0"/>
              </a:spcAft>
              <a:buSzPts val="1200"/>
              <a:buFont typeface="Calibri"/>
              <a:buChar char="●"/>
            </a:pPr>
            <a:r>
              <a:rPr lang="en-US"/>
              <a:t>say the word I as you write it on the board.</a:t>
            </a:r>
            <a:endParaRPr/>
          </a:p>
          <a:p>
            <a:pPr indent="-304800" lvl="0" marL="676656" rtl="0" algn="l">
              <a:lnSpc>
                <a:spcPct val="100000"/>
              </a:lnSpc>
              <a:spcBef>
                <a:spcPts val="0"/>
              </a:spcBef>
              <a:spcAft>
                <a:spcPts val="0"/>
              </a:spcAft>
              <a:buSzPts val="1200"/>
              <a:buFont typeface="Calibri"/>
              <a:buChar char="●"/>
            </a:pPr>
            <a:r>
              <a:rPr lang="en-US"/>
              <a:t>repeat with am and the. </a:t>
            </a:r>
            <a:endParaRPr/>
          </a:p>
          <a:p>
            <a:pPr indent="-304800" lvl="0" marL="676656" rtl="0" algn="l">
              <a:lnSpc>
                <a:spcPct val="100000"/>
              </a:lnSpc>
              <a:spcBef>
                <a:spcPts val="0"/>
              </a:spcBef>
              <a:spcAft>
                <a:spcPts val="0"/>
              </a:spcAft>
              <a:buSzPts val="1200"/>
              <a:buFont typeface="Calibri"/>
              <a:buChar char="●"/>
            </a:pPr>
            <a:r>
              <a:rPr lang="en-US"/>
              <a:t>read the words aloud.</a:t>
            </a:r>
            <a:endParaRPr i="0" u="none" strike="noStrike">
              <a:solidFill>
                <a:srgbClr val="000000"/>
              </a:solidFill>
            </a:endParaRPr>
          </a:p>
        </p:txBody>
      </p:sp>
      <p:sp>
        <p:nvSpPr>
          <p:cNvPr id="855" name="Google Shape;855;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7" name="Google Shape;867;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to students that they will often be asked to write or draw to tell about what they have learned.</a:t>
            </a:r>
            <a:endParaRPr/>
          </a:p>
          <a:p>
            <a:pPr indent="-215900" lvl="0" marL="228600" rtl="0" algn="l">
              <a:lnSpc>
                <a:spcPct val="100000"/>
              </a:lnSpc>
              <a:spcBef>
                <a:spcPts val="0"/>
              </a:spcBef>
              <a:spcAft>
                <a:spcPts val="0"/>
              </a:spcAft>
              <a:buSzPts val="1200"/>
              <a:buFont typeface="Calibri"/>
              <a:buAutoNum type="arabicPeriod"/>
            </a:pPr>
            <a:r>
              <a:rPr lang="en-US"/>
              <a:t>There are several steps students can do to prepare to write or draw to tell something about a story. </a:t>
            </a:r>
            <a:endParaRPr/>
          </a:p>
          <a:p>
            <a:pPr indent="-215900" lvl="0" marL="228600" rtl="0" algn="l">
              <a:lnSpc>
                <a:spcPct val="100000"/>
              </a:lnSpc>
              <a:spcBef>
                <a:spcPts val="0"/>
              </a:spcBef>
              <a:spcAft>
                <a:spcPts val="0"/>
              </a:spcAft>
              <a:buSzPts val="1200"/>
              <a:buFont typeface="Calibri"/>
              <a:buAutoNum type="arabicPeriod"/>
            </a:pPr>
            <a:r>
              <a:rPr lang="en-US"/>
              <a:t>They can </a:t>
            </a:r>
            <a:endParaRPr/>
          </a:p>
          <a:p>
            <a:pPr indent="-304800" lvl="0" marL="676656" rtl="0" algn="l">
              <a:lnSpc>
                <a:spcPct val="100000"/>
              </a:lnSpc>
              <a:spcBef>
                <a:spcPts val="0"/>
              </a:spcBef>
              <a:spcAft>
                <a:spcPts val="0"/>
              </a:spcAft>
              <a:buSzPts val="1200"/>
              <a:buFont typeface="Calibri"/>
              <a:buChar char="●"/>
            </a:pPr>
            <a:r>
              <a:rPr lang="en-US"/>
              <a:t>listen carefully to the question that the teacher is asking. </a:t>
            </a:r>
            <a:endParaRPr/>
          </a:p>
          <a:p>
            <a:pPr indent="-304800" lvl="0" marL="676656" rtl="0" algn="l">
              <a:lnSpc>
                <a:spcPct val="100000"/>
              </a:lnSpc>
              <a:spcBef>
                <a:spcPts val="0"/>
              </a:spcBef>
              <a:spcAft>
                <a:spcPts val="0"/>
              </a:spcAft>
              <a:buSzPts val="1200"/>
              <a:buFont typeface="Calibri"/>
              <a:buChar char="●"/>
            </a:pPr>
            <a:r>
              <a:rPr lang="en-US"/>
              <a:t>think about what they know about this topic. </a:t>
            </a:r>
            <a:endParaRPr/>
          </a:p>
          <a:p>
            <a:pPr indent="-304800" lvl="0" marL="676656" rtl="0" algn="l">
              <a:lnSpc>
                <a:spcPct val="100000"/>
              </a:lnSpc>
              <a:spcBef>
                <a:spcPts val="0"/>
              </a:spcBef>
              <a:spcAft>
                <a:spcPts val="0"/>
              </a:spcAft>
              <a:buSzPts val="1200"/>
              <a:buFont typeface="Calibri"/>
              <a:buChar char="●"/>
            </a:pPr>
            <a:r>
              <a:rPr lang="en-US"/>
              <a:t>look back at the picture and text to find text evidence that supports their answer.</a:t>
            </a:r>
            <a:endParaRPr/>
          </a:p>
          <a:p>
            <a:pPr indent="-304800" lvl="0" marL="676656" rtl="0" algn="l">
              <a:lnSpc>
                <a:spcPct val="100000"/>
              </a:lnSpc>
              <a:spcBef>
                <a:spcPts val="0"/>
              </a:spcBef>
              <a:spcAft>
                <a:spcPts val="0"/>
              </a:spcAft>
              <a:buSzPts val="1200"/>
              <a:buFont typeface="Calibri"/>
              <a:buChar char="●"/>
            </a:pPr>
            <a:r>
              <a:rPr lang="en-US"/>
              <a:t>think about how to tell this answer in a drawing or words. </a:t>
            </a:r>
            <a:endParaRPr/>
          </a:p>
          <a:p>
            <a:pPr indent="-304800" lvl="0" marL="676656" rtl="0" algn="l">
              <a:lnSpc>
                <a:spcPct val="100000"/>
              </a:lnSpc>
              <a:spcBef>
                <a:spcPts val="0"/>
              </a:spcBef>
              <a:spcAft>
                <a:spcPts val="0"/>
              </a:spcAft>
              <a:buSzPts val="1200"/>
              <a:buFont typeface="Calibri"/>
              <a:buChar char="●"/>
            </a:pPr>
            <a:r>
              <a:rPr lang="en-US"/>
              <a:t>look at the drawing or writing after they have drawn it or written it to check that it answers the question. </a:t>
            </a:r>
            <a:endParaRPr/>
          </a:p>
          <a:p>
            <a:pPr indent="-215900" lvl="0" marL="228600" rtl="0" algn="l">
              <a:lnSpc>
                <a:spcPct val="100000"/>
              </a:lnSpc>
              <a:spcBef>
                <a:spcPts val="0"/>
              </a:spcBef>
              <a:spcAft>
                <a:spcPts val="0"/>
              </a:spcAft>
              <a:buSzPts val="1200"/>
              <a:buFont typeface="Calibri"/>
              <a:buAutoNum type="arabicPeriod"/>
            </a:pPr>
            <a:r>
              <a:rPr lang="en-US"/>
              <a:t>Model sharing ideas and information about other characters you have read about</a:t>
            </a:r>
            <a:r>
              <a:rPr i="1" lang="en-US"/>
              <a:t>. </a:t>
            </a:r>
            <a:endParaRPr/>
          </a:p>
          <a:p>
            <a:pPr indent="-215900" lvl="0" marL="228600" rtl="0" algn="l">
              <a:lnSpc>
                <a:spcPct val="100000"/>
              </a:lnSpc>
              <a:spcBef>
                <a:spcPts val="0"/>
              </a:spcBef>
              <a:spcAft>
                <a:spcPts val="0"/>
              </a:spcAft>
              <a:buSzPts val="1200"/>
              <a:buFont typeface="Calibri"/>
              <a:buAutoNum type="arabicPeriod"/>
            </a:pPr>
            <a:r>
              <a:rPr i="1" lang="en-US"/>
              <a:t>I am going to think about a character in another book I read. I read a book about a girl named Lily. She reminds me of Rena because she also had a good imagination. Lily used her imagination when she played with blocks to make her living room into a big city!</a:t>
            </a:r>
            <a:endParaRPr i="1"/>
          </a:p>
          <a:p>
            <a:pPr indent="0" lvl="0" marL="457200" rtl="0" algn="l">
              <a:lnSpc>
                <a:spcPct val="100000"/>
              </a:lnSpc>
              <a:spcBef>
                <a:spcPts val="0"/>
              </a:spcBef>
              <a:spcAft>
                <a:spcPts val="0"/>
              </a:spcAft>
              <a:buNone/>
            </a:pPr>
            <a:r>
              <a:t/>
            </a:r>
            <a:endParaRPr sz="900">
              <a:solidFill>
                <a:srgbClr val="373536"/>
              </a:solidFill>
              <a:latin typeface="Arial"/>
              <a:ea typeface="Arial"/>
              <a:cs typeface="Arial"/>
              <a:sym typeface="Arial"/>
            </a:endParaRPr>
          </a:p>
          <a:p>
            <a:pPr indent="0" lvl="0" marL="457200" rtl="0" algn="l">
              <a:lnSpc>
                <a:spcPct val="100000"/>
              </a:lnSpc>
              <a:spcBef>
                <a:spcPts val="0"/>
              </a:spcBef>
              <a:spcAft>
                <a:spcPts val="0"/>
              </a:spcAft>
              <a:buNone/>
            </a:pPr>
            <a:r>
              <a:t/>
            </a:r>
            <a:endParaRPr i="1"/>
          </a:p>
        </p:txBody>
      </p:sp>
      <p:sp>
        <p:nvSpPr>
          <p:cNvPr id="868" name="Google Shape;868;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g2577a33c459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g2577a33c459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lang="en-US"/>
              <a:t>Have students use the strategies for making comparisons across texts.</a:t>
            </a:r>
            <a:endParaRPr/>
          </a:p>
          <a:p>
            <a:pPr indent="-215900" lvl="0" marL="228600" rtl="0" algn="l">
              <a:lnSpc>
                <a:spcPct val="100000"/>
              </a:lnSpc>
              <a:spcBef>
                <a:spcPts val="0"/>
              </a:spcBef>
              <a:spcAft>
                <a:spcPts val="0"/>
              </a:spcAft>
              <a:buClr>
                <a:schemeClr val="dk1"/>
              </a:buClr>
              <a:buSzPts val="1200"/>
              <a:buFont typeface="Calibri"/>
              <a:buAutoNum type="arabicPeriod"/>
            </a:pPr>
            <a:r>
              <a:rPr lang="en-US"/>
              <a:t>Have students turn to p. 44 in the Student Interactive and draw a picture of a character from another book to show how the character is similar to Rena or Christopher. Then have students share their pictures with the class.</a:t>
            </a:r>
            <a:endParaRPr/>
          </a:p>
          <a:p>
            <a:pPr indent="-215900" lvl="0" marL="228600" rtl="0" algn="l">
              <a:lnSpc>
                <a:spcPct val="100000"/>
              </a:lnSpc>
              <a:spcBef>
                <a:spcPts val="0"/>
              </a:spcBef>
              <a:spcAft>
                <a:spcPts val="0"/>
              </a:spcAft>
              <a:buClr>
                <a:schemeClr val="dk1"/>
              </a:buClr>
              <a:buSzPts val="1200"/>
              <a:buFont typeface="Calibri"/>
              <a:buAutoNum type="arabicPeriod"/>
            </a:pPr>
            <a:r>
              <a:rPr lang="en-US"/>
              <a:t>Have students talk to a partner to respond to the Weekly Question. Tell them to share examples from the stories they have read and their own experiences.</a:t>
            </a:r>
            <a:endParaRPr/>
          </a:p>
          <a:p>
            <a:pPr indent="0" lvl="0" marL="0" rtl="0" algn="l">
              <a:lnSpc>
                <a:spcPct val="100000"/>
              </a:lnSpc>
              <a:spcBef>
                <a:spcPts val="0"/>
              </a:spcBef>
              <a:spcAft>
                <a:spcPts val="0"/>
              </a:spcAft>
              <a:buNone/>
            </a:pPr>
            <a:r>
              <a:t/>
            </a:r>
            <a:endParaRPr/>
          </a:p>
        </p:txBody>
      </p:sp>
      <p:sp>
        <p:nvSpPr>
          <p:cNvPr id="881" name="Google Shape;881;g2577a33c459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4" name="Google Shape;894;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Authors listen to suggestions that other people give them about their writing. Authors may change words, characters, ideas, and other parts of a writing piece because they listened to the suggestions.</a:t>
            </a:r>
            <a:endParaRPr/>
          </a:p>
          <a:p>
            <a:pPr indent="-215900" lvl="0" marL="228600" rtl="0" algn="l">
              <a:lnSpc>
                <a:spcPct val="100000"/>
              </a:lnSpc>
              <a:spcBef>
                <a:spcPts val="0"/>
              </a:spcBef>
              <a:spcAft>
                <a:spcPts val="0"/>
              </a:spcAft>
              <a:buSzPts val="1200"/>
              <a:buFont typeface="Calibri"/>
              <a:buAutoNum type="arabicPeriod"/>
            </a:pPr>
            <a:r>
              <a:rPr lang="en-US"/>
              <a:t>They do this by </a:t>
            </a:r>
            <a:endParaRPr/>
          </a:p>
          <a:p>
            <a:pPr indent="-317500" lvl="0" marL="676656" rtl="0" algn="l">
              <a:lnSpc>
                <a:spcPct val="100000"/>
              </a:lnSpc>
              <a:spcBef>
                <a:spcPts val="0"/>
              </a:spcBef>
              <a:spcAft>
                <a:spcPts val="0"/>
              </a:spcAft>
              <a:buSzPts val="1400"/>
              <a:buFont typeface="Calibri"/>
              <a:buChar char="●"/>
            </a:pPr>
            <a:r>
              <a:rPr lang="en-US"/>
              <a:t>asking for suggestions or ideas; </a:t>
            </a:r>
            <a:endParaRPr/>
          </a:p>
          <a:p>
            <a:pPr indent="-317500" lvl="0" marL="676656" rtl="0" algn="l">
              <a:lnSpc>
                <a:spcPct val="100000"/>
              </a:lnSpc>
              <a:spcBef>
                <a:spcPts val="0"/>
              </a:spcBef>
              <a:spcAft>
                <a:spcPts val="0"/>
              </a:spcAft>
              <a:buSzPts val="1400"/>
              <a:buFont typeface="Calibri"/>
              <a:buChar char="●"/>
            </a:pPr>
            <a:r>
              <a:rPr lang="en-US"/>
              <a:t>listening closely to what others say; and </a:t>
            </a:r>
            <a:endParaRPr/>
          </a:p>
          <a:p>
            <a:pPr indent="-317500" lvl="0" marL="676656" rtl="0" algn="l">
              <a:lnSpc>
                <a:spcPct val="100000"/>
              </a:lnSpc>
              <a:spcBef>
                <a:spcPts val="0"/>
              </a:spcBef>
              <a:spcAft>
                <a:spcPts val="0"/>
              </a:spcAft>
              <a:buSzPts val="1400"/>
              <a:buFont typeface="Calibri"/>
              <a:buChar char="●"/>
            </a:pPr>
            <a:r>
              <a:rPr lang="en-US"/>
              <a:t>changing words or sentences to edit the book. </a:t>
            </a:r>
            <a:endParaRPr/>
          </a:p>
          <a:p>
            <a:pPr indent="-215900" lvl="0" marL="228600" rtl="0" algn="l">
              <a:lnSpc>
                <a:spcPct val="100000"/>
              </a:lnSpc>
              <a:spcBef>
                <a:spcPts val="0"/>
              </a:spcBef>
              <a:spcAft>
                <a:spcPts val="0"/>
              </a:spcAft>
              <a:buSzPts val="1200"/>
              <a:buFont typeface="Calibri"/>
              <a:buAutoNum type="arabicPeriod"/>
            </a:pPr>
            <a:r>
              <a:rPr lang="en-US"/>
              <a:t>Tell students that during Conferences, they will meet with you to receive feedback, or information about what they are doing well and how they might improve their book. </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Let’s talk about what it means to make suggestions and what we could do to make changes based on those suggestions. </a:t>
            </a:r>
            <a:endParaRPr/>
          </a:p>
          <a:p>
            <a:pPr indent="-215900" lvl="0" marL="228600" rtl="0" algn="l">
              <a:lnSpc>
                <a:spcPct val="100000"/>
              </a:lnSpc>
              <a:spcBef>
                <a:spcPts val="0"/>
              </a:spcBef>
              <a:spcAft>
                <a:spcPts val="0"/>
              </a:spcAft>
              <a:buSzPts val="1200"/>
              <a:buFont typeface="Calibri"/>
              <a:buAutoNum type="arabicPeriod"/>
            </a:pPr>
            <a:r>
              <a:rPr lang="en-US"/>
              <a:t>Pretend you are the author of a stack book. Model asking students for suggestions and responding to them. </a:t>
            </a:r>
            <a:endParaRPr/>
          </a:p>
          <a:p>
            <a:pPr indent="-317500" lvl="0" marL="676656" rtl="0" algn="l">
              <a:lnSpc>
                <a:spcPct val="100000"/>
              </a:lnSpc>
              <a:spcBef>
                <a:spcPts val="0"/>
              </a:spcBef>
              <a:spcAft>
                <a:spcPts val="0"/>
              </a:spcAft>
              <a:buSzPts val="1400"/>
              <a:buFont typeface="Calibri"/>
              <a:buChar char="●"/>
            </a:pPr>
            <a:r>
              <a:rPr i="1" lang="en-US"/>
              <a:t>Ask: What can I change about the book to make it better? </a:t>
            </a:r>
            <a:endParaRPr/>
          </a:p>
          <a:p>
            <a:pPr indent="-317500" lvl="0" marL="676656" rtl="0" algn="l">
              <a:lnSpc>
                <a:spcPct val="100000"/>
              </a:lnSpc>
              <a:spcBef>
                <a:spcPts val="0"/>
              </a:spcBef>
              <a:spcAft>
                <a:spcPts val="0"/>
              </a:spcAft>
              <a:buSzPts val="1400"/>
              <a:buFont typeface="Calibri"/>
              <a:buChar char="●"/>
            </a:pPr>
            <a:r>
              <a:rPr lang="en-US"/>
              <a:t>Model how to respond to suggestions. </a:t>
            </a:r>
            <a:endParaRPr/>
          </a:p>
          <a:p>
            <a:pPr indent="-317500" lvl="0" marL="676656" rtl="0" algn="l">
              <a:lnSpc>
                <a:spcPct val="100000"/>
              </a:lnSpc>
              <a:spcBef>
                <a:spcPts val="0"/>
              </a:spcBef>
              <a:spcAft>
                <a:spcPts val="0"/>
              </a:spcAft>
              <a:buSzPts val="1400"/>
              <a:buFont typeface="Calibri"/>
              <a:buChar char="●"/>
            </a:pPr>
            <a:r>
              <a:rPr lang="en-US"/>
              <a:t>Rewrite parts of the book to include some student suggestions. Have students complete p. 51 in the Student Interactive</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If desired, distribute Speaking and Listening tips from the Resource Download Center.  </a:t>
            </a:r>
            <a:r>
              <a:rPr b="1" i="0" lang="en-US" u="none" strike="noStrike">
                <a:solidFill>
                  <a:srgbClr val="000000"/>
                </a:solidFill>
              </a:rPr>
              <a:t>Click Path: Table of Contents -&gt; Resource Download Center -&gt; Speaking and Listening</a:t>
            </a:r>
            <a:br>
              <a:rPr b="1" lang="en-US"/>
            </a:br>
            <a:endParaRPr b="1"/>
          </a:p>
        </p:txBody>
      </p:sp>
      <p:sp>
        <p:nvSpPr>
          <p:cNvPr id="895" name="Google Shape;895;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Standards Practice Display the following sentence and guide students to complete the question.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(1) See the big dog.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Which word in the sentence is an example of a noun?</a:t>
            </a:r>
            <a:endParaRPr/>
          </a:p>
          <a:p>
            <a:pPr indent="0" lvl="0" marL="457200" rtl="0" algn="l">
              <a:spcBef>
                <a:spcPts val="0"/>
              </a:spcBef>
              <a:spcAft>
                <a:spcPts val="0"/>
              </a:spcAft>
              <a:buNone/>
            </a:pPr>
            <a:r>
              <a:rPr lang="en-US"/>
              <a:t>A see</a:t>
            </a:r>
            <a:endParaRPr/>
          </a:p>
          <a:p>
            <a:pPr indent="0" lvl="0" marL="457200" rtl="0" algn="l">
              <a:spcBef>
                <a:spcPts val="0"/>
              </a:spcBef>
              <a:spcAft>
                <a:spcPts val="0"/>
              </a:spcAft>
              <a:buNone/>
            </a:pPr>
            <a:r>
              <a:rPr lang="en-US"/>
              <a:t>B the</a:t>
            </a:r>
            <a:endParaRPr/>
          </a:p>
          <a:p>
            <a:pPr indent="0" lvl="0" marL="457200" rtl="0" algn="l">
              <a:spcBef>
                <a:spcPts val="0"/>
              </a:spcBef>
              <a:spcAft>
                <a:spcPts val="0"/>
              </a:spcAft>
              <a:buNone/>
            </a:pPr>
            <a:r>
              <a:rPr lang="en-US"/>
              <a:t>C big </a:t>
            </a:r>
            <a:endParaRPr/>
          </a:p>
          <a:p>
            <a:pPr indent="0" lvl="0" marL="457200" rtl="0" algn="l">
              <a:spcBef>
                <a:spcPts val="0"/>
              </a:spcBef>
              <a:spcAft>
                <a:spcPts val="0"/>
              </a:spcAft>
              <a:buNone/>
            </a:pPr>
            <a:r>
              <a:rPr b="1" lang="en-US"/>
              <a:t>D dog</a:t>
            </a:r>
            <a:endParaRPr b="1"/>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Language and Conventions, p. 24, from the Resource Download Center. </a:t>
            </a:r>
            <a:r>
              <a:rPr b="1" lang="en-US"/>
              <a:t>Click path: Table of Contents -&gt; Resource Download Center -&gt; Language and Conventions -&gt; U1 W1</a:t>
            </a:r>
            <a:endParaRPr b="1"/>
          </a:p>
          <a:p>
            <a:pPr indent="0" lvl="0" marL="457200" rtl="0" algn="l">
              <a:spcBef>
                <a:spcPts val="0"/>
              </a:spcBef>
              <a:spcAft>
                <a:spcPts val="0"/>
              </a:spcAft>
              <a:buNone/>
            </a:pPr>
            <a:r>
              <a:t/>
            </a:r>
            <a:endParaRPr/>
          </a:p>
        </p:txBody>
      </p:sp>
      <p:sp>
        <p:nvSpPr>
          <p:cNvPr id="908" name="Google Shape;908;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8" name="Google Shape;918;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19" name="Google Shape;919;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Tell students that today they will learn a new sound. </a:t>
            </a:r>
            <a:r>
              <a:rPr i="1" lang="en-US"/>
              <a:t>Listen carefully: /m/ /m/ /m/. The sound /m/ is made by pressing your lips together while making a sound</a:t>
            </a:r>
            <a:r>
              <a:rPr lang="en-US"/>
              <a:t>. Have students practice the sound /m/.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turn to p. 16 in the Student Interactive. Tell them they will be circling pictures that begin with the sound /m/. Point to the picture of the mouse. </a:t>
            </a:r>
            <a:r>
              <a:rPr i="1" lang="en-US"/>
              <a:t>Listen to the sounds as I say this word: /m/ /ou/ /s/</a:t>
            </a:r>
            <a:r>
              <a:rPr lang="en-US"/>
              <a:t>.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Continue with the picture of the cat. Repeat both words, emphasizing the initial sounds: /m/ /m/ /m/ /ou/ /s/, /k/ /k/ /k/ /a/ /t</a:t>
            </a:r>
            <a:r>
              <a:rPr i="1" lang="en-US"/>
              <a:t>/. The word mouse has the initial sound /m/. Let’s circle the mouse.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Name each picture on p. 16. Then have students circle the words with the initial sound /m/.</a:t>
            </a:r>
            <a:endParaRPr/>
          </a:p>
        </p:txBody>
      </p:sp>
      <p:sp>
        <p:nvSpPr>
          <p:cNvPr id="150" name="Google Shape;15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Hold up the Alphabet Card for Mm and point to the picture of the motorcycle. Have students say motorcycle with you. </a:t>
            </a:r>
            <a:r>
              <a:rPr i="1" lang="en-US"/>
              <a:t>Let’s say the sound at the beginning of the word /m/ -otorcycle. The beginning sound /m/ is spelled with the letter m.</a:t>
            </a:r>
            <a:endParaRPr/>
          </a:p>
          <a:p>
            <a:pPr indent="-190500" lvl="0" marL="228600" rtl="0" algn="l">
              <a:lnSpc>
                <a:spcPct val="100000"/>
              </a:lnSpc>
              <a:spcBef>
                <a:spcPts val="0"/>
              </a:spcBef>
              <a:spcAft>
                <a:spcPts val="0"/>
              </a:spcAft>
              <a:buClr>
                <a:srgbClr val="000000"/>
              </a:buClr>
              <a:buSzPts val="1200"/>
              <a:buFont typeface="Calibri"/>
              <a:buAutoNum type="arabicPeriod"/>
            </a:pPr>
            <a:r>
              <a:rPr i="1" lang="en-US"/>
              <a:t> </a:t>
            </a:r>
            <a:r>
              <a:rPr lang="en-US"/>
              <a:t>Point to the letters Mm on the Alphabet Card. Tell students the word motorcycle begins with the sound /m/, so it begins with the letter 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letters M and m on the board. Have students turn to p. 17 in the Student Interactive and trace the letters on the first line.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you will say a group of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them to identify the words that begin with the sound for m and match the sound and letter by tracing the letter in the air as you say each word that begins with the sound /m/.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following words for this activity, emphasizing the initial sounds: mop, top, mat, mail, hop, more, Meg.</a:t>
            </a:r>
            <a:endParaRPr/>
          </a:p>
        </p:txBody>
      </p:sp>
      <p:sp>
        <p:nvSpPr>
          <p:cNvPr id="162" name="Google Shape;16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high-frequency words I, am, and the.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word am and read it.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the word am by pointing to it, and then have them read it.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Repeat for I and the.</a:t>
            </a:r>
            <a:endParaRPr/>
          </a:p>
        </p:txBody>
      </p:sp>
      <p:sp>
        <p:nvSpPr>
          <p:cNvPr id="176" name="Google Shape;17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4.png"/><Relationship Id="rId7"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30.png"/><Relationship Id="rId7"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3.png"/><Relationship Id="rId7"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37.png"/><Relationship Id="rId7"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38.png"/><Relationship Id="rId7"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4.png"/><Relationship Id="rId7"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1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54.png"/><Relationship Id="rId7" Type="http://schemas.openxmlformats.org/officeDocument/2006/relationships/image" Target="../media/image53.png"/><Relationship Id="rId8" Type="http://schemas.openxmlformats.org/officeDocument/2006/relationships/image" Target="../media/image5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7.png"/><Relationship Id="rId7" Type="http://schemas.openxmlformats.org/officeDocument/2006/relationships/image" Target="../media/image2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5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5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A picture containing clock&#10;&#10;Description automatically generated" id="191" name="Google Shape;191;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2" name="Google Shape;192;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3" name="Google Shape;193;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4" name="Google Shape;194;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5" name="Google Shape;195;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96" name="Google Shape;196;p10"/>
          <p:cNvSpPr txBox="1"/>
          <p:nvPr/>
        </p:nvSpPr>
        <p:spPr>
          <a:xfrm>
            <a:off x="8589111" y="1969889"/>
            <a:ext cx="3336000" cy="310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Where</a:t>
            </a:r>
            <a:r>
              <a:rPr b="0" i="0" lang="en-US" sz="2800" u="none" cap="none" strike="noStrike">
                <a:solidFill>
                  <a:schemeClr val="dk1"/>
                </a:solidFill>
                <a:latin typeface="Century Gothic"/>
                <a:ea typeface="Century Gothic"/>
                <a:cs typeface="Century Gothic"/>
                <a:sym typeface="Century Gothic"/>
              </a:rPr>
              <a:t> do you go in your imagination</a:t>
            </a:r>
            <a:r>
              <a:rPr b="0" i="0" lang="en-US" sz="2800" u="none" cap="none" strike="noStrike">
                <a:solidFill>
                  <a:schemeClr val="dk1"/>
                </a:solidFill>
                <a:latin typeface="Arial"/>
                <a:ea typeface="Arial"/>
                <a:cs typeface="Arial"/>
                <a:sym typeface="Arial"/>
              </a:rPr>
              <a:t>?</a:t>
            </a:r>
            <a:br>
              <a:rPr b="0" i="0" lang="en-US" sz="2800" u="none" cap="none" strike="noStrike">
                <a:solidFill>
                  <a:schemeClr val="dk1"/>
                </a:solidFill>
                <a:latin typeface="Century Gothic"/>
                <a:ea typeface="Century Gothic"/>
                <a:cs typeface="Century Gothic"/>
                <a:sym typeface="Century Gothic"/>
              </a:rPr>
            </a:br>
            <a:br>
              <a:rPr b="0" i="0" lang="en-US" sz="2800" u="none" cap="none" strike="noStrike">
                <a:solidFill>
                  <a:schemeClr val="dk1"/>
                </a:solidFill>
                <a:latin typeface="Century Gothic"/>
                <a:ea typeface="Century Gothic"/>
                <a:cs typeface="Century Gothic"/>
                <a:sym typeface="Century Gothic"/>
              </a:rPr>
            </a:br>
            <a:r>
              <a:rPr b="1" i="0" lang="en-US" sz="2800" u="none" cap="none" strike="noStrike">
                <a:solidFill>
                  <a:schemeClr val="dk1"/>
                </a:solidFill>
                <a:latin typeface="Century Gothic"/>
                <a:ea typeface="Century Gothic"/>
                <a:cs typeface="Century Gothic"/>
                <a:sym typeface="Century Gothic"/>
              </a:rPr>
              <a:t>Write</a:t>
            </a:r>
            <a:r>
              <a:rPr b="0" i="0" lang="en-US" sz="2800" u="none" cap="none" strike="noStrike">
                <a:solidFill>
                  <a:schemeClr val="dk1"/>
                </a:solidFill>
                <a:latin typeface="Century Gothic"/>
                <a:ea typeface="Century Gothic"/>
                <a:cs typeface="Century Gothic"/>
                <a:sym typeface="Century Gothic"/>
              </a:rPr>
              <a:t> about the places you imagine</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197" name="Google Shape;197;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14,15</a:t>
            </a:r>
            <a:endParaRPr b="0" i="0" sz="1400" u="none" cap="none" strike="noStrike">
              <a:solidFill>
                <a:srgbClr val="000000"/>
              </a:solidFill>
              <a:latin typeface="Century Gothic"/>
              <a:ea typeface="Century Gothic"/>
              <a:cs typeface="Century Gothic"/>
              <a:sym typeface="Century Gothic"/>
            </a:endParaRPr>
          </a:p>
        </p:txBody>
      </p:sp>
      <p:pic>
        <p:nvPicPr>
          <p:cNvPr id="198" name="Google Shape;198;p10"/>
          <p:cNvPicPr preferRelativeResize="0"/>
          <p:nvPr/>
        </p:nvPicPr>
        <p:blipFill rotWithShape="1">
          <a:blip r:embed="rId6">
            <a:alphaModFix/>
          </a:blip>
          <a:srcRect b="0" l="0" r="0" t="0"/>
          <a:stretch/>
        </p:blipFill>
        <p:spPr>
          <a:xfrm>
            <a:off x="448268" y="1915934"/>
            <a:ext cx="7779026" cy="32171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descr="A picture containing clock&#10;&#10;Description automatically generated" id="204" name="Google Shape;204;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5" name="Google Shape;205;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6" name="Google Shape;206;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7" name="Google Shape;207;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8" name="Google Shape;208;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209" name="Google Shape;209;p11"/>
          <p:cNvGraphicFramePr/>
          <p:nvPr/>
        </p:nvGraphicFramePr>
        <p:xfrm>
          <a:off x="1593516" y="1432934"/>
          <a:ext cx="3000000" cy="3000000"/>
        </p:xfrm>
        <a:graphic>
          <a:graphicData uri="http://schemas.openxmlformats.org/drawingml/2006/table">
            <a:tbl>
              <a:tblPr bandRow="1" firstRow="1">
                <a:noFill/>
                <a:tableStyleId>{D74872BA-5D30-4668-9C38-F72825BC9AFD}</a:tableStyleId>
              </a:tblPr>
              <a:tblGrid>
                <a:gridCol w="9004975"/>
              </a:tblGrid>
              <a:tr h="755800">
                <a:tc>
                  <a:txBody>
                    <a:bodyPr/>
                    <a:lstStyle/>
                    <a:p>
                      <a:pPr indent="0" lvl="0" marL="0" marR="0" rtl="0" algn="l">
                        <a:lnSpc>
                          <a:spcPct val="100000"/>
                        </a:lnSpc>
                        <a:spcBef>
                          <a:spcPts val="0"/>
                        </a:spcBef>
                        <a:spcAft>
                          <a:spcPts val="0"/>
                        </a:spcAft>
                        <a:buClr>
                          <a:srgbClr val="000000"/>
                        </a:buClr>
                        <a:buSzPts val="3200"/>
                        <a:buFont typeface="Arial"/>
                        <a:buNone/>
                      </a:pPr>
                      <a:r>
                        <a:rPr b="0" lang="en-US" sz="3200" u="none" cap="none" strike="noStrike">
                          <a:latin typeface="Century Gothic"/>
                          <a:ea typeface="Century Gothic"/>
                          <a:cs typeface="Century Gothic"/>
                          <a:sym typeface="Century Gothic"/>
                        </a:rPr>
                        <a:t>Jackie and her Imagination</a:t>
                      </a:r>
                      <a:endParaRPr sz="1400" u="none" cap="none" strike="noStrike"/>
                    </a:p>
                  </a:txBody>
                  <a:tcPr marT="45725" marB="45725" marR="91450" marL="91450"/>
                </a:tc>
              </a:tr>
              <a:tr h="75580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Century Gothic"/>
                          <a:ea typeface="Century Gothic"/>
                          <a:cs typeface="Century Gothic"/>
                          <a:sym typeface="Century Gothic"/>
                        </a:rPr>
                        <a:t>1. </a:t>
                      </a:r>
                      <a:endParaRPr sz="1400" u="none" cap="none" strike="noStrike"/>
                    </a:p>
                  </a:txBody>
                  <a:tcPr marT="45725" marB="45725" marR="91450" marL="91450"/>
                </a:tc>
              </a:tr>
              <a:tr h="75580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Century Gothic"/>
                          <a:ea typeface="Century Gothic"/>
                          <a:cs typeface="Century Gothic"/>
                          <a:sym typeface="Century Gothic"/>
                        </a:rPr>
                        <a:t>2.</a:t>
                      </a:r>
                      <a:endParaRPr sz="1400" u="none" cap="none" strike="noStrike"/>
                    </a:p>
                  </a:txBody>
                  <a:tcPr marT="45725" marB="45725" marR="91450" marL="91450"/>
                </a:tc>
              </a:tr>
              <a:tr h="75580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Century Gothic"/>
                          <a:ea typeface="Century Gothic"/>
                          <a:cs typeface="Century Gothic"/>
                          <a:sym typeface="Century Gothic"/>
                        </a:rPr>
                        <a:t>3.</a:t>
                      </a:r>
                      <a:endParaRPr sz="1400" u="none" cap="none" strike="noStrike"/>
                    </a:p>
                  </a:txBody>
                  <a:tcPr marT="45725" marB="45725" marR="91450" marL="91450"/>
                </a:tc>
              </a:tr>
              <a:tr h="755800">
                <a:tc>
                  <a:txBody>
                    <a:bodyPr/>
                    <a:lstStyle/>
                    <a:p>
                      <a:pPr indent="0" lvl="0" marL="0" marR="0" rtl="0" algn="l">
                        <a:lnSpc>
                          <a:spcPct val="100000"/>
                        </a:lnSpc>
                        <a:spcBef>
                          <a:spcPts val="0"/>
                        </a:spcBef>
                        <a:spcAft>
                          <a:spcPts val="0"/>
                        </a:spcAft>
                        <a:buClr>
                          <a:srgbClr val="000000"/>
                        </a:buClr>
                        <a:buSzPts val="3200"/>
                        <a:buFont typeface="Arial"/>
                        <a:buNone/>
                      </a:pPr>
                      <a:r>
                        <a:rPr lang="en-US" sz="3200" u="none" cap="none" strike="noStrike">
                          <a:latin typeface="Century Gothic"/>
                          <a:ea typeface="Century Gothic"/>
                          <a:cs typeface="Century Gothic"/>
                          <a:sym typeface="Century Gothic"/>
                        </a:rPr>
                        <a:t>4.</a:t>
                      </a:r>
                      <a:endParaRPr sz="1400" u="none" cap="none" strike="noStrike"/>
                    </a:p>
                  </a:txBody>
                  <a:tcPr marT="45725" marB="45725" marR="91450" marL="91450"/>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descr="A picture containing clock&#10;&#10;Description automatically generated" id="215" name="Google Shape;215;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6" name="Google Shape;216;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7" name="Google Shape;217;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8" name="Google Shape;218;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9" name="Google Shape;219;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Realistic Fiction </a:t>
            </a:r>
            <a:endParaRPr b="0" i="0" sz="1400" u="none" cap="none" strike="noStrike">
              <a:solidFill>
                <a:srgbClr val="000000"/>
              </a:solidFill>
              <a:latin typeface="Century Gothic"/>
              <a:ea typeface="Century Gothic"/>
              <a:cs typeface="Century Gothic"/>
              <a:sym typeface="Century Gothic"/>
            </a:endParaRPr>
          </a:p>
        </p:txBody>
      </p:sp>
      <p:sp>
        <p:nvSpPr>
          <p:cNvPr id="220" name="Google Shape;220;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28,29</a:t>
            </a:r>
            <a:endParaRPr b="0" i="0" sz="1400" u="none" cap="none" strike="noStrike">
              <a:solidFill>
                <a:srgbClr val="000000"/>
              </a:solidFill>
              <a:latin typeface="Century Gothic"/>
              <a:ea typeface="Century Gothic"/>
              <a:cs typeface="Century Gothic"/>
              <a:sym typeface="Century Gothic"/>
            </a:endParaRPr>
          </a:p>
        </p:txBody>
      </p:sp>
      <p:sp>
        <p:nvSpPr>
          <p:cNvPr id="221" name="Google Shape;221;p12"/>
          <p:cNvSpPr txBox="1"/>
          <p:nvPr/>
        </p:nvSpPr>
        <p:spPr>
          <a:xfrm>
            <a:off x="8813221" y="2644170"/>
            <a:ext cx="3571353"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22" name="Google Shape;222;p12"/>
          <p:cNvPicPr preferRelativeResize="0"/>
          <p:nvPr/>
        </p:nvPicPr>
        <p:blipFill rotWithShape="1">
          <a:blip r:embed="rId6">
            <a:alphaModFix/>
          </a:blip>
          <a:srcRect b="0" l="0" r="0" t="0"/>
          <a:stretch/>
        </p:blipFill>
        <p:spPr>
          <a:xfrm>
            <a:off x="455389" y="2077198"/>
            <a:ext cx="8136161" cy="33547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A picture containing clock&#10;&#10;Description automatically generated" id="228" name="Google Shape;228;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9" name="Google Shape;229;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0" name="Google Shape;230;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1" name="Google Shape;231;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2" name="Google Shape;232;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33" name="Google Shape;233;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34" name="Google Shape;234;p13"/>
          <p:cNvPicPr preferRelativeResize="0"/>
          <p:nvPr/>
        </p:nvPicPr>
        <p:blipFill rotWithShape="1">
          <a:blip r:embed="rId6">
            <a:alphaModFix/>
          </a:blip>
          <a:srcRect b="0" l="0" r="0" t="0"/>
          <a:stretch/>
        </p:blipFill>
        <p:spPr>
          <a:xfrm>
            <a:off x="6096000" y="2335801"/>
            <a:ext cx="4948236" cy="713781"/>
          </a:xfrm>
          <a:prstGeom prst="rect">
            <a:avLst/>
          </a:prstGeom>
          <a:noFill/>
          <a:ln>
            <a:noFill/>
          </a:ln>
        </p:spPr>
      </p:pic>
      <p:sp>
        <p:nvSpPr>
          <p:cNvPr id="235" name="Google Shape;235;p13"/>
          <p:cNvSpPr txBox="1"/>
          <p:nvPr/>
        </p:nvSpPr>
        <p:spPr>
          <a:xfrm>
            <a:off x="6111960" y="3460901"/>
            <a:ext cx="493227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how you know this story is realistic fiction.” </a:t>
            </a:r>
            <a:endParaRPr b="0" i="0" sz="3200" u="none" cap="none" strike="noStrike">
              <a:solidFill>
                <a:schemeClr val="dk1"/>
              </a:solidFill>
              <a:latin typeface="Century Gothic"/>
              <a:ea typeface="Century Gothic"/>
              <a:cs typeface="Century Gothic"/>
              <a:sym typeface="Century Gothic"/>
            </a:endParaRPr>
          </a:p>
        </p:txBody>
      </p:sp>
      <p:pic>
        <p:nvPicPr>
          <p:cNvPr id="236" name="Google Shape;236;p13"/>
          <p:cNvPicPr preferRelativeResize="0"/>
          <p:nvPr/>
        </p:nvPicPr>
        <p:blipFill rotWithShape="1">
          <a:blip r:embed="rId7">
            <a:alphaModFix/>
          </a:blip>
          <a:srcRect b="0" l="0" r="0" t="0"/>
          <a:stretch/>
        </p:blipFill>
        <p:spPr>
          <a:xfrm>
            <a:off x="604016" y="1709611"/>
            <a:ext cx="5084460" cy="41850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descr="A picture containing clock&#10;&#10;Description automatically generated" id="242" name="Google Shape;242;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3" name="Google Shape;243;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4" name="Google Shape;244;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5" name="Google Shape;245;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6" name="Google Shape;246;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247" name="Google Shape;247;p14"/>
          <p:cNvGraphicFramePr/>
          <p:nvPr/>
        </p:nvGraphicFramePr>
        <p:xfrm>
          <a:off x="1381920" y="2301343"/>
          <a:ext cx="3000000" cy="3000000"/>
        </p:xfrm>
        <a:graphic>
          <a:graphicData uri="http://schemas.openxmlformats.org/drawingml/2006/table">
            <a:tbl>
              <a:tblPr bandRow="1" firstRow="1">
                <a:noFill/>
                <a:tableStyleId>{D74872BA-5D30-4668-9C38-F72825BC9AFD}</a:tableStyleId>
              </a:tblPr>
              <a:tblGrid>
                <a:gridCol w="2357050"/>
                <a:gridCol w="2357050"/>
                <a:gridCol w="2357050"/>
                <a:gridCol w="2357050"/>
              </a:tblGrid>
              <a:tr h="1016800">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solidFill>
                            <a:schemeClr val="dk1"/>
                          </a:solidFill>
                          <a:latin typeface="Century Gothic"/>
                          <a:ea typeface="Century Gothic"/>
                          <a:cs typeface="Century Gothic"/>
                          <a:sym typeface="Century Gothic"/>
                        </a:rPr>
                        <a:t>hand</a:t>
                      </a:r>
                      <a:endParaRPr sz="1400" u="none" cap="none" strike="noStrike"/>
                    </a:p>
                  </a:txBody>
                  <a:tcPr marT="45725" marB="45725" marR="91450" marL="91450">
                    <a:solidFill>
                      <a:schemeClr val="lt2"/>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solidFill>
                            <a:schemeClr val="dk1"/>
                          </a:solidFill>
                          <a:latin typeface="Century Gothic"/>
                          <a:ea typeface="Century Gothic"/>
                          <a:cs typeface="Century Gothic"/>
                          <a:sym typeface="Century Gothic"/>
                        </a:rPr>
                        <a:t>do</a:t>
                      </a:r>
                      <a:endParaRPr sz="1400" u="none" cap="none" strike="noStrike"/>
                    </a:p>
                  </a:txBody>
                  <a:tcPr marT="45725" marB="45725" marR="91450" marL="91450">
                    <a:solidFill>
                      <a:schemeClr val="lt2"/>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solidFill>
                            <a:schemeClr val="dk1"/>
                          </a:solidFill>
                          <a:latin typeface="Century Gothic"/>
                          <a:ea typeface="Century Gothic"/>
                          <a:cs typeface="Century Gothic"/>
                          <a:sym typeface="Century Gothic"/>
                        </a:rPr>
                        <a:t>map</a:t>
                      </a:r>
                      <a:endParaRPr sz="1400" u="none" cap="none" strike="noStrike"/>
                    </a:p>
                  </a:txBody>
                  <a:tcPr marT="45725" marB="45725" marR="91450" marL="91450">
                    <a:solidFill>
                      <a:schemeClr val="lt2"/>
                    </a:solidFill>
                  </a:tcPr>
                </a:tc>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solidFill>
                            <a:schemeClr val="dk1"/>
                          </a:solidFill>
                          <a:latin typeface="Century Gothic"/>
                          <a:ea typeface="Century Gothic"/>
                          <a:cs typeface="Century Gothic"/>
                          <a:sym typeface="Century Gothic"/>
                        </a:rPr>
                        <a:t>try</a:t>
                      </a:r>
                      <a:endParaRPr sz="1400" u="none" cap="none" strike="noStrike"/>
                    </a:p>
                  </a:txBody>
                  <a:tcPr marT="45725" marB="45725" marR="91450" marL="91450">
                    <a:solidFill>
                      <a:schemeClr val="lt2"/>
                    </a:solidFill>
                  </a:tcPr>
                </a:tc>
              </a:tr>
              <a:tr h="1016800">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solidFill>
                            <a:schemeClr val="dk1"/>
                          </a:solidFill>
                          <a:latin typeface="Century Gothic"/>
                          <a:ea typeface="Century Gothic"/>
                          <a:cs typeface="Century Gothic"/>
                          <a:sym typeface="Century Gothic"/>
                        </a:rPr>
                        <a:t>hands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solidFill>
                            <a:schemeClr val="dk1"/>
                          </a:solidFill>
                          <a:latin typeface="Century Gothic"/>
                          <a:ea typeface="Century Gothic"/>
                          <a:cs typeface="Century Gothic"/>
                          <a:sym typeface="Century Gothic"/>
                        </a:rPr>
                        <a:t>redo</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solidFill>
                            <a:schemeClr val="dk1"/>
                          </a:solidFill>
                          <a:latin typeface="Century Gothic"/>
                          <a:ea typeface="Century Gothic"/>
                          <a:cs typeface="Century Gothic"/>
                          <a:sym typeface="Century Gothic"/>
                        </a:rPr>
                        <a:t>maps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solidFill>
                            <a:schemeClr val="dk1"/>
                          </a:solidFill>
                          <a:latin typeface="Century Gothic"/>
                          <a:ea typeface="Century Gothic"/>
                          <a:cs typeface="Century Gothic"/>
                          <a:sym typeface="Century Gothic"/>
                        </a:rPr>
                        <a:t>retry</a:t>
                      </a:r>
                      <a:endParaRPr sz="1400" u="none" cap="none" strike="noStrike"/>
                    </a:p>
                  </a:txBody>
                  <a:tcPr marT="45725" marB="45725" marR="91450" marL="91450"/>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A picture containing clock&#10;&#10;Description automatically generated" id="253" name="Google Shape;253;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4" name="Google Shape;254;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5" name="Google Shape;255;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6" name="Google Shape;256;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7" name="Google Shape;257;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58" name="Google Shape;258;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pic>
        <p:nvPicPr>
          <p:cNvPr id="259" name="Google Shape;259;p57"/>
          <p:cNvPicPr preferRelativeResize="0"/>
          <p:nvPr/>
        </p:nvPicPr>
        <p:blipFill rotWithShape="1">
          <a:blip r:embed="rId6">
            <a:alphaModFix/>
          </a:blip>
          <a:srcRect b="0" l="0" r="0" t="0"/>
          <a:stretch/>
        </p:blipFill>
        <p:spPr>
          <a:xfrm>
            <a:off x="1743223" y="1147385"/>
            <a:ext cx="6324598" cy="521703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60" name="Google Shape;260;p57"/>
          <p:cNvSpPr txBox="1"/>
          <p:nvPr/>
        </p:nvSpPr>
        <p:spPr>
          <a:xfrm>
            <a:off x="8471771" y="2478647"/>
            <a:ext cx="3360295"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Circle and match</a:t>
            </a:r>
            <a:r>
              <a:rPr b="0" i="0" lang="en-US" sz="3200" u="none" cap="none" strike="noStrike">
                <a:solidFill>
                  <a:schemeClr val="dk1"/>
                </a:solidFill>
                <a:latin typeface="Century Gothic"/>
                <a:ea typeface="Century Gothic"/>
                <a:cs typeface="Century Gothic"/>
                <a:sym typeface="Century Gothic"/>
              </a:rPr>
              <a:t> on page 45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A picture containing clock&#10;&#10;Description automatically generated" id="266" name="Google Shape;266;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7" name="Google Shape;267;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8" name="Google Shape;268;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9" name="Google Shape;269;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0" name="Google Shape;270;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id="271" name="Google Shape;271;p15"/>
          <p:cNvPicPr preferRelativeResize="0"/>
          <p:nvPr/>
        </p:nvPicPr>
        <p:blipFill rotWithShape="1">
          <a:blip r:embed="rId6">
            <a:alphaModFix/>
          </a:blip>
          <a:srcRect b="0" l="0" r="0" t="0"/>
          <a:stretch/>
        </p:blipFill>
        <p:spPr>
          <a:xfrm>
            <a:off x="3072000" y="1232300"/>
            <a:ext cx="4941225" cy="53530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A picture containing clock&#10;&#10;Description automatically generated" id="277" name="Google Shape;277;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8" name="Google Shape;278;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9" name="Google Shape;279;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0" name="Google Shape;280;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1" name="Google Shape;281;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Writing – Launching Writing Workshop</a:t>
            </a:r>
            <a:endParaRPr b="0" i="0" sz="1300" u="none" cap="none" strike="noStrike">
              <a:solidFill>
                <a:srgbClr val="000000"/>
              </a:solidFill>
              <a:latin typeface="Century Gothic"/>
              <a:ea typeface="Century Gothic"/>
              <a:cs typeface="Century Gothic"/>
              <a:sym typeface="Century Gothic"/>
            </a:endParaRPr>
          </a:p>
        </p:txBody>
      </p:sp>
      <p:sp>
        <p:nvSpPr>
          <p:cNvPr id="282" name="Google Shape;282;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49</a:t>
            </a:r>
            <a:endParaRPr b="0" i="0" sz="1400" u="none" cap="none" strike="noStrike">
              <a:solidFill>
                <a:srgbClr val="000000"/>
              </a:solidFill>
              <a:latin typeface="Century Gothic"/>
              <a:ea typeface="Century Gothic"/>
              <a:cs typeface="Century Gothic"/>
              <a:sym typeface="Century Gothic"/>
            </a:endParaRPr>
          </a:p>
        </p:txBody>
      </p:sp>
      <p:sp>
        <p:nvSpPr>
          <p:cNvPr id="283" name="Google Shape;283;p16"/>
          <p:cNvSpPr txBox="1"/>
          <p:nvPr/>
        </p:nvSpPr>
        <p:spPr>
          <a:xfrm>
            <a:off x="7942902" y="2644050"/>
            <a:ext cx="3695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84" name="Google Shape;284;p16"/>
          <p:cNvPicPr preferRelativeResize="0"/>
          <p:nvPr/>
        </p:nvPicPr>
        <p:blipFill rotWithShape="1">
          <a:blip r:embed="rId6">
            <a:alphaModFix/>
          </a:blip>
          <a:srcRect b="0" l="0" r="0" t="0"/>
          <a:stretch/>
        </p:blipFill>
        <p:spPr>
          <a:xfrm>
            <a:off x="1497090" y="1444859"/>
            <a:ext cx="5697955" cy="47593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A picture containing clock&#10;&#10;Description automatically generated" id="290" name="Google Shape;290;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1" name="Google Shape;291;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2" name="Google Shape;292;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3" name="Google Shape;293;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4" name="Google Shape;294;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95" name="Google Shape;295;p17"/>
          <p:cNvSpPr txBox="1"/>
          <p:nvPr/>
        </p:nvSpPr>
        <p:spPr>
          <a:xfrm>
            <a:off x="995894" y="1899966"/>
            <a:ext cx="9390639"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more stack books to gain a better understanding of the different parts of the book.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Notice </a:t>
            </a:r>
            <a:r>
              <a:rPr b="0" i="0" lang="en-US" sz="3200" u="none" cap="none" strike="noStrike">
                <a:solidFill>
                  <a:schemeClr val="dk1"/>
                </a:solidFill>
                <a:latin typeface="Century Gothic"/>
                <a:ea typeface="Century Gothic"/>
                <a:cs typeface="Century Gothic"/>
                <a:sym typeface="Century Gothic"/>
              </a:rPr>
              <a:t>how the text and pictures work together to tell a story or give information.</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96" name="Google Shape;296;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pic>
        <p:nvPicPr>
          <p:cNvPr descr="A picture containing clock&#10;&#10;Description automatically generated" id="302" name="Google Shape;302;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3" name="Google Shape;303;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4" name="Google Shape;304;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5" name="Google Shape;305;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6" name="Google Shape;306;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307" name="Google Shape;307;p19"/>
          <p:cNvGraphicFramePr/>
          <p:nvPr/>
        </p:nvGraphicFramePr>
        <p:xfrm>
          <a:off x="2101833" y="1755782"/>
          <a:ext cx="3000000" cy="3000000"/>
        </p:xfrm>
        <a:graphic>
          <a:graphicData uri="http://schemas.openxmlformats.org/drawingml/2006/table">
            <a:tbl>
              <a:tblPr bandRow="1" firstRow="1">
                <a:noFill/>
                <a:tableStyleId>{D74872BA-5D30-4668-9C38-F72825BC9AFD}</a:tableStyleId>
              </a:tblPr>
              <a:tblGrid>
                <a:gridCol w="4005175"/>
                <a:gridCol w="4005175"/>
              </a:tblGrid>
              <a:tr h="748425">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latin typeface="Century Gothic"/>
                          <a:ea typeface="Century Gothic"/>
                          <a:cs typeface="Century Gothic"/>
                          <a:sym typeface="Century Gothic"/>
                        </a:rPr>
                        <a:t>people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latin typeface="Century Gothic"/>
                          <a:ea typeface="Century Gothic"/>
                          <a:cs typeface="Century Gothic"/>
                          <a:sym typeface="Century Gothic"/>
                        </a:rPr>
                        <a:t>animals</a:t>
                      </a:r>
                      <a:endParaRPr sz="1400" u="none" cap="none" strike="noStrike"/>
                    </a:p>
                  </a:txBody>
                  <a:tcPr marT="45725" marB="45725" marR="91450" marL="91450"/>
                </a:tc>
              </a:tr>
              <a:tr h="39335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bl>
          </a:graphicData>
        </a:graphic>
      </p:graphicFrame>
      <p:graphicFrame>
        <p:nvGraphicFramePr>
          <p:cNvPr id="308" name="Google Shape;308;p19"/>
          <p:cNvGraphicFramePr/>
          <p:nvPr/>
        </p:nvGraphicFramePr>
        <p:xfrm>
          <a:off x="2101833" y="1237622"/>
          <a:ext cx="3000000" cy="3000000"/>
        </p:xfrm>
        <a:graphic>
          <a:graphicData uri="http://schemas.openxmlformats.org/drawingml/2006/table">
            <a:tbl>
              <a:tblPr bandRow="1" firstRow="1">
                <a:noFill/>
                <a:tableStyleId>{D74872BA-5D30-4668-9C38-F72825BC9AFD}</a:tableStyleId>
              </a:tblPr>
              <a:tblGrid>
                <a:gridCol w="8010350"/>
              </a:tblGrid>
              <a:tr h="355150">
                <a:tc>
                  <a:txBody>
                    <a:bodyPr/>
                    <a:lstStyle/>
                    <a:p>
                      <a:pPr indent="0" lvl="0" marL="0" marR="0" rtl="0" algn="ctr">
                        <a:lnSpc>
                          <a:spcPct val="100000"/>
                        </a:lnSpc>
                        <a:spcBef>
                          <a:spcPts val="0"/>
                        </a:spcBef>
                        <a:spcAft>
                          <a:spcPts val="0"/>
                        </a:spcAft>
                        <a:buClr>
                          <a:srgbClr val="000000"/>
                        </a:buClr>
                        <a:buSzPts val="3200"/>
                        <a:buFont typeface="Arial"/>
                        <a:buNone/>
                      </a:pPr>
                      <a:r>
                        <a:rPr b="0" lang="en-US" sz="3200" u="none" cap="none" strike="noStrike">
                          <a:latin typeface="Century Gothic"/>
                          <a:ea typeface="Century Gothic"/>
                          <a:cs typeface="Century Gothic"/>
                          <a:sym typeface="Century Gothic"/>
                        </a:rPr>
                        <a:t>common nouns</a:t>
                      </a:r>
                      <a:endParaRPr sz="1400" u="none" cap="none" strike="noStrike"/>
                    </a:p>
                  </a:txBody>
                  <a:tcPr marT="45725" marB="45725" marR="91450" marL="91450"/>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A picture containing drawing, lamp&#10;&#10;Description automatically generated" id="313" name="Google Shape;313;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14" name="Google Shape;314;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15" name="Google Shape;315;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16" name="Google Shape;316;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17" name="Google Shape;317;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18" name="Google Shape;318;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A picture containing clock&#10;&#10;Description automatically generated" id="324" name="Google Shape;324;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5" name="Google Shape;325;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6" name="Google Shape;326;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7" name="Google Shape;327;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8" name="Google Shape;328;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29" name="Google Shape;329;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pic>
        <p:nvPicPr>
          <p:cNvPr id="330" name="Google Shape;330;p21"/>
          <p:cNvPicPr preferRelativeResize="0"/>
          <p:nvPr/>
        </p:nvPicPr>
        <p:blipFill rotWithShape="1">
          <a:blip r:embed="rId6">
            <a:alphaModFix/>
          </a:blip>
          <a:srcRect b="0" l="0" r="0" t="0"/>
          <a:stretch/>
        </p:blipFill>
        <p:spPr>
          <a:xfrm>
            <a:off x="1339273" y="1479040"/>
            <a:ext cx="3213344" cy="4495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31" name="Google Shape;331;p21"/>
          <p:cNvPicPr preferRelativeResize="0"/>
          <p:nvPr/>
        </p:nvPicPr>
        <p:blipFill rotWithShape="1">
          <a:blip r:embed="rId7">
            <a:alphaModFix/>
          </a:blip>
          <a:srcRect b="0" l="0" r="0" t="0"/>
          <a:stretch/>
        </p:blipFill>
        <p:spPr>
          <a:xfrm>
            <a:off x="4785534" y="1479040"/>
            <a:ext cx="3167987" cy="4495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32" name="Google Shape;332;p21"/>
          <p:cNvSpPr txBox="1"/>
          <p:nvPr/>
        </p:nvSpPr>
        <p:spPr>
          <a:xfrm>
            <a:off x="8157425" y="2593543"/>
            <a:ext cx="360193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A picture containing clock&#10;&#10;Description automatically generated" id="338" name="Google Shape;338;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9" name="Google Shape;339;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0" name="Google Shape;340;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1" name="Google Shape;341;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2" name="Google Shape;342;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43" name="Google Shape;343;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sp>
        <p:nvSpPr>
          <p:cNvPr id="344" name="Google Shape;344;p22"/>
          <p:cNvSpPr txBox="1"/>
          <p:nvPr/>
        </p:nvSpPr>
        <p:spPr>
          <a:xfrm>
            <a:off x="7768000" y="2151438"/>
            <a:ext cx="4032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chemeClr val="dk1"/>
                </a:solidFill>
                <a:latin typeface="Century Gothic"/>
                <a:ea typeface="Century Gothic"/>
                <a:cs typeface="Century Gothic"/>
                <a:sym typeface="Century Gothic"/>
              </a:rPr>
              <a:t>Turn</a:t>
            </a:r>
            <a:r>
              <a:rPr i="0" lang="en-US" sz="3200" u="none" cap="none" strike="noStrike">
                <a:solidFill>
                  <a:schemeClr val="dk1"/>
                </a:solidFill>
                <a:latin typeface="Century Gothic"/>
                <a:ea typeface="Century Gothic"/>
                <a:cs typeface="Century Gothic"/>
                <a:sym typeface="Century Gothic"/>
              </a:rPr>
              <a:t> to page 18 in your Student Interactive</a:t>
            </a:r>
            <a:r>
              <a:rPr lang="en-US" sz="3200">
                <a:latin typeface="Century Gothic"/>
                <a:ea typeface="Century Gothic"/>
                <a:cs typeface="Century Gothic"/>
                <a:sym typeface="Century Gothic"/>
              </a:rPr>
              <a:t> and </a:t>
            </a:r>
            <a:r>
              <a:rPr b="1" lang="en-US" sz="3200">
                <a:latin typeface="Century Gothic"/>
                <a:ea typeface="Century Gothic"/>
                <a:cs typeface="Century Gothic"/>
                <a:sym typeface="Century Gothic"/>
              </a:rPr>
              <a:t>complete</a:t>
            </a:r>
            <a:r>
              <a:rPr lang="en-US" sz="3200">
                <a:latin typeface="Century Gothic"/>
                <a:ea typeface="Century Gothic"/>
                <a:cs typeface="Century Gothic"/>
                <a:sym typeface="Century Gothic"/>
              </a:rPr>
              <a:t> the activity.</a:t>
            </a:r>
            <a:endParaRPr i="0" sz="3200" u="none" cap="none" strike="noStrike">
              <a:solidFill>
                <a:schemeClr val="dk1"/>
              </a:solidFill>
              <a:latin typeface="Century Gothic"/>
              <a:ea typeface="Century Gothic"/>
              <a:cs typeface="Century Gothic"/>
              <a:sym typeface="Century Gothic"/>
            </a:endParaRPr>
          </a:p>
        </p:txBody>
      </p:sp>
      <p:pic>
        <p:nvPicPr>
          <p:cNvPr id="345" name="Google Shape;345;p22"/>
          <p:cNvPicPr preferRelativeResize="0"/>
          <p:nvPr/>
        </p:nvPicPr>
        <p:blipFill rotWithShape="1">
          <a:blip r:embed="rId6">
            <a:alphaModFix/>
          </a:blip>
          <a:srcRect b="0" l="0" r="0" t="0"/>
          <a:stretch/>
        </p:blipFill>
        <p:spPr>
          <a:xfrm>
            <a:off x="1118880" y="1232098"/>
            <a:ext cx="5881835" cy="49146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pic>
        <p:nvPicPr>
          <p:cNvPr descr="A picture containing clock&#10;&#10;Description automatically generated" id="351" name="Google Shape;351;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2" name="Google Shape;352;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3" name="Google Shape;353;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4" name="Google Shape;354;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5" name="Google Shape;355;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56" name="Google Shape;356;p23"/>
          <p:cNvSpPr txBox="1"/>
          <p:nvPr/>
        </p:nvSpPr>
        <p:spPr>
          <a:xfrm>
            <a:off x="989105" y="252455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a:t>
            </a:r>
            <a:endParaRPr b="0" i="0" sz="1400" u="none" cap="none" strike="noStrike">
              <a:solidFill>
                <a:srgbClr val="000000"/>
              </a:solidFill>
              <a:latin typeface="Century Gothic"/>
              <a:ea typeface="Century Gothic"/>
              <a:cs typeface="Century Gothic"/>
              <a:sym typeface="Century Gothic"/>
            </a:endParaRPr>
          </a:p>
        </p:txBody>
      </p:sp>
      <p:sp>
        <p:nvSpPr>
          <p:cNvPr id="357" name="Google Shape;357;p23"/>
          <p:cNvSpPr txBox="1"/>
          <p:nvPr/>
        </p:nvSpPr>
        <p:spPr>
          <a:xfrm>
            <a:off x="4495801"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am</a:t>
            </a:r>
            <a:endParaRPr b="0" i="0" sz="1400" u="none" cap="none" strike="noStrike">
              <a:solidFill>
                <a:srgbClr val="000000"/>
              </a:solidFill>
              <a:latin typeface="Century Gothic"/>
              <a:ea typeface="Century Gothic"/>
              <a:cs typeface="Century Gothic"/>
              <a:sym typeface="Century Gothic"/>
            </a:endParaRPr>
          </a:p>
        </p:txBody>
      </p:sp>
      <p:sp>
        <p:nvSpPr>
          <p:cNvPr id="358" name="Google Shape;358;p23"/>
          <p:cNvSpPr txBox="1"/>
          <p:nvPr/>
        </p:nvSpPr>
        <p:spPr>
          <a:xfrm>
            <a:off x="8002497" y="252455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A picture containing clock&#10;&#10;Description automatically generated" id="364" name="Google Shape;364;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5" name="Google Shape;365;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6" name="Google Shape;366;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7" name="Google Shape;367;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8" name="Google Shape;368;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69" name="Google Shape;369;p24"/>
          <p:cNvSpPr txBox="1"/>
          <p:nvPr/>
        </p:nvSpPr>
        <p:spPr>
          <a:xfrm>
            <a:off x="1119188" y="2496386"/>
            <a:ext cx="4219559"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cube</a:t>
            </a:r>
            <a:endParaRPr b="0" i="0" sz="1400" u="none" cap="none" strike="noStrike">
              <a:solidFill>
                <a:srgbClr val="000000"/>
              </a:solidFill>
              <a:latin typeface="Century Gothic"/>
              <a:ea typeface="Century Gothic"/>
              <a:cs typeface="Century Gothic"/>
              <a:sym typeface="Century Gothic"/>
            </a:endParaRPr>
          </a:p>
        </p:txBody>
      </p:sp>
      <p:sp>
        <p:nvSpPr>
          <p:cNvPr id="370" name="Google Shape;370;p24"/>
          <p:cNvSpPr txBox="1"/>
          <p:nvPr/>
        </p:nvSpPr>
        <p:spPr>
          <a:xfrm>
            <a:off x="1119188" y="3723979"/>
            <a:ext cx="4219548"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square</a:t>
            </a:r>
            <a:endParaRPr b="0" i="0" sz="1400" u="none" cap="none" strike="noStrike">
              <a:solidFill>
                <a:srgbClr val="000000"/>
              </a:solidFill>
              <a:latin typeface="Century Gothic"/>
              <a:ea typeface="Century Gothic"/>
              <a:cs typeface="Century Gothic"/>
              <a:sym typeface="Century Gothic"/>
            </a:endParaRPr>
          </a:p>
        </p:txBody>
      </p:sp>
      <p:sp>
        <p:nvSpPr>
          <p:cNvPr id="371" name="Google Shape;371;p24"/>
          <p:cNvSpPr txBox="1"/>
          <p:nvPr/>
        </p:nvSpPr>
        <p:spPr>
          <a:xfrm>
            <a:off x="5967425" y="2535252"/>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circle</a:t>
            </a:r>
            <a:endParaRPr b="0" i="0" sz="1400" u="none" cap="none" strike="noStrike">
              <a:solidFill>
                <a:srgbClr val="000000"/>
              </a:solidFill>
              <a:latin typeface="Century Gothic"/>
              <a:ea typeface="Century Gothic"/>
              <a:cs typeface="Century Gothic"/>
              <a:sym typeface="Century Gothic"/>
            </a:endParaRPr>
          </a:p>
        </p:txBody>
      </p:sp>
      <p:sp>
        <p:nvSpPr>
          <p:cNvPr id="372" name="Google Shape;372;p24"/>
          <p:cNvSpPr txBox="1"/>
          <p:nvPr/>
        </p:nvSpPr>
        <p:spPr>
          <a:xfrm>
            <a:off x="5967425" y="3749362"/>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triangle</a:t>
            </a:r>
            <a:endParaRPr b="0" i="0" sz="1400" u="none" cap="none" strike="noStrike">
              <a:solidFill>
                <a:srgbClr val="000000"/>
              </a:solidFill>
              <a:latin typeface="Century Gothic"/>
              <a:ea typeface="Century Gothic"/>
              <a:cs typeface="Century Gothic"/>
              <a:sym typeface="Century Gothic"/>
            </a:endParaRPr>
          </a:p>
        </p:txBody>
      </p:sp>
      <p:sp>
        <p:nvSpPr>
          <p:cNvPr id="373" name="Google Shape;373;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descr="A picture containing clock&#10;&#10;Description automatically generated" id="379" name="Google Shape;379;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0" name="Google Shape;380;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1" name="Google Shape;381;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2" name="Google Shape;382;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3" name="Google Shape;383;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Mission Accomplished!</a:t>
            </a:r>
            <a:endParaRPr b="0" i="0" sz="1400" u="none" cap="none" strike="noStrike">
              <a:solidFill>
                <a:srgbClr val="000000"/>
              </a:solidFill>
              <a:latin typeface="Century Gothic"/>
              <a:ea typeface="Century Gothic"/>
              <a:cs typeface="Century Gothic"/>
              <a:sym typeface="Century Gothic"/>
            </a:endParaRPr>
          </a:p>
        </p:txBody>
      </p:sp>
      <p:sp>
        <p:nvSpPr>
          <p:cNvPr id="384" name="Google Shape;384;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pic>
        <p:nvPicPr>
          <p:cNvPr id="385" name="Google Shape;385;p27"/>
          <p:cNvPicPr preferRelativeResize="0"/>
          <p:nvPr/>
        </p:nvPicPr>
        <p:blipFill rotWithShape="1">
          <a:blip r:embed="rId6">
            <a:alphaModFix/>
          </a:blip>
          <a:srcRect b="0" l="0" r="0" t="0"/>
          <a:stretch/>
        </p:blipFill>
        <p:spPr>
          <a:xfrm>
            <a:off x="3086054" y="1387348"/>
            <a:ext cx="6013050" cy="49770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descr="A picture containing clock&#10;&#10;Description automatically generated" id="391" name="Google Shape;391;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2" name="Google Shape;392;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3" name="Google Shape;393;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4" name="Google Shape;394;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5" name="Google Shape;395;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Mission Accomplished!</a:t>
            </a:r>
            <a:endParaRPr b="0" i="0" sz="1400" u="none" cap="none" strike="noStrike">
              <a:solidFill>
                <a:srgbClr val="000000"/>
              </a:solidFill>
              <a:latin typeface="Century Gothic"/>
              <a:ea typeface="Century Gothic"/>
              <a:cs typeface="Century Gothic"/>
              <a:sym typeface="Century Gothic"/>
            </a:endParaRPr>
          </a:p>
        </p:txBody>
      </p:sp>
      <p:sp>
        <p:nvSpPr>
          <p:cNvPr id="396" name="Google Shape;396;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32,33</a:t>
            </a:r>
            <a:endParaRPr b="0" i="0" sz="1400" u="none" cap="none" strike="noStrike">
              <a:solidFill>
                <a:srgbClr val="000000"/>
              </a:solidFill>
              <a:latin typeface="Century Gothic"/>
              <a:ea typeface="Century Gothic"/>
              <a:cs typeface="Century Gothic"/>
              <a:sym typeface="Century Gothic"/>
            </a:endParaRPr>
          </a:p>
        </p:txBody>
      </p:sp>
      <p:pic>
        <p:nvPicPr>
          <p:cNvPr id="397" name="Google Shape;397;p28"/>
          <p:cNvPicPr preferRelativeResize="0"/>
          <p:nvPr/>
        </p:nvPicPr>
        <p:blipFill rotWithShape="1">
          <a:blip r:embed="rId6">
            <a:alphaModFix/>
          </a:blip>
          <a:srcRect b="0" l="0" r="0" t="0"/>
          <a:stretch/>
        </p:blipFill>
        <p:spPr>
          <a:xfrm>
            <a:off x="599827" y="1843037"/>
            <a:ext cx="8971189" cy="369275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98" name="Google Shape;398;p28"/>
          <p:cNvPicPr preferRelativeResize="0"/>
          <p:nvPr/>
        </p:nvPicPr>
        <p:blipFill rotWithShape="1">
          <a:blip r:embed="rId7">
            <a:alphaModFix/>
          </a:blip>
          <a:srcRect b="0" l="0" r="0" t="0"/>
          <a:stretch/>
        </p:blipFill>
        <p:spPr>
          <a:xfrm flipH="1">
            <a:off x="9374097" y="2352933"/>
            <a:ext cx="2997357" cy="2343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descr="A picture containing clock&#10;&#10;Description automatically generated" id="404" name="Google Shape;404;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5" name="Google Shape;405;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6" name="Google Shape;406;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7" name="Google Shape;407;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8" name="Google Shape;408;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Life of a Frog</a:t>
            </a:r>
            <a:endParaRPr b="0" i="0" sz="1400" u="none" cap="none" strike="noStrike">
              <a:solidFill>
                <a:srgbClr val="000000"/>
              </a:solidFill>
              <a:latin typeface="Century Gothic"/>
              <a:ea typeface="Century Gothic"/>
              <a:cs typeface="Century Gothic"/>
              <a:sym typeface="Century Gothic"/>
            </a:endParaRPr>
          </a:p>
        </p:txBody>
      </p:sp>
      <p:sp>
        <p:nvSpPr>
          <p:cNvPr id="409" name="Google Shape;409;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34,35</a:t>
            </a:r>
            <a:endParaRPr b="0" i="0" sz="1400" u="none" cap="none" strike="noStrike">
              <a:solidFill>
                <a:srgbClr val="000000"/>
              </a:solidFill>
              <a:latin typeface="Century Gothic"/>
              <a:ea typeface="Century Gothic"/>
              <a:cs typeface="Century Gothic"/>
              <a:sym typeface="Century Gothic"/>
            </a:endParaRPr>
          </a:p>
        </p:txBody>
      </p:sp>
      <p:pic>
        <p:nvPicPr>
          <p:cNvPr id="410" name="Google Shape;410;p29"/>
          <p:cNvPicPr preferRelativeResize="0"/>
          <p:nvPr/>
        </p:nvPicPr>
        <p:blipFill rotWithShape="1">
          <a:blip r:embed="rId6">
            <a:alphaModFix/>
          </a:blip>
          <a:srcRect b="0" l="0" r="0" t="0"/>
          <a:stretch/>
        </p:blipFill>
        <p:spPr>
          <a:xfrm>
            <a:off x="1297608" y="1673623"/>
            <a:ext cx="9596783" cy="39593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pic>
        <p:nvPicPr>
          <p:cNvPr descr="A picture containing clock&#10;&#10;Description automatically generated" id="416" name="Google Shape;416;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7" name="Google Shape;417;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8" name="Google Shape;418;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9" name="Google Shape;419;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0" name="Google Shape;420;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Mission Accomplished!</a:t>
            </a:r>
            <a:endParaRPr b="0" i="0" sz="1400" u="none" cap="none" strike="noStrike">
              <a:solidFill>
                <a:srgbClr val="000000"/>
              </a:solidFill>
              <a:latin typeface="Century Gothic"/>
              <a:ea typeface="Century Gothic"/>
              <a:cs typeface="Century Gothic"/>
              <a:sym typeface="Century Gothic"/>
            </a:endParaRPr>
          </a:p>
        </p:txBody>
      </p:sp>
      <p:sp>
        <p:nvSpPr>
          <p:cNvPr id="421" name="Google Shape;421;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36,37</a:t>
            </a:r>
            <a:endParaRPr b="0" i="0" sz="1400" u="none" cap="none" strike="noStrike">
              <a:solidFill>
                <a:srgbClr val="000000"/>
              </a:solidFill>
              <a:latin typeface="Century Gothic"/>
              <a:ea typeface="Century Gothic"/>
              <a:cs typeface="Century Gothic"/>
              <a:sym typeface="Century Gothic"/>
            </a:endParaRPr>
          </a:p>
        </p:txBody>
      </p:sp>
      <p:pic>
        <p:nvPicPr>
          <p:cNvPr id="422" name="Google Shape;422;p30"/>
          <p:cNvPicPr preferRelativeResize="0"/>
          <p:nvPr/>
        </p:nvPicPr>
        <p:blipFill rotWithShape="1">
          <a:blip r:embed="rId6">
            <a:alphaModFix/>
          </a:blip>
          <a:srcRect b="0" l="0" r="0" t="0"/>
          <a:stretch/>
        </p:blipFill>
        <p:spPr>
          <a:xfrm>
            <a:off x="1159220" y="1752354"/>
            <a:ext cx="9534102" cy="38741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descr="A picture containing clock&#10;&#10;Description automatically generated" id="428" name="Google Shape;428;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9" name="Google Shape;429;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0" name="Google Shape;430;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1" name="Google Shape;431;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2" name="Google Shape;432;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Mission Accomplished!</a:t>
            </a:r>
            <a:endParaRPr b="0" i="0" sz="1400" u="none" cap="none" strike="noStrike">
              <a:solidFill>
                <a:srgbClr val="000000"/>
              </a:solidFill>
              <a:latin typeface="Century Gothic"/>
              <a:ea typeface="Century Gothic"/>
              <a:cs typeface="Century Gothic"/>
              <a:sym typeface="Century Gothic"/>
            </a:endParaRPr>
          </a:p>
        </p:txBody>
      </p:sp>
      <p:sp>
        <p:nvSpPr>
          <p:cNvPr id="433" name="Google Shape;433;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38,39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34" name="Google Shape;434;p31"/>
          <p:cNvPicPr preferRelativeResize="0"/>
          <p:nvPr/>
        </p:nvPicPr>
        <p:blipFill rotWithShape="1">
          <a:blip r:embed="rId6">
            <a:alphaModFix/>
          </a:blip>
          <a:srcRect b="0" l="0" r="0" t="0"/>
          <a:stretch/>
        </p:blipFill>
        <p:spPr>
          <a:xfrm>
            <a:off x="-141857" y="2446644"/>
            <a:ext cx="3237018" cy="2343150"/>
          </a:xfrm>
          <a:prstGeom prst="rect">
            <a:avLst/>
          </a:prstGeom>
          <a:noFill/>
          <a:ln>
            <a:noFill/>
          </a:ln>
        </p:spPr>
      </p:pic>
      <p:pic>
        <p:nvPicPr>
          <p:cNvPr id="435" name="Google Shape;435;p31"/>
          <p:cNvPicPr preferRelativeResize="0"/>
          <p:nvPr/>
        </p:nvPicPr>
        <p:blipFill rotWithShape="1">
          <a:blip r:embed="rId7">
            <a:alphaModFix/>
          </a:blip>
          <a:srcRect b="0" l="0" r="0" t="0"/>
          <a:stretch/>
        </p:blipFill>
        <p:spPr>
          <a:xfrm>
            <a:off x="2875011" y="1899966"/>
            <a:ext cx="8960051" cy="36925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4" name="Google Shape;104;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05" name="Google Shape;105;p3"/>
          <p:cNvSpPr/>
          <p:nvPr/>
        </p:nvSpPr>
        <p:spPr>
          <a:xfrm>
            <a:off x="620429" y="4261722"/>
            <a:ext cx="9429184" cy="1615827"/>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places are in your community</a:t>
            </a:r>
            <a:r>
              <a:rPr b="0" i="0" lang="en-US" sz="2800" u="none" cap="none" strike="noStrike">
                <a:solidFill>
                  <a:schemeClr val="dk1"/>
                </a:solidFill>
                <a:latin typeface="Arial"/>
                <a:ea typeface="Arial"/>
                <a:cs typeface="Arial"/>
                <a:sym typeface="Arial"/>
              </a:rPr>
              <a:t>?</a:t>
            </a:r>
            <a:endParaRPr b="0" i="0" sz="1800" u="none" cap="none" strike="noStrike">
              <a:solidFill>
                <a:schemeClr val="dk1"/>
              </a:solidFill>
              <a:latin typeface="Arial"/>
              <a:ea typeface="Arial"/>
              <a:cs typeface="Arial"/>
              <a:sym typeface="Arial"/>
            </a:endParaRPr>
          </a:p>
        </p:txBody>
      </p:sp>
      <p:pic>
        <p:nvPicPr>
          <p:cNvPr descr="A picture containing text, clipart&#10;&#10;Description automatically generated" id="106" name="Google Shape;106;p3"/>
          <p:cNvPicPr preferRelativeResize="0"/>
          <p:nvPr/>
        </p:nvPicPr>
        <p:blipFill rotWithShape="1">
          <a:blip r:embed="rId4">
            <a:alphaModFix/>
          </a:blip>
          <a:srcRect b="0" l="0" r="0" t="0"/>
          <a:stretch/>
        </p:blipFill>
        <p:spPr>
          <a:xfrm>
            <a:off x="538601" y="4606246"/>
            <a:ext cx="4877486" cy="703575"/>
          </a:xfrm>
          <a:prstGeom prst="rect">
            <a:avLst/>
          </a:prstGeom>
          <a:noFill/>
          <a:ln>
            <a:noFill/>
          </a:ln>
        </p:spPr>
      </p:pic>
      <p:sp>
        <p:nvSpPr>
          <p:cNvPr id="107" name="Google Shape;107;p3"/>
          <p:cNvSpPr txBox="1"/>
          <p:nvPr/>
        </p:nvSpPr>
        <p:spPr>
          <a:xfrm>
            <a:off x="538601" y="1857568"/>
            <a:ext cx="4741200" cy="21236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 </a:t>
            </a:r>
            <a:r>
              <a:rPr b="0" i="0" lang="en-US" sz="3200" u="none" cap="none" strike="noStrike">
                <a:solidFill>
                  <a:schemeClr val="dk1"/>
                </a:solidFill>
                <a:latin typeface="Century Gothic"/>
                <a:ea typeface="Century Gothic"/>
                <a:cs typeface="Century Gothic"/>
                <a:sym typeface="Century Gothic"/>
              </a:rPr>
              <a:t>What makes a place special</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p:txBody>
      </p:sp>
      <p:pic>
        <p:nvPicPr>
          <p:cNvPr descr="Logo, company name&#10;&#10;Description automatically generated" id="108" name="Google Shape;108;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9" name="Google Shape;109;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pic>
        <p:nvPicPr>
          <p:cNvPr descr="A picture containing drawing, lamp&#10;&#10;Description automatically generated" id="110" name="Google Shape;110;p3"/>
          <p:cNvPicPr preferRelativeResize="0"/>
          <p:nvPr/>
        </p:nvPicPr>
        <p:blipFill rotWithShape="1">
          <a:blip r:embed="rId6">
            <a:alphaModFix/>
          </a:blip>
          <a:srcRect b="0" l="0" r="0" t="0"/>
          <a:stretch/>
        </p:blipFill>
        <p:spPr>
          <a:xfrm rot="9387287">
            <a:off x="9271967" y="5485049"/>
            <a:ext cx="2842710" cy="979582"/>
          </a:xfrm>
          <a:prstGeom prst="rect">
            <a:avLst/>
          </a:prstGeom>
          <a:noFill/>
          <a:ln>
            <a:noFill/>
          </a:ln>
        </p:spPr>
      </p:pic>
      <p:pic>
        <p:nvPicPr>
          <p:cNvPr id="111" name="Google Shape;111;p3"/>
          <p:cNvPicPr preferRelativeResize="0"/>
          <p:nvPr/>
        </p:nvPicPr>
        <p:blipFill rotWithShape="1">
          <a:blip r:embed="rId7">
            <a:alphaModFix/>
          </a:blip>
          <a:srcRect b="0" l="0" r="0" t="0"/>
          <a:stretch/>
        </p:blipFill>
        <p:spPr>
          <a:xfrm>
            <a:off x="6096000" y="1825240"/>
            <a:ext cx="4741200" cy="2666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pic>
        <p:nvPicPr>
          <p:cNvPr descr="A picture containing clock&#10;&#10;Description automatically generated" id="441" name="Google Shape;441;g216d5158540_0_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42" name="Google Shape;442;g216d5158540_0_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43" name="Google Shape;443;g216d5158540_0_8"/>
          <p:cNvPicPr preferRelativeResize="0"/>
          <p:nvPr/>
        </p:nvPicPr>
        <p:blipFill rotWithShape="1">
          <a:blip r:embed="rId5">
            <a:alphaModFix/>
          </a:blip>
          <a:srcRect b="11557" l="5778" r="5314" t="0"/>
          <a:stretch/>
        </p:blipFill>
        <p:spPr>
          <a:xfrm>
            <a:off x="298808" y="6364415"/>
            <a:ext cx="1040463" cy="416152"/>
          </a:xfrm>
          <a:prstGeom prst="rect">
            <a:avLst/>
          </a:prstGeom>
          <a:noFill/>
          <a:ln>
            <a:noFill/>
          </a:ln>
        </p:spPr>
      </p:pic>
      <p:cxnSp>
        <p:nvCxnSpPr>
          <p:cNvPr id="444" name="Google Shape;444;g216d5158540_0_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45" name="Google Shape;445;g216d5158540_0_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pic>
        <p:nvPicPr>
          <p:cNvPr id="446" name="Google Shape;446;g216d5158540_0_8"/>
          <p:cNvPicPr preferRelativeResize="0"/>
          <p:nvPr/>
        </p:nvPicPr>
        <p:blipFill rotWithShape="1">
          <a:blip r:embed="rId6">
            <a:alphaModFix/>
          </a:blip>
          <a:srcRect b="0" l="0" r="0" t="0"/>
          <a:stretch/>
        </p:blipFill>
        <p:spPr>
          <a:xfrm>
            <a:off x="631088" y="1636916"/>
            <a:ext cx="4959526" cy="41050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47" name="Google Shape;447;g216d5158540_0_8"/>
          <p:cNvSpPr txBox="1"/>
          <p:nvPr/>
        </p:nvSpPr>
        <p:spPr>
          <a:xfrm>
            <a:off x="6009275" y="1325913"/>
            <a:ext cx="6009900" cy="472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2600">
                <a:solidFill>
                  <a:schemeClr val="dk1"/>
                </a:solidFill>
                <a:latin typeface="Century Gothic"/>
                <a:ea typeface="Century Gothic"/>
                <a:cs typeface="Century Gothic"/>
                <a:sym typeface="Century Gothic"/>
              </a:rPr>
              <a:t>Talk</a:t>
            </a:r>
            <a:r>
              <a:rPr lang="en-US" sz="2600">
                <a:solidFill>
                  <a:schemeClr val="dk1"/>
                </a:solidFill>
                <a:latin typeface="Century Gothic"/>
                <a:ea typeface="Century Gothic"/>
                <a:cs typeface="Century Gothic"/>
                <a:sym typeface="Century Gothic"/>
              </a:rPr>
              <a:t> Tell a partner whether you would like to play with Rena and Christopher. Use examples from the text to explain your ideas.</a:t>
            </a:r>
            <a:endParaRPr sz="26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t/>
            </a:r>
            <a:endParaRPr sz="26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b="1" lang="en-US" sz="2600">
                <a:solidFill>
                  <a:schemeClr val="dk1"/>
                </a:solidFill>
                <a:latin typeface="Century Gothic"/>
                <a:ea typeface="Century Gothic"/>
                <a:cs typeface="Century Gothic"/>
                <a:sym typeface="Century Gothic"/>
              </a:rPr>
              <a:t>Illustrate</a:t>
            </a:r>
            <a:r>
              <a:rPr lang="en-US" sz="2600">
                <a:solidFill>
                  <a:schemeClr val="dk1"/>
                </a:solidFill>
                <a:latin typeface="Century Gothic"/>
                <a:ea typeface="Century Gothic"/>
                <a:cs typeface="Century Gothic"/>
                <a:sym typeface="Century Gothic"/>
              </a:rPr>
              <a:t> Characters Draw your favorite character from the story. Tell your partner about your drawing and why that character is your favorite.</a:t>
            </a:r>
            <a:endParaRPr sz="2600">
              <a:solidFill>
                <a:schemeClr val="dk1"/>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descr="A picture containing clock&#10;&#10;Description automatically generated" id="453" name="Google Shape;453;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4" name="Google Shape;454;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5" name="Google Shape;455;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6" name="Google Shape;456;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7" name="Google Shape;457;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58" name="Google Shape;458;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a:t>
            </a:r>
            <a:endParaRPr b="0" i="0" sz="1400" u="none" cap="none" strike="noStrike">
              <a:solidFill>
                <a:srgbClr val="000000"/>
              </a:solidFill>
              <a:latin typeface="Century Gothic"/>
              <a:ea typeface="Century Gothic"/>
              <a:cs typeface="Century Gothic"/>
              <a:sym typeface="Century Gothic"/>
            </a:endParaRPr>
          </a:p>
        </p:txBody>
      </p:sp>
      <p:sp>
        <p:nvSpPr>
          <p:cNvPr id="459" name="Google Shape;459;p33"/>
          <p:cNvSpPr txBox="1"/>
          <p:nvPr/>
        </p:nvSpPr>
        <p:spPr>
          <a:xfrm>
            <a:off x="6728505" y="2858636"/>
            <a:ext cx="493227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60" name="Google Shape;460;p33"/>
          <p:cNvPicPr preferRelativeResize="0"/>
          <p:nvPr/>
        </p:nvPicPr>
        <p:blipFill rotWithShape="1">
          <a:blip r:embed="rId6">
            <a:alphaModFix/>
          </a:blip>
          <a:srcRect b="0" l="0" r="0" t="0"/>
          <a:stretch/>
        </p:blipFill>
        <p:spPr>
          <a:xfrm>
            <a:off x="819040" y="1495438"/>
            <a:ext cx="5628392" cy="46722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descr="A picture containing clock&#10;&#10;Description automatically generated" id="466" name="Google Shape;466;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7" name="Google Shape;467;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8" name="Google Shape;468;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9" name="Google Shape;469;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0" name="Google Shape;470;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71" name="Google Shape;471;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41</a:t>
            </a:r>
            <a:endParaRPr b="0" i="0" sz="1400" u="none" cap="none" strike="noStrike">
              <a:solidFill>
                <a:srgbClr val="000000"/>
              </a:solidFill>
              <a:latin typeface="Arial"/>
              <a:ea typeface="Arial"/>
              <a:cs typeface="Arial"/>
              <a:sym typeface="Arial"/>
            </a:endParaRPr>
          </a:p>
        </p:txBody>
      </p:sp>
      <p:pic>
        <p:nvPicPr>
          <p:cNvPr id="472" name="Google Shape;472;p34"/>
          <p:cNvPicPr preferRelativeResize="0"/>
          <p:nvPr/>
        </p:nvPicPr>
        <p:blipFill rotWithShape="1">
          <a:blip r:embed="rId6">
            <a:alphaModFix/>
          </a:blip>
          <a:srcRect b="0" l="0" r="0" t="0"/>
          <a:stretch/>
        </p:blipFill>
        <p:spPr>
          <a:xfrm>
            <a:off x="2915081" y="1245625"/>
            <a:ext cx="6361837" cy="52681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descr="A picture containing clock&#10;&#10;Description automatically generated" id="478" name="Google Shape;478;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9" name="Google Shape;479;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0" name="Google Shape;480;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1" name="Google Shape;481;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2" name="Google Shape;482;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3600" u="none" cap="none" strike="noStrike">
              <a:solidFill>
                <a:schemeClr val="lt1"/>
              </a:solidFill>
              <a:latin typeface="Century Gothic"/>
              <a:ea typeface="Century Gothic"/>
              <a:cs typeface="Century Gothic"/>
              <a:sym typeface="Century Gothic"/>
            </a:endParaRPr>
          </a:p>
        </p:txBody>
      </p:sp>
      <p:sp>
        <p:nvSpPr>
          <p:cNvPr id="483" name="Google Shape;483;p75"/>
          <p:cNvSpPr txBox="1"/>
          <p:nvPr/>
        </p:nvSpPr>
        <p:spPr>
          <a:xfrm>
            <a:off x="3467969" y="2264175"/>
            <a:ext cx="4149300" cy="2862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600" u="none" cap="none" strike="noStrike">
                <a:solidFill>
                  <a:schemeClr val="dk1"/>
                </a:solidFill>
                <a:latin typeface="Century Gothic"/>
                <a:ea typeface="Century Gothic"/>
                <a:cs typeface="Century Gothic"/>
                <a:sym typeface="Century Gothic"/>
              </a:rPr>
              <a:t>Good writer</a:t>
            </a:r>
            <a:r>
              <a:rPr b="1" lang="en-US" sz="3600">
                <a:solidFill>
                  <a:schemeClr val="dk1"/>
                </a:solidFill>
                <a:latin typeface="Century Gothic"/>
                <a:ea typeface="Century Gothic"/>
                <a:cs typeface="Century Gothic"/>
                <a:sym typeface="Century Gothic"/>
              </a:rPr>
              <a:t>s</a:t>
            </a:r>
            <a:endParaRPr b="1" sz="36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None/>
            </a:pPr>
            <a:r>
              <a:t/>
            </a:r>
            <a:endParaRPr b="1" sz="3600">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3600"/>
              <a:buFont typeface="Century Gothic"/>
              <a:buChar char="●"/>
            </a:pPr>
            <a:r>
              <a:rPr lang="en-US" sz="3600">
                <a:solidFill>
                  <a:schemeClr val="dk1"/>
                </a:solidFill>
                <a:latin typeface="Century Gothic"/>
                <a:ea typeface="Century Gothic"/>
                <a:cs typeface="Century Gothic"/>
                <a:sym typeface="Century Gothic"/>
              </a:rPr>
              <a:t>Ask questions</a:t>
            </a:r>
            <a:endParaRPr sz="3600">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3600"/>
              <a:buFont typeface="Century Gothic"/>
              <a:buChar char="●"/>
            </a:pPr>
            <a:r>
              <a:rPr lang="en-US" sz="3600">
                <a:solidFill>
                  <a:schemeClr val="dk1"/>
                </a:solidFill>
                <a:latin typeface="Century Gothic"/>
                <a:ea typeface="Century Gothic"/>
                <a:cs typeface="Century Gothic"/>
                <a:sym typeface="Century Gothic"/>
              </a:rPr>
              <a:t>Share ideas</a:t>
            </a:r>
            <a:endParaRPr sz="3600">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3600"/>
              <a:buFont typeface="Century Gothic"/>
              <a:buChar char="●"/>
            </a:pPr>
            <a:r>
              <a:rPr lang="en-US" sz="3600">
                <a:solidFill>
                  <a:schemeClr val="dk1"/>
                </a:solidFill>
                <a:latin typeface="Century Gothic"/>
                <a:ea typeface="Century Gothic"/>
                <a:cs typeface="Century Gothic"/>
                <a:sym typeface="Century Gothic"/>
              </a:rPr>
              <a:t>Listen</a:t>
            </a:r>
            <a:endParaRPr sz="3600">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descr="A picture containing clock&#10;&#10;Description automatically generated" id="489" name="Google Shape;489;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0" name="Google Shape;490;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1" name="Google Shape;491;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2" name="Google Shape;492;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3" name="Google Shape;493;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94" name="Google Shape;494;p36"/>
          <p:cNvSpPr txBox="1"/>
          <p:nvPr/>
        </p:nvSpPr>
        <p:spPr>
          <a:xfrm>
            <a:off x="847307" y="2140254"/>
            <a:ext cx="9390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read </a:t>
            </a:r>
            <a:r>
              <a:rPr b="0" i="0" lang="en-US" sz="3200" u="none" cap="none" strike="noStrike">
                <a:solidFill>
                  <a:schemeClr val="dk1"/>
                </a:solidFill>
                <a:latin typeface="Century Gothic"/>
                <a:ea typeface="Century Gothic"/>
                <a:cs typeface="Century Gothic"/>
                <a:sym typeface="Century Gothic"/>
              </a:rPr>
              <a:t>stack books of different genres to gain a better understanding of books. </a:t>
            </a:r>
            <a:endParaRPr b="0" i="0" sz="3200" u="none" cap="none" strike="noStrike">
              <a:solidFill>
                <a:schemeClr val="dk1"/>
              </a:solidFill>
              <a:latin typeface="Century Gothic"/>
              <a:ea typeface="Century Gothic"/>
              <a:cs typeface="Century Gothic"/>
              <a:sym typeface="Century Gothic"/>
            </a:endParaRPr>
          </a:p>
        </p:txBody>
      </p:sp>
      <p:sp>
        <p:nvSpPr>
          <p:cNvPr id="495" name="Google Shape;495;p36"/>
          <p:cNvSpPr txBox="1"/>
          <p:nvPr/>
        </p:nvSpPr>
        <p:spPr>
          <a:xfrm>
            <a:off x="876625" y="4343400"/>
            <a:ext cx="80109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did the author have to do to write the book</a:t>
            </a:r>
            <a:r>
              <a:rPr i="0" lang="en-US" sz="3200" u="none" cap="none" strike="noStrike">
                <a:solidFill>
                  <a:schemeClr val="dk1"/>
                </a:solidFill>
              </a:rPr>
              <a:t>?</a:t>
            </a:r>
            <a:endParaRPr i="0" sz="1400" u="none" cap="none" strike="noStrike">
              <a:solidFill>
                <a:srgbClr val="000000"/>
              </a:solidFill>
            </a:endParaRPr>
          </a:p>
        </p:txBody>
      </p:sp>
      <p:pic>
        <p:nvPicPr>
          <p:cNvPr descr="Books outline" id="496" name="Google Shape;496;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descr="A picture containing clock&#10;&#10;Description automatically generated" id="502" name="Google Shape;502;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3" name="Google Shape;503;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4" name="Google Shape;504;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5" name="Google Shape;505;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6" name="Google Shape;506;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Pre-Spelling </a:t>
            </a:r>
            <a:endParaRPr b="0" i="0" sz="1400" u="none" cap="none" strike="noStrike">
              <a:solidFill>
                <a:srgbClr val="000000"/>
              </a:solidFill>
              <a:latin typeface="Century Gothic"/>
              <a:ea typeface="Century Gothic"/>
              <a:cs typeface="Century Gothic"/>
              <a:sym typeface="Century Gothic"/>
            </a:endParaRPr>
          </a:p>
        </p:txBody>
      </p:sp>
      <p:sp>
        <p:nvSpPr>
          <p:cNvPr id="507" name="Google Shape;507;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sp>
        <p:nvSpPr>
          <p:cNvPr id="508" name="Google Shape;508;p37"/>
          <p:cNvSpPr txBox="1"/>
          <p:nvPr/>
        </p:nvSpPr>
        <p:spPr>
          <a:xfrm>
            <a:off x="8119224" y="2473770"/>
            <a:ext cx="3900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09" name="Google Shape;509;p37"/>
          <p:cNvPicPr preferRelativeResize="0"/>
          <p:nvPr/>
        </p:nvPicPr>
        <p:blipFill rotWithShape="1">
          <a:blip r:embed="rId6">
            <a:alphaModFix/>
          </a:blip>
          <a:srcRect b="0" l="0" r="0" t="0"/>
          <a:stretch/>
        </p:blipFill>
        <p:spPr>
          <a:xfrm>
            <a:off x="1586707" y="1297820"/>
            <a:ext cx="6089533" cy="50469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A picture containing clock&#10;&#10;Description automatically generated" id="515" name="Google Shape;515;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6" name="Google Shape;516;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7" name="Google Shape;517;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8" name="Google Shape;518;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9" name="Google Shape;519;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pic>
        <p:nvPicPr>
          <p:cNvPr id="520" name="Google Shape;520;p38"/>
          <p:cNvPicPr preferRelativeResize="0"/>
          <p:nvPr/>
        </p:nvPicPr>
        <p:blipFill rotWithShape="1">
          <a:blip r:embed="rId6">
            <a:alphaModFix/>
          </a:blip>
          <a:srcRect b="0" l="0" r="0" t="0"/>
          <a:stretch/>
        </p:blipFill>
        <p:spPr>
          <a:xfrm>
            <a:off x="3934129" y="1400666"/>
            <a:ext cx="3332943" cy="40566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21" name="Google Shape;521;p38"/>
          <p:cNvSpPr txBox="1"/>
          <p:nvPr/>
        </p:nvSpPr>
        <p:spPr>
          <a:xfrm>
            <a:off x="5118717" y="5620917"/>
            <a:ext cx="1667096"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4000" u="none" cap="none" strike="noStrike">
                <a:solidFill>
                  <a:schemeClr val="dk1"/>
                </a:solidFill>
                <a:latin typeface="Century Gothic"/>
                <a:ea typeface="Century Gothic"/>
                <a:cs typeface="Century Gothic"/>
                <a:sym typeface="Century Gothic"/>
              </a:rPr>
              <a:t>Dog</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descr="A picture containing drawing, lamp&#10;&#10;Description automatically generated" id="526" name="Google Shape;526;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27" name="Google Shape;527;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28" name="Google Shape;528;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29" name="Google Shape;529;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30" name="Google Shape;530;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31" name="Google Shape;531;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descr="A picture containing clock&#10;&#10;Description automatically generated" id="537" name="Google Shape;537;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38" name="Google Shape;538;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39" name="Google Shape;539;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0" name="Google Shape;540;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41" name="Google Shape;541;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42" name="Google Shape;542;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43" name="Google Shape;543;p40"/>
          <p:cNvPicPr preferRelativeResize="0"/>
          <p:nvPr/>
        </p:nvPicPr>
        <p:blipFill rotWithShape="1">
          <a:blip r:embed="rId6">
            <a:alphaModFix/>
          </a:blip>
          <a:srcRect b="0" l="0" r="0" t="0"/>
          <a:stretch/>
        </p:blipFill>
        <p:spPr>
          <a:xfrm>
            <a:off x="743538" y="1756987"/>
            <a:ext cx="2753575" cy="38648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44" name="Google Shape;544;p40"/>
          <p:cNvSpPr txBox="1"/>
          <p:nvPr/>
        </p:nvSpPr>
        <p:spPr>
          <a:xfrm>
            <a:off x="9236825" y="2310475"/>
            <a:ext cx="29130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chemeClr val="dk1"/>
                </a:solidFill>
                <a:latin typeface="Century Gothic"/>
                <a:ea typeface="Century Gothic"/>
                <a:cs typeface="Century Gothic"/>
                <a:sym typeface="Century Gothic"/>
              </a:rPr>
              <a:t>Turn</a:t>
            </a:r>
            <a:r>
              <a:rPr i="0" lang="en-US" sz="3200" u="none" cap="none" strike="noStrike">
                <a:solidFill>
                  <a:schemeClr val="dk1"/>
                </a:solidFill>
                <a:latin typeface="Century Gothic"/>
                <a:ea typeface="Century Gothic"/>
                <a:cs typeface="Century Gothic"/>
                <a:sym typeface="Century Gothic"/>
              </a:rPr>
              <a:t> to page 1</a:t>
            </a:r>
            <a:r>
              <a:rPr lang="en-US" sz="3200">
                <a:solidFill>
                  <a:schemeClr val="dk1"/>
                </a:solidFill>
                <a:latin typeface="Century Gothic"/>
                <a:ea typeface="Century Gothic"/>
                <a:cs typeface="Century Gothic"/>
                <a:sym typeface="Century Gothic"/>
              </a:rPr>
              <a:t>9</a:t>
            </a:r>
            <a:r>
              <a:rPr i="0" lang="en-US" sz="3200" u="none" cap="none" strike="noStrike">
                <a:solidFill>
                  <a:schemeClr val="dk1"/>
                </a:solidFill>
                <a:latin typeface="Century Gothic"/>
                <a:ea typeface="Century Gothic"/>
                <a:cs typeface="Century Gothic"/>
                <a:sym typeface="Century Gothic"/>
              </a:rPr>
              <a:t> in your Student Interactive</a:t>
            </a:r>
            <a:r>
              <a:rPr lang="en-US" sz="3200">
                <a:latin typeface="Century Gothic"/>
                <a:ea typeface="Century Gothic"/>
                <a:cs typeface="Century Gothic"/>
                <a:sym typeface="Century Gothic"/>
              </a:rPr>
              <a:t>.</a:t>
            </a:r>
            <a:endParaRPr i="0" sz="3200" u="none" cap="none" strike="noStrike">
              <a:solidFill>
                <a:schemeClr val="dk1"/>
              </a:solidFill>
              <a:latin typeface="Century Gothic"/>
              <a:ea typeface="Century Gothic"/>
              <a:cs typeface="Century Gothic"/>
              <a:sym typeface="Century Gothic"/>
            </a:endParaRPr>
          </a:p>
        </p:txBody>
      </p:sp>
      <p:pic>
        <p:nvPicPr>
          <p:cNvPr id="545" name="Google Shape;545;p40"/>
          <p:cNvPicPr preferRelativeResize="0"/>
          <p:nvPr/>
        </p:nvPicPr>
        <p:blipFill rotWithShape="1">
          <a:blip r:embed="rId7">
            <a:alphaModFix/>
          </a:blip>
          <a:srcRect b="0" l="367" r="367" t="0"/>
          <a:stretch/>
        </p:blipFill>
        <p:spPr>
          <a:xfrm>
            <a:off x="4028200" y="1634938"/>
            <a:ext cx="4917598" cy="41089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descr="A picture containing clock&#10;&#10;Description automatically generated" id="551" name="Google Shape;551;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52" name="Google Shape;552;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53" name="Google Shape;553;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4" name="Google Shape;554;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55" name="Google Shape;555;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56" name="Google Shape;556;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57" name="Google Shape;557;p41"/>
          <p:cNvSpPr txBox="1"/>
          <p:nvPr/>
        </p:nvSpPr>
        <p:spPr>
          <a:xfrm>
            <a:off x="9147425" y="1905150"/>
            <a:ext cx="30918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58" name="Google Shape;558;p41"/>
          <p:cNvPicPr preferRelativeResize="0"/>
          <p:nvPr/>
        </p:nvPicPr>
        <p:blipFill rotWithShape="1">
          <a:blip r:embed="rId6">
            <a:alphaModFix/>
          </a:blip>
          <a:srcRect b="0" l="0" r="0" t="0"/>
          <a:stretch/>
        </p:blipFill>
        <p:spPr>
          <a:xfrm>
            <a:off x="544150" y="1634948"/>
            <a:ext cx="2786725" cy="41861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59" name="Google Shape;559;p41"/>
          <p:cNvPicPr preferRelativeResize="0"/>
          <p:nvPr/>
        </p:nvPicPr>
        <p:blipFill rotWithShape="1">
          <a:blip r:embed="rId7">
            <a:alphaModFix/>
          </a:blip>
          <a:srcRect b="0" l="612" r="612" t="0"/>
          <a:stretch/>
        </p:blipFill>
        <p:spPr>
          <a:xfrm>
            <a:off x="3923238" y="1673538"/>
            <a:ext cx="4917597" cy="41089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descr="A picture containing clock&#10;&#10;Description automatically generated" id="117" name="Google Shape;117;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8" name="Google Shape;118;p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9" name="Google Shape;119;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0" name="Google Shape;120;p4"/>
          <p:cNvSpPr txBox="1"/>
          <p:nvPr/>
        </p:nvSpPr>
        <p:spPr>
          <a:xfrm>
            <a:off x="674757" y="2183115"/>
            <a:ext cx="5862230" cy="21903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 in your 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Color</a:t>
            </a:r>
            <a:r>
              <a:rPr b="0" i="0" lang="en-US" sz="3200" u="none" cap="none" strike="noStrike">
                <a:solidFill>
                  <a:schemeClr val="dk1"/>
                </a:solidFill>
                <a:latin typeface="Century Gothic"/>
                <a:ea typeface="Century Gothic"/>
                <a:cs typeface="Century Gothic"/>
                <a:sym typeface="Century Gothic"/>
              </a:rPr>
              <a:t> the picture. </a:t>
            </a:r>
            <a:endParaRPr b="0" i="0" sz="1400" u="none" cap="none" strike="noStrike">
              <a:solidFill>
                <a:srgbClr val="000000"/>
              </a:solidFill>
              <a:latin typeface="Century Gothic"/>
              <a:ea typeface="Century Gothic"/>
              <a:cs typeface="Century Gothic"/>
              <a:sym typeface="Century Gothic"/>
            </a:endParaRPr>
          </a:p>
        </p:txBody>
      </p:sp>
      <p:sp>
        <p:nvSpPr>
          <p:cNvPr id="121" name="Google Shape;121;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3" name="Google Shape;123;p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4" name="Google Shape;124;p4"/>
          <p:cNvPicPr preferRelativeResize="0"/>
          <p:nvPr/>
        </p:nvPicPr>
        <p:blipFill rotWithShape="1">
          <a:blip r:embed="rId6">
            <a:alphaModFix/>
          </a:blip>
          <a:srcRect b="0" l="0" r="0" t="0"/>
          <a:stretch/>
        </p:blipFill>
        <p:spPr>
          <a:xfrm>
            <a:off x="5542612" y="1485049"/>
            <a:ext cx="5330157" cy="441612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descr="A picture containing clock&#10;&#10;Description automatically generated" id="565" name="Google Shape;565;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6" name="Google Shape;566;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7" name="Google Shape;567;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8" name="Google Shape;568;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9" name="Google Shape;569;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70" name="Google Shape;570;p42"/>
          <p:cNvSpPr txBox="1"/>
          <p:nvPr/>
        </p:nvSpPr>
        <p:spPr>
          <a:xfrm>
            <a:off x="7615400" y="2578075"/>
            <a:ext cx="4171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571" name="Google Shape;571;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a:t>
            </a:r>
            <a:endParaRPr b="0" i="0" sz="1400" u="none" cap="none" strike="noStrike">
              <a:solidFill>
                <a:srgbClr val="000000"/>
              </a:solidFill>
              <a:latin typeface="Century Gothic"/>
              <a:ea typeface="Century Gothic"/>
              <a:cs typeface="Century Gothic"/>
              <a:sym typeface="Century Gothic"/>
            </a:endParaRPr>
          </a:p>
        </p:txBody>
      </p:sp>
      <p:pic>
        <p:nvPicPr>
          <p:cNvPr id="572" name="Google Shape;572;p42"/>
          <p:cNvPicPr preferRelativeResize="0"/>
          <p:nvPr/>
        </p:nvPicPr>
        <p:blipFill rotWithShape="1">
          <a:blip r:embed="rId6">
            <a:alphaModFix/>
          </a:blip>
          <a:srcRect b="0" l="1578" r="1578" t="0"/>
          <a:stretch/>
        </p:blipFill>
        <p:spPr>
          <a:xfrm>
            <a:off x="1339282" y="1399225"/>
            <a:ext cx="5760440" cy="4912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descr="A picture containing clock&#10;&#10;Description automatically generated" id="578" name="Google Shape;578;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9" name="Google Shape;579;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0" name="Google Shape;580;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1" name="Google Shape;581;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2" name="Google Shape;582;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Identify and Describe Characters</a:t>
            </a:r>
            <a:endParaRPr b="0" i="0" sz="1400" u="none" cap="none" strike="noStrike">
              <a:solidFill>
                <a:srgbClr val="000000"/>
              </a:solidFill>
              <a:latin typeface="Century Gothic"/>
              <a:ea typeface="Century Gothic"/>
              <a:cs typeface="Century Gothic"/>
              <a:sym typeface="Century Gothic"/>
            </a:endParaRPr>
          </a:p>
        </p:txBody>
      </p:sp>
      <p:sp>
        <p:nvSpPr>
          <p:cNvPr id="583" name="Google Shape;583;p4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a:t>
            </a:r>
            <a:endParaRPr b="0" i="0" sz="1400" u="none" cap="none" strike="noStrike">
              <a:solidFill>
                <a:srgbClr val="000000"/>
              </a:solidFill>
              <a:latin typeface="Century Gothic"/>
              <a:ea typeface="Century Gothic"/>
              <a:cs typeface="Century Gothic"/>
              <a:sym typeface="Century Gothic"/>
            </a:endParaRPr>
          </a:p>
        </p:txBody>
      </p:sp>
      <p:pic>
        <p:nvPicPr>
          <p:cNvPr id="584" name="Google Shape;584;p43"/>
          <p:cNvPicPr preferRelativeResize="0"/>
          <p:nvPr/>
        </p:nvPicPr>
        <p:blipFill rotWithShape="1">
          <a:blip r:embed="rId6">
            <a:alphaModFix/>
          </a:blip>
          <a:srcRect b="0" l="0" r="51735" t="0"/>
          <a:stretch/>
        </p:blipFill>
        <p:spPr>
          <a:xfrm>
            <a:off x="2655400" y="1161675"/>
            <a:ext cx="5912549" cy="50425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descr="A picture containing clock&#10;&#10;Description automatically generated" id="590" name="Google Shape;590;g2379953c49f_0_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591" name="Google Shape;591;g2379953c49f_0_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592" name="Google Shape;592;g2379953c49f_0_0"/>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593" name="Google Shape;593;g2379953c49f_0_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594" name="Google Shape;594;g2379953c49f_0_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   Close Read - Identify and Describe Characters</a:t>
            </a:r>
            <a:endParaRPr b="0" i="0" sz="600" u="none" cap="none" strike="noStrike">
              <a:solidFill>
                <a:srgbClr val="000000"/>
              </a:solidFill>
              <a:latin typeface="Century Gothic"/>
              <a:ea typeface="Century Gothic"/>
              <a:cs typeface="Century Gothic"/>
              <a:sym typeface="Century Gothic"/>
            </a:endParaRPr>
          </a:p>
        </p:txBody>
      </p:sp>
      <p:sp>
        <p:nvSpPr>
          <p:cNvPr id="595" name="Google Shape;595;g2379953c49f_0_0"/>
          <p:cNvSpPr/>
          <p:nvPr/>
        </p:nvSpPr>
        <p:spPr>
          <a:xfrm>
            <a:off x="9958392" y="125413"/>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33</a:t>
            </a:r>
            <a:endParaRPr b="0" i="0" sz="1400" u="none" cap="none" strike="noStrike">
              <a:solidFill>
                <a:srgbClr val="000000"/>
              </a:solidFill>
              <a:latin typeface="Century Gothic"/>
              <a:ea typeface="Century Gothic"/>
              <a:cs typeface="Century Gothic"/>
              <a:sym typeface="Century Gothic"/>
            </a:endParaRPr>
          </a:p>
        </p:txBody>
      </p:sp>
      <p:sp>
        <p:nvSpPr>
          <p:cNvPr id="596" name="Google Shape;596;g2379953c49f_0_0"/>
          <p:cNvSpPr txBox="1"/>
          <p:nvPr/>
        </p:nvSpPr>
        <p:spPr>
          <a:xfrm>
            <a:off x="9017783" y="2094406"/>
            <a:ext cx="2737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33 in your Student Interactive</a:t>
            </a:r>
            <a:endParaRPr b="0" i="0" sz="1400" u="none" cap="none" strike="noStrike">
              <a:solidFill>
                <a:srgbClr val="000000"/>
              </a:solidFill>
              <a:latin typeface="Arial"/>
              <a:ea typeface="Arial"/>
              <a:cs typeface="Arial"/>
              <a:sym typeface="Arial"/>
            </a:endParaRPr>
          </a:p>
        </p:txBody>
      </p:sp>
      <p:pic>
        <p:nvPicPr>
          <p:cNvPr id="597" name="Google Shape;597;g2379953c49f_0_0"/>
          <p:cNvPicPr preferRelativeResize="0"/>
          <p:nvPr/>
        </p:nvPicPr>
        <p:blipFill rotWithShape="1">
          <a:blip r:embed="rId6">
            <a:alphaModFix/>
          </a:blip>
          <a:srcRect b="0" l="0" r="0" t="0"/>
          <a:stretch/>
        </p:blipFill>
        <p:spPr>
          <a:xfrm>
            <a:off x="2108304" y="1282524"/>
            <a:ext cx="6140436" cy="50799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descr="A picture containing clock&#10;&#10;Description automatically generated" id="603" name="Google Shape;603;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4" name="Google Shape;604;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5" name="Google Shape;605;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6" name="Google Shape;606;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7" name="Google Shape;607;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3200" u="none" cap="none" strike="noStrike">
                <a:solidFill>
                  <a:schemeClr val="lt1"/>
                </a:solidFill>
                <a:latin typeface="Century Gothic"/>
                <a:ea typeface="Century Gothic"/>
                <a:cs typeface="Century Gothic"/>
                <a:sym typeface="Century Gothic"/>
              </a:rPr>
              <a:t>   Close Read - Identify and Describe Characters</a:t>
            </a:r>
            <a:endParaRPr b="0" i="0" sz="1400" u="none" cap="none" strike="noStrike">
              <a:solidFill>
                <a:srgbClr val="000000"/>
              </a:solidFill>
              <a:latin typeface="Century Gothic"/>
              <a:ea typeface="Century Gothic"/>
              <a:cs typeface="Century Gothic"/>
              <a:sym typeface="Century Gothic"/>
            </a:endParaRPr>
          </a:p>
        </p:txBody>
      </p:sp>
      <p:sp>
        <p:nvSpPr>
          <p:cNvPr id="608" name="Google Shape;608;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35</a:t>
            </a:r>
            <a:endParaRPr b="0" i="0" sz="1400" u="none" cap="none" strike="noStrike">
              <a:solidFill>
                <a:srgbClr val="000000"/>
              </a:solidFill>
              <a:latin typeface="Century Gothic"/>
              <a:ea typeface="Century Gothic"/>
              <a:cs typeface="Century Gothic"/>
              <a:sym typeface="Century Gothic"/>
            </a:endParaRPr>
          </a:p>
        </p:txBody>
      </p:sp>
      <p:sp>
        <p:nvSpPr>
          <p:cNvPr id="609" name="Google Shape;609;p44"/>
          <p:cNvSpPr txBox="1"/>
          <p:nvPr/>
        </p:nvSpPr>
        <p:spPr>
          <a:xfrm>
            <a:off x="9017783" y="2094406"/>
            <a:ext cx="27375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35 in your Student Interactive</a:t>
            </a:r>
            <a:endParaRPr b="0" i="0" sz="1400" u="none" cap="none" strike="noStrike">
              <a:solidFill>
                <a:srgbClr val="000000"/>
              </a:solidFill>
              <a:latin typeface="Arial"/>
              <a:ea typeface="Arial"/>
              <a:cs typeface="Arial"/>
              <a:sym typeface="Arial"/>
            </a:endParaRPr>
          </a:p>
        </p:txBody>
      </p:sp>
      <p:pic>
        <p:nvPicPr>
          <p:cNvPr id="610" name="Google Shape;610;p44"/>
          <p:cNvPicPr preferRelativeResize="0"/>
          <p:nvPr/>
        </p:nvPicPr>
        <p:blipFill rotWithShape="1">
          <a:blip r:embed="rId6">
            <a:alphaModFix/>
          </a:blip>
          <a:srcRect b="0" l="0" r="0" t="0"/>
          <a:stretch/>
        </p:blipFill>
        <p:spPr>
          <a:xfrm>
            <a:off x="2146288" y="1398986"/>
            <a:ext cx="6241348" cy="51447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descr="A picture containing clock&#10;&#10;Description automatically generated" id="616" name="Google Shape;616;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7" name="Google Shape;617;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8" name="Google Shape;618;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9" name="Google Shape;619;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0" name="Google Shape;620;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Identify and Describe Characters </a:t>
            </a:r>
            <a:endParaRPr b="0" i="0" sz="1400" u="none" cap="none" strike="noStrike">
              <a:solidFill>
                <a:srgbClr val="000000"/>
              </a:solidFill>
              <a:latin typeface="Century Gothic"/>
              <a:ea typeface="Century Gothic"/>
              <a:cs typeface="Century Gothic"/>
              <a:sym typeface="Century Gothic"/>
            </a:endParaRPr>
          </a:p>
        </p:txBody>
      </p:sp>
      <p:sp>
        <p:nvSpPr>
          <p:cNvPr id="621" name="Google Shape;621;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sp>
        <p:nvSpPr>
          <p:cNvPr id="622" name="Google Shape;622;p45"/>
          <p:cNvSpPr txBox="1"/>
          <p:nvPr/>
        </p:nvSpPr>
        <p:spPr>
          <a:xfrm>
            <a:off x="8474731" y="2247248"/>
            <a:ext cx="412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23" name="Google Shape;623;p45"/>
          <p:cNvPicPr preferRelativeResize="0"/>
          <p:nvPr/>
        </p:nvPicPr>
        <p:blipFill rotWithShape="1">
          <a:blip r:embed="rId6">
            <a:alphaModFix/>
          </a:blip>
          <a:srcRect b="0" l="0" r="0" t="0"/>
          <a:stretch/>
        </p:blipFill>
        <p:spPr>
          <a:xfrm>
            <a:off x="1754980" y="1253026"/>
            <a:ext cx="6179997" cy="51113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pic>
        <p:nvPicPr>
          <p:cNvPr descr="A picture containing clock&#10;&#10;Description automatically generated" id="629" name="Google Shape;629;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0" name="Google Shape;630;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1" name="Google Shape;631;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2" name="Google Shape;632;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3" name="Google Shape;633;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34" name="Google Shape;634;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cxnSp>
        <p:nvCxnSpPr>
          <p:cNvPr id="635" name="Google Shape;635;p47"/>
          <p:cNvCxnSpPr/>
          <p:nvPr/>
        </p:nvCxnSpPr>
        <p:spPr>
          <a:xfrm>
            <a:off x="1339273" y="3429000"/>
            <a:ext cx="2394527" cy="0"/>
          </a:xfrm>
          <a:prstGeom prst="straightConnector1">
            <a:avLst/>
          </a:prstGeom>
          <a:noFill/>
          <a:ln cap="flat" cmpd="sng" w="9525">
            <a:solidFill>
              <a:srgbClr val="3E6EC2"/>
            </a:solidFill>
            <a:prstDash val="solid"/>
            <a:round/>
            <a:headEnd len="sm" w="sm" type="none"/>
            <a:tailEnd len="sm" w="sm" type="none"/>
          </a:ln>
        </p:spPr>
      </p:cxnSp>
      <p:sp>
        <p:nvSpPr>
          <p:cNvPr id="636" name="Google Shape;636;p47"/>
          <p:cNvSpPr/>
          <p:nvPr/>
        </p:nvSpPr>
        <p:spPr>
          <a:xfrm>
            <a:off x="1425735" y="4388710"/>
            <a:ext cx="2394522" cy="228598"/>
          </a:xfrm>
          <a:prstGeom prst="right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pic>
        <p:nvPicPr>
          <p:cNvPr descr="A picture containing clock&#10;&#10;Description automatically generated" id="642" name="Google Shape;642;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3" name="Google Shape;643;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4" name="Google Shape;644;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5" name="Google Shape;645;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6" name="Google Shape;646;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4000" u="none" cap="none" strike="noStrike">
              <a:solidFill>
                <a:schemeClr val="lt1"/>
              </a:solidFill>
              <a:latin typeface="Century Gothic"/>
              <a:ea typeface="Century Gothic"/>
              <a:cs typeface="Century Gothic"/>
              <a:sym typeface="Century Gothic"/>
            </a:endParaRPr>
          </a:p>
        </p:txBody>
      </p:sp>
      <p:sp>
        <p:nvSpPr>
          <p:cNvPr id="647" name="Google Shape;647;p90"/>
          <p:cNvSpPr/>
          <p:nvPr/>
        </p:nvSpPr>
        <p:spPr>
          <a:xfrm>
            <a:off x="10054644" y="140421"/>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a:t>
            </a:r>
            <a:endParaRPr b="0" i="0" sz="1400" u="none" cap="none" strike="noStrike">
              <a:solidFill>
                <a:srgbClr val="000000"/>
              </a:solidFill>
              <a:latin typeface="Century Gothic"/>
              <a:ea typeface="Century Gothic"/>
              <a:cs typeface="Century Gothic"/>
              <a:sym typeface="Century Gothic"/>
            </a:endParaRPr>
          </a:p>
        </p:txBody>
      </p:sp>
      <p:sp>
        <p:nvSpPr>
          <p:cNvPr id="648" name="Google Shape;648;p90"/>
          <p:cNvSpPr txBox="1"/>
          <p:nvPr/>
        </p:nvSpPr>
        <p:spPr>
          <a:xfrm>
            <a:off x="7419457" y="2824485"/>
            <a:ext cx="39000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50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activity. </a:t>
            </a:r>
            <a:endParaRPr b="0" i="0" sz="3200" u="none" cap="none" strike="noStrike">
              <a:solidFill>
                <a:schemeClr val="dk1"/>
              </a:solidFill>
              <a:latin typeface="Century Gothic"/>
              <a:ea typeface="Century Gothic"/>
              <a:cs typeface="Century Gothic"/>
              <a:sym typeface="Century Gothic"/>
            </a:endParaRPr>
          </a:p>
        </p:txBody>
      </p:sp>
      <p:pic>
        <p:nvPicPr>
          <p:cNvPr id="649" name="Google Shape;649;p90"/>
          <p:cNvPicPr preferRelativeResize="0"/>
          <p:nvPr/>
        </p:nvPicPr>
        <p:blipFill rotWithShape="1">
          <a:blip r:embed="rId6">
            <a:alphaModFix/>
          </a:blip>
          <a:srcRect b="0" l="0" r="0" t="0"/>
          <a:stretch/>
        </p:blipFill>
        <p:spPr>
          <a:xfrm>
            <a:off x="1187140" y="1427363"/>
            <a:ext cx="5435307" cy="45241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descr="A picture containing clock&#10;&#10;Description automatically generated" id="655" name="Google Shape;655;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6" name="Google Shape;656;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7" name="Google Shape;657;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8" name="Google Shape;658;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9" name="Google Shape;659;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60" name="Google Shape;660;p49"/>
          <p:cNvSpPr txBox="1"/>
          <p:nvPr/>
        </p:nvSpPr>
        <p:spPr>
          <a:xfrm>
            <a:off x="995901" y="1899975"/>
            <a:ext cx="103749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focus on parts of books.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look at some stack books to better understand how </a:t>
            </a:r>
            <a:r>
              <a:rPr b="1" i="0" lang="en-US" sz="3200" u="none" cap="none" strike="noStrike">
                <a:solidFill>
                  <a:schemeClr val="dk1"/>
                </a:solidFill>
                <a:latin typeface="Century Gothic"/>
                <a:ea typeface="Century Gothic"/>
                <a:cs typeface="Century Gothic"/>
                <a:sym typeface="Century Gothic"/>
              </a:rPr>
              <a:t>words and pictures </a:t>
            </a:r>
            <a:r>
              <a:rPr b="0" i="0" lang="en-US" sz="3200" u="none" cap="none" strike="noStrike">
                <a:solidFill>
                  <a:schemeClr val="dk1"/>
                </a:solidFill>
                <a:latin typeface="Century Gothic"/>
                <a:ea typeface="Century Gothic"/>
                <a:cs typeface="Century Gothic"/>
                <a:sym typeface="Century Gothic"/>
              </a:rPr>
              <a:t>work together.</a:t>
            </a:r>
            <a:endParaRPr b="0" i="0" sz="3200" u="none" cap="none" strike="noStrike">
              <a:solidFill>
                <a:schemeClr val="dk1"/>
              </a:solidFill>
              <a:latin typeface="Century Gothic"/>
              <a:ea typeface="Century Gothic"/>
              <a:cs typeface="Century Gothic"/>
              <a:sym typeface="Century Gothic"/>
            </a:endParaRPr>
          </a:p>
        </p:txBody>
      </p:sp>
      <p:sp>
        <p:nvSpPr>
          <p:cNvPr id="661" name="Google Shape;661;p49"/>
          <p:cNvSpPr txBox="1"/>
          <p:nvPr/>
        </p:nvSpPr>
        <p:spPr>
          <a:xfrm>
            <a:off x="992880" y="4401650"/>
            <a:ext cx="8548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What do </a:t>
            </a:r>
            <a:r>
              <a:rPr b="1" i="0" lang="en-US" sz="3200" u="none" cap="none" strike="noStrike">
                <a:solidFill>
                  <a:schemeClr val="dk1"/>
                </a:solidFill>
                <a:latin typeface="Century Gothic"/>
                <a:ea typeface="Century Gothic"/>
                <a:cs typeface="Century Gothic"/>
                <a:sym typeface="Century Gothic"/>
              </a:rPr>
              <a:t>good writers </a:t>
            </a:r>
            <a:r>
              <a:rPr b="0" i="0" lang="en-US" sz="3200" u="none" cap="none" strike="noStrike">
                <a:solidFill>
                  <a:schemeClr val="dk1"/>
                </a:solidFill>
                <a:latin typeface="Century Gothic"/>
                <a:ea typeface="Century Gothic"/>
                <a:cs typeface="Century Gothic"/>
                <a:sym typeface="Century Gothic"/>
              </a:rPr>
              <a:t>do</a:t>
            </a:r>
            <a:r>
              <a:rPr i="0" lang="en-US" sz="3200" u="none" cap="none" strike="noStrike">
                <a:solidFill>
                  <a:schemeClr val="dk1"/>
                </a:solidFill>
              </a:rPr>
              <a:t>?</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62" name="Google Shape;662;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descr="A picture containing clock&#10;&#10;Description automatically generated" id="668" name="Google Shape;668;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9" name="Google Shape;669;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0" name="Google Shape;670;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1" name="Google Shape;671;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2" name="Google Shape;672;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73" name="Google Shape;673;p51"/>
          <p:cNvSpPr txBox="1"/>
          <p:nvPr/>
        </p:nvSpPr>
        <p:spPr>
          <a:xfrm>
            <a:off x="995919" y="1716010"/>
            <a:ext cx="9390600" cy="3786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4800" u="none" cap="none" strike="noStrike">
                <a:solidFill>
                  <a:schemeClr val="dk1"/>
                </a:solidFill>
                <a:latin typeface="Century Gothic"/>
                <a:ea typeface="Century Gothic"/>
                <a:cs typeface="Century Gothic"/>
                <a:sym typeface="Century Gothic"/>
              </a:rPr>
              <a:t>The cat is fat. </a:t>
            </a:r>
            <a:endParaRPr b="0" i="0" sz="4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3200"/>
              <a:buFont typeface="Arial"/>
              <a:buNone/>
            </a:pPr>
            <a:r>
              <a:rPr b="0" i="0" lang="en-US" sz="4800" u="none" cap="none" strike="noStrike">
                <a:solidFill>
                  <a:schemeClr val="dk1"/>
                </a:solidFill>
                <a:latin typeface="Century Gothic"/>
                <a:ea typeface="Century Gothic"/>
                <a:cs typeface="Century Gothic"/>
                <a:sym typeface="Century Gothic"/>
              </a:rPr>
              <a:t>This is a girl.</a:t>
            </a:r>
            <a:endParaRPr b="0" i="0" sz="4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0" i="0" sz="48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3200"/>
              <a:buFont typeface="Arial"/>
              <a:buNone/>
            </a:pPr>
            <a:r>
              <a:rPr b="0" i="0" lang="en-US" sz="4800" u="none" cap="none" strike="noStrike">
                <a:solidFill>
                  <a:schemeClr val="dk1"/>
                </a:solidFill>
                <a:latin typeface="Century Gothic"/>
                <a:ea typeface="Century Gothic"/>
                <a:cs typeface="Century Gothic"/>
                <a:sym typeface="Century Gothic"/>
              </a:rPr>
              <a:t>This chalk is white.</a:t>
            </a:r>
            <a:endParaRPr b="0" i="0" sz="4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pic>
        <p:nvPicPr>
          <p:cNvPr descr="A picture containing drawing, lamp&#10;&#10;Description automatically generated" id="679" name="Google Shape;679;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80" name="Google Shape;680;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81" name="Google Shape;681;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82" name="Google Shape;682;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83" name="Google Shape;683;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84" name="Google Shape;684;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descr="A picture containing clock&#10;&#10;Description automatically generated" id="130" name="Google Shape;130;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1" name="Google Shape;131;p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2" name="Google Shape;132;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3" name="Google Shape;133;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34" name="Google Shape;134;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5" name="Google Shape;135;p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136" name="Google Shape;136;p5"/>
          <p:cNvSpPr txBox="1"/>
          <p:nvPr/>
        </p:nvSpPr>
        <p:spPr>
          <a:xfrm>
            <a:off x="969726" y="1429950"/>
            <a:ext cx="9741900" cy="480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400" u="sng">
                <a:solidFill>
                  <a:schemeClr val="dk1"/>
                </a:solidFill>
                <a:latin typeface="Century Gothic"/>
                <a:ea typeface="Century Gothic"/>
                <a:cs typeface="Century Gothic"/>
                <a:sym typeface="Century Gothic"/>
              </a:rPr>
              <a:t>Expand</a:t>
            </a:r>
            <a:r>
              <a:rPr lang="en-US" sz="2400">
                <a:solidFill>
                  <a:schemeClr val="dk1"/>
                </a:solidFill>
                <a:latin typeface="Century Gothic"/>
                <a:ea typeface="Century Gothic"/>
                <a:cs typeface="Century Gothic"/>
                <a:sym typeface="Century Gothic"/>
              </a:rPr>
              <a:t>: Something that is </a:t>
            </a:r>
            <a:r>
              <a:rPr b="1" lang="en-US" sz="2400">
                <a:solidFill>
                  <a:schemeClr val="dk1"/>
                </a:solidFill>
                <a:highlight>
                  <a:srgbClr val="FFFF00"/>
                </a:highlight>
                <a:latin typeface="Century Gothic"/>
                <a:ea typeface="Century Gothic"/>
                <a:cs typeface="Century Gothic"/>
                <a:sym typeface="Century Gothic"/>
              </a:rPr>
              <a:t>special</a:t>
            </a:r>
            <a:r>
              <a:rPr lang="en-US" sz="2400">
                <a:solidFill>
                  <a:schemeClr val="dk1"/>
                </a:solidFill>
                <a:latin typeface="Century Gothic"/>
                <a:ea typeface="Century Gothic"/>
                <a:cs typeface="Century Gothic"/>
                <a:sym typeface="Century Gothic"/>
              </a:rPr>
              <a:t> is unique or different.</a:t>
            </a:r>
            <a:endParaRPr sz="24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US" sz="2400" u="sng">
                <a:solidFill>
                  <a:schemeClr val="dk1"/>
                </a:solidFill>
                <a:latin typeface="Century Gothic"/>
                <a:ea typeface="Century Gothic"/>
                <a:cs typeface="Century Gothic"/>
                <a:sym typeface="Century Gothic"/>
              </a:rPr>
              <a:t>Ask</a:t>
            </a:r>
            <a:r>
              <a:rPr lang="en-US" sz="2400">
                <a:solidFill>
                  <a:schemeClr val="dk1"/>
                </a:solidFill>
                <a:latin typeface="Century Gothic"/>
                <a:ea typeface="Century Gothic"/>
                <a:cs typeface="Century Gothic"/>
                <a:sym typeface="Century Gothic"/>
              </a:rPr>
              <a:t>: What is a place that is </a:t>
            </a:r>
            <a:r>
              <a:rPr b="1" lang="en-US" sz="2400">
                <a:solidFill>
                  <a:schemeClr val="dk1"/>
                </a:solidFill>
                <a:highlight>
                  <a:srgbClr val="FFFF00"/>
                </a:highlight>
                <a:latin typeface="Century Gothic"/>
                <a:ea typeface="Century Gothic"/>
                <a:cs typeface="Century Gothic"/>
                <a:sym typeface="Century Gothic"/>
              </a:rPr>
              <a:t>special</a:t>
            </a:r>
            <a:r>
              <a:rPr lang="en-US" sz="2400">
                <a:solidFill>
                  <a:schemeClr val="dk1"/>
                </a:solidFill>
                <a:latin typeface="Century Gothic"/>
                <a:ea typeface="Century Gothic"/>
                <a:cs typeface="Century Gothic"/>
                <a:sym typeface="Century Gothic"/>
              </a:rPr>
              <a:t> to you</a:t>
            </a:r>
            <a:r>
              <a:rPr lang="en-US" sz="2400">
                <a:solidFill>
                  <a:schemeClr val="dk1"/>
                </a:solidFill>
              </a:rPr>
              <a:t>?</a:t>
            </a:r>
            <a:endParaRPr sz="2400">
              <a:solidFill>
                <a:schemeClr val="dk1"/>
              </a:solidFill>
            </a:endParaRPr>
          </a:p>
          <a:p>
            <a:pPr indent="0" lvl="0" marL="0" rtl="0" algn="l">
              <a:lnSpc>
                <a:spcPct val="115000"/>
              </a:lnSpc>
              <a:spcBef>
                <a:spcPts val="0"/>
              </a:spcBef>
              <a:spcAft>
                <a:spcPts val="0"/>
              </a:spcAft>
              <a:buNone/>
            </a:pPr>
            <a:r>
              <a:t/>
            </a:r>
            <a:endParaRPr sz="24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US" sz="2400" u="sng">
                <a:solidFill>
                  <a:schemeClr val="dk1"/>
                </a:solidFill>
                <a:latin typeface="Century Gothic"/>
                <a:ea typeface="Century Gothic"/>
                <a:cs typeface="Century Gothic"/>
                <a:sym typeface="Century Gothic"/>
              </a:rPr>
              <a:t>Expand</a:t>
            </a:r>
            <a:r>
              <a:rPr lang="en-US" sz="2400">
                <a:solidFill>
                  <a:schemeClr val="dk1"/>
                </a:solidFill>
                <a:latin typeface="Century Gothic"/>
                <a:ea typeface="Century Gothic"/>
                <a:cs typeface="Century Gothic"/>
                <a:sym typeface="Century Gothic"/>
              </a:rPr>
              <a:t>: When you </a:t>
            </a:r>
            <a:r>
              <a:rPr b="1" lang="en-US" sz="2400">
                <a:solidFill>
                  <a:schemeClr val="dk1"/>
                </a:solidFill>
                <a:highlight>
                  <a:srgbClr val="FFFF00"/>
                </a:highlight>
                <a:latin typeface="Century Gothic"/>
                <a:ea typeface="Century Gothic"/>
                <a:cs typeface="Century Gothic"/>
                <a:sym typeface="Century Gothic"/>
              </a:rPr>
              <a:t>move</a:t>
            </a:r>
            <a:r>
              <a:rPr lang="en-US" sz="2400">
                <a:solidFill>
                  <a:schemeClr val="dk1"/>
                </a:solidFill>
                <a:latin typeface="Century Gothic"/>
                <a:ea typeface="Century Gothic"/>
                <a:cs typeface="Century Gothic"/>
                <a:sym typeface="Century Gothic"/>
              </a:rPr>
              <a:t>, you change the place where you live.</a:t>
            </a:r>
            <a:endParaRPr sz="24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US" sz="2400" u="sng">
                <a:solidFill>
                  <a:schemeClr val="dk1"/>
                </a:solidFill>
                <a:latin typeface="Century Gothic"/>
                <a:ea typeface="Century Gothic"/>
                <a:cs typeface="Century Gothic"/>
                <a:sym typeface="Century Gothic"/>
              </a:rPr>
              <a:t>Ask</a:t>
            </a:r>
            <a:r>
              <a:rPr lang="en-US" sz="2400">
                <a:solidFill>
                  <a:schemeClr val="dk1"/>
                </a:solidFill>
                <a:latin typeface="Century Gothic"/>
                <a:ea typeface="Century Gothic"/>
                <a:cs typeface="Century Gothic"/>
                <a:sym typeface="Century Gothic"/>
              </a:rPr>
              <a:t>: Where can a person </a:t>
            </a:r>
            <a:r>
              <a:rPr b="1" lang="en-US" sz="2400">
                <a:solidFill>
                  <a:schemeClr val="dk1"/>
                </a:solidFill>
                <a:highlight>
                  <a:srgbClr val="FFFF00"/>
                </a:highlight>
                <a:latin typeface="Century Gothic"/>
                <a:ea typeface="Century Gothic"/>
                <a:cs typeface="Century Gothic"/>
                <a:sym typeface="Century Gothic"/>
              </a:rPr>
              <a:t>move</a:t>
            </a:r>
            <a:r>
              <a:rPr lang="en-US" sz="2400">
                <a:solidFill>
                  <a:schemeClr val="dk1"/>
                </a:solidFill>
                <a:latin typeface="Century Gothic"/>
                <a:ea typeface="Century Gothic"/>
                <a:cs typeface="Century Gothic"/>
                <a:sym typeface="Century Gothic"/>
              </a:rPr>
              <a:t> to</a:t>
            </a:r>
            <a:r>
              <a:rPr lang="en-US" sz="2400">
                <a:solidFill>
                  <a:schemeClr val="dk1"/>
                </a:solidFill>
              </a:rPr>
              <a:t>?</a:t>
            </a:r>
            <a:endParaRPr sz="2400">
              <a:solidFill>
                <a:schemeClr val="dk1"/>
              </a:solidFill>
            </a:endParaRPr>
          </a:p>
          <a:p>
            <a:pPr indent="0" lvl="0" marL="0" rtl="0" algn="l">
              <a:lnSpc>
                <a:spcPct val="115000"/>
              </a:lnSpc>
              <a:spcBef>
                <a:spcPts val="0"/>
              </a:spcBef>
              <a:spcAft>
                <a:spcPts val="0"/>
              </a:spcAft>
              <a:buNone/>
            </a:pPr>
            <a:r>
              <a:t/>
            </a:r>
            <a:endParaRPr sz="24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US" sz="2400" u="sng">
                <a:solidFill>
                  <a:schemeClr val="dk1"/>
                </a:solidFill>
                <a:latin typeface="Century Gothic"/>
                <a:ea typeface="Century Gothic"/>
                <a:cs typeface="Century Gothic"/>
                <a:sym typeface="Century Gothic"/>
              </a:rPr>
              <a:t>Expand</a:t>
            </a:r>
            <a:r>
              <a:rPr lang="en-US" sz="2400">
                <a:solidFill>
                  <a:schemeClr val="dk1"/>
                </a:solidFill>
                <a:latin typeface="Century Gothic"/>
                <a:ea typeface="Century Gothic"/>
                <a:cs typeface="Century Gothic"/>
                <a:sym typeface="Century Gothic"/>
              </a:rPr>
              <a:t>: A </a:t>
            </a:r>
            <a:r>
              <a:rPr b="1" lang="en-US" sz="2400">
                <a:solidFill>
                  <a:schemeClr val="dk1"/>
                </a:solidFill>
                <a:highlight>
                  <a:srgbClr val="FFFF00"/>
                </a:highlight>
                <a:latin typeface="Century Gothic"/>
                <a:ea typeface="Century Gothic"/>
                <a:cs typeface="Century Gothic"/>
                <a:sym typeface="Century Gothic"/>
              </a:rPr>
              <a:t>map</a:t>
            </a:r>
            <a:r>
              <a:rPr lang="en-US" sz="2400">
                <a:solidFill>
                  <a:schemeClr val="dk1"/>
                </a:solidFill>
                <a:latin typeface="Century Gothic"/>
                <a:ea typeface="Century Gothic"/>
                <a:cs typeface="Century Gothic"/>
                <a:sym typeface="Century Gothic"/>
              </a:rPr>
              <a:t> shows locations of things.</a:t>
            </a:r>
            <a:endParaRPr sz="24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US" sz="2400" u="sng">
                <a:solidFill>
                  <a:schemeClr val="dk1"/>
                </a:solidFill>
                <a:latin typeface="Century Gothic"/>
                <a:ea typeface="Century Gothic"/>
                <a:cs typeface="Century Gothic"/>
                <a:sym typeface="Century Gothic"/>
              </a:rPr>
              <a:t>Ask</a:t>
            </a:r>
            <a:r>
              <a:rPr lang="en-US" sz="2400">
                <a:solidFill>
                  <a:schemeClr val="dk1"/>
                </a:solidFill>
                <a:latin typeface="Century Gothic"/>
                <a:ea typeface="Century Gothic"/>
                <a:cs typeface="Century Gothic"/>
                <a:sym typeface="Century Gothic"/>
              </a:rPr>
              <a:t>: How can you find this school on a </a:t>
            </a:r>
            <a:r>
              <a:rPr b="1" lang="en-US" sz="2400">
                <a:solidFill>
                  <a:schemeClr val="dk1"/>
                </a:solidFill>
                <a:highlight>
                  <a:srgbClr val="FFFF00"/>
                </a:highlight>
                <a:latin typeface="Century Gothic"/>
                <a:ea typeface="Century Gothic"/>
                <a:cs typeface="Century Gothic"/>
                <a:sym typeface="Century Gothic"/>
              </a:rPr>
              <a:t>map</a:t>
            </a:r>
            <a:r>
              <a:rPr lang="en-US" sz="2400">
                <a:solidFill>
                  <a:schemeClr val="dk1"/>
                </a:solidFill>
              </a:rPr>
              <a:t>?</a:t>
            </a:r>
            <a:endParaRPr sz="2400">
              <a:solidFill>
                <a:schemeClr val="dk1"/>
              </a:solidFill>
            </a:endParaRPr>
          </a:p>
          <a:p>
            <a:pPr indent="0" lvl="0" marL="0" rtl="0" algn="l">
              <a:lnSpc>
                <a:spcPct val="115000"/>
              </a:lnSpc>
              <a:spcBef>
                <a:spcPts val="0"/>
              </a:spcBef>
              <a:spcAft>
                <a:spcPts val="0"/>
              </a:spcAft>
              <a:buNone/>
            </a:pPr>
            <a:r>
              <a:t/>
            </a:r>
            <a:endParaRPr sz="24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US" sz="2400" u="sng">
                <a:solidFill>
                  <a:schemeClr val="dk1"/>
                </a:solidFill>
                <a:latin typeface="Century Gothic"/>
                <a:ea typeface="Century Gothic"/>
                <a:cs typeface="Century Gothic"/>
                <a:sym typeface="Century Gothic"/>
              </a:rPr>
              <a:t>Expand</a:t>
            </a:r>
            <a:r>
              <a:rPr lang="en-US" sz="2400">
                <a:solidFill>
                  <a:schemeClr val="dk1"/>
                </a:solidFill>
                <a:latin typeface="Century Gothic"/>
                <a:ea typeface="Century Gothic"/>
                <a:cs typeface="Century Gothic"/>
                <a:sym typeface="Century Gothic"/>
              </a:rPr>
              <a:t>: </a:t>
            </a:r>
            <a:r>
              <a:rPr b="1" lang="en-US" sz="2400">
                <a:solidFill>
                  <a:schemeClr val="dk1"/>
                </a:solidFill>
                <a:highlight>
                  <a:srgbClr val="FFFF00"/>
                </a:highlight>
                <a:latin typeface="Century Gothic"/>
                <a:ea typeface="Century Gothic"/>
                <a:cs typeface="Century Gothic"/>
                <a:sym typeface="Century Gothic"/>
              </a:rPr>
              <a:t>Land</a:t>
            </a:r>
            <a:r>
              <a:rPr lang="en-US" sz="2400">
                <a:solidFill>
                  <a:schemeClr val="dk1"/>
                </a:solidFill>
                <a:latin typeface="Century Gothic"/>
                <a:ea typeface="Century Gothic"/>
                <a:cs typeface="Century Gothic"/>
                <a:sym typeface="Century Gothic"/>
              </a:rPr>
              <a:t> is the ground we walk on.</a:t>
            </a:r>
            <a:endParaRPr sz="24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None/>
            </a:pPr>
            <a:r>
              <a:rPr lang="en-US" sz="2400" u="sng">
                <a:solidFill>
                  <a:schemeClr val="dk1"/>
                </a:solidFill>
                <a:latin typeface="Century Gothic"/>
                <a:ea typeface="Century Gothic"/>
                <a:cs typeface="Century Gothic"/>
                <a:sym typeface="Century Gothic"/>
              </a:rPr>
              <a:t>Ask</a:t>
            </a:r>
            <a:r>
              <a:rPr lang="en-US" sz="2400">
                <a:solidFill>
                  <a:schemeClr val="dk1"/>
                </a:solidFill>
                <a:latin typeface="Century Gothic"/>
                <a:ea typeface="Century Gothic"/>
                <a:cs typeface="Century Gothic"/>
                <a:sym typeface="Century Gothic"/>
              </a:rPr>
              <a:t>: What do you see on </a:t>
            </a:r>
            <a:r>
              <a:rPr b="1" lang="en-US" sz="2400">
                <a:solidFill>
                  <a:schemeClr val="dk1"/>
                </a:solidFill>
                <a:highlight>
                  <a:srgbClr val="FFFF00"/>
                </a:highlight>
                <a:latin typeface="Century Gothic"/>
                <a:ea typeface="Century Gothic"/>
                <a:cs typeface="Century Gothic"/>
                <a:sym typeface="Century Gothic"/>
              </a:rPr>
              <a:t>land</a:t>
            </a:r>
            <a:r>
              <a:rPr lang="en-US" sz="2400">
                <a:solidFill>
                  <a:schemeClr val="dk1"/>
                </a:solidFill>
              </a:rPr>
              <a:t>?</a:t>
            </a:r>
            <a:endParaRPr sz="2400">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pic>
        <p:nvPicPr>
          <p:cNvPr descr="A picture containing clock&#10;&#10;Description automatically generated" id="690" name="Google Shape;690;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1" name="Google Shape;691;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2" name="Google Shape;692;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3" name="Google Shape;693;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4" name="Google Shape;694;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695" name="Google Shape;695;p53"/>
          <p:cNvSpPr txBox="1"/>
          <p:nvPr/>
        </p:nvSpPr>
        <p:spPr>
          <a:xfrm>
            <a:off x="8503918" y="2185450"/>
            <a:ext cx="17751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5600">
                <a:solidFill>
                  <a:schemeClr val="dk1"/>
                </a:solidFill>
                <a:latin typeface="Century Gothic"/>
                <a:ea typeface="Century Gothic"/>
                <a:cs typeface="Century Gothic"/>
                <a:sym typeface="Century Gothic"/>
              </a:rPr>
              <a:t>mat</a:t>
            </a:r>
            <a:endParaRPr sz="56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sz="5600">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lang="en-US" sz="5600">
                <a:solidFill>
                  <a:schemeClr val="dk1"/>
                </a:solidFill>
                <a:latin typeface="Century Gothic"/>
                <a:ea typeface="Century Gothic"/>
                <a:cs typeface="Century Gothic"/>
                <a:sym typeface="Century Gothic"/>
              </a:rPr>
              <a:t>tap</a:t>
            </a:r>
            <a:endParaRPr sz="5600">
              <a:solidFill>
                <a:schemeClr val="dk1"/>
              </a:solidFill>
              <a:latin typeface="Century Gothic"/>
              <a:ea typeface="Century Gothic"/>
              <a:cs typeface="Century Gothic"/>
              <a:sym typeface="Century Gothic"/>
            </a:endParaRPr>
          </a:p>
        </p:txBody>
      </p:sp>
      <p:pic>
        <p:nvPicPr>
          <p:cNvPr id="696" name="Google Shape;696;p53"/>
          <p:cNvPicPr preferRelativeResize="0"/>
          <p:nvPr/>
        </p:nvPicPr>
        <p:blipFill rotWithShape="1">
          <a:blip r:embed="rId6">
            <a:alphaModFix/>
          </a:blip>
          <a:srcRect b="0" l="0" r="0" t="0"/>
          <a:stretch/>
        </p:blipFill>
        <p:spPr>
          <a:xfrm>
            <a:off x="1963838" y="1912523"/>
            <a:ext cx="2293693" cy="32240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97" name="Google Shape;697;p53"/>
          <p:cNvPicPr preferRelativeResize="0"/>
          <p:nvPr/>
        </p:nvPicPr>
        <p:blipFill rotWithShape="1">
          <a:blip r:embed="rId7">
            <a:alphaModFix/>
          </a:blip>
          <a:srcRect b="0" l="0" r="0" t="0"/>
          <a:stretch/>
        </p:blipFill>
        <p:spPr>
          <a:xfrm>
            <a:off x="4959072" y="1912535"/>
            <a:ext cx="2273855" cy="32240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pic>
        <p:nvPicPr>
          <p:cNvPr descr="A picture containing clock&#10;&#10;Description automatically generated" id="703" name="Google Shape;703;g2577a33c459_0_1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04" name="Google Shape;704;g2577a33c459_0_12"/>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05" name="Google Shape;705;g2577a33c459_0_12"/>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706" name="Google Shape;706;g2577a33c459_0_1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07" name="Google Shape;707;g2577a33c459_0_1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sp>
        <p:nvSpPr>
          <p:cNvPr id="708" name="Google Shape;708;g2577a33c459_0_1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sp>
        <p:nvSpPr>
          <p:cNvPr id="709" name="Google Shape;709;g2577a33c459_0_12"/>
          <p:cNvSpPr txBox="1"/>
          <p:nvPr/>
        </p:nvSpPr>
        <p:spPr>
          <a:xfrm>
            <a:off x="7193563" y="2644050"/>
            <a:ext cx="39066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22 in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activity.</a:t>
            </a:r>
            <a:endParaRPr b="0" i="0" sz="3200" u="none" cap="none" strike="noStrike">
              <a:solidFill>
                <a:schemeClr val="dk1"/>
              </a:solidFill>
              <a:latin typeface="Century Gothic"/>
              <a:ea typeface="Century Gothic"/>
              <a:cs typeface="Century Gothic"/>
              <a:sym typeface="Century Gothic"/>
            </a:endParaRPr>
          </a:p>
        </p:txBody>
      </p:sp>
      <p:pic>
        <p:nvPicPr>
          <p:cNvPr id="710" name="Google Shape;710;g2577a33c459_0_12"/>
          <p:cNvPicPr preferRelativeResize="0"/>
          <p:nvPr/>
        </p:nvPicPr>
        <p:blipFill rotWithShape="1">
          <a:blip r:embed="rId6">
            <a:alphaModFix/>
          </a:blip>
          <a:srcRect b="268" l="0" r="0" t="268"/>
          <a:stretch/>
        </p:blipFill>
        <p:spPr>
          <a:xfrm>
            <a:off x="994674" y="1460567"/>
            <a:ext cx="5416678" cy="44576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descr="A picture containing clock&#10;&#10;Description automatically generated" id="716" name="Google Shape;716;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7" name="Google Shape;717;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8" name="Google Shape;718;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9" name="Google Shape;719;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0" name="Google Shape;720;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21" name="Google Shape;721;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23</a:t>
            </a:r>
            <a:endParaRPr b="0" i="0" sz="1400" u="none" cap="none" strike="noStrike">
              <a:solidFill>
                <a:srgbClr val="000000"/>
              </a:solidFill>
              <a:latin typeface="Century Gothic"/>
              <a:ea typeface="Century Gothic"/>
              <a:cs typeface="Century Gothic"/>
              <a:sym typeface="Century Gothic"/>
            </a:endParaRPr>
          </a:p>
        </p:txBody>
      </p:sp>
      <p:sp>
        <p:nvSpPr>
          <p:cNvPr id="722" name="Google Shape;722;p54"/>
          <p:cNvSpPr txBox="1"/>
          <p:nvPr/>
        </p:nvSpPr>
        <p:spPr>
          <a:xfrm>
            <a:off x="6722360" y="2298501"/>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23 in your Student Interactive.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“I Am” with your partner. </a:t>
            </a:r>
            <a:endParaRPr b="0" i="0" sz="3200" u="none" cap="none" strike="noStrike">
              <a:solidFill>
                <a:schemeClr val="dk1"/>
              </a:solidFill>
              <a:latin typeface="Century Gothic"/>
              <a:ea typeface="Century Gothic"/>
              <a:cs typeface="Century Gothic"/>
              <a:sym typeface="Century Gothic"/>
            </a:endParaRPr>
          </a:p>
        </p:txBody>
      </p:sp>
      <p:pic>
        <p:nvPicPr>
          <p:cNvPr id="723" name="Google Shape;723;p54"/>
          <p:cNvPicPr preferRelativeResize="0"/>
          <p:nvPr/>
        </p:nvPicPr>
        <p:blipFill rotWithShape="1">
          <a:blip r:embed="rId6">
            <a:alphaModFix/>
          </a:blip>
          <a:srcRect b="0" l="0" r="0" t="0"/>
          <a:stretch/>
        </p:blipFill>
        <p:spPr>
          <a:xfrm>
            <a:off x="994674" y="1460567"/>
            <a:ext cx="5416677" cy="44576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descr="A picture containing clock&#10;&#10;Description automatically generated" id="729" name="Google Shape;729;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0" name="Google Shape;730;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1" name="Google Shape;731;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2" name="Google Shape;732;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3" name="Google Shape;733;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34" name="Google Shape;734;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24,25</a:t>
            </a:r>
            <a:endParaRPr b="0" i="0" sz="1400" u="none" cap="none" strike="noStrike">
              <a:solidFill>
                <a:srgbClr val="000000"/>
              </a:solidFill>
              <a:latin typeface="Century Gothic"/>
              <a:ea typeface="Century Gothic"/>
              <a:cs typeface="Century Gothic"/>
              <a:sym typeface="Century Gothic"/>
            </a:endParaRPr>
          </a:p>
        </p:txBody>
      </p:sp>
      <p:pic>
        <p:nvPicPr>
          <p:cNvPr id="735" name="Google Shape;735;p55"/>
          <p:cNvPicPr preferRelativeResize="0"/>
          <p:nvPr/>
        </p:nvPicPr>
        <p:blipFill rotWithShape="1">
          <a:blip r:embed="rId6">
            <a:alphaModFix/>
          </a:blip>
          <a:srcRect b="0" l="0" r="0" t="0"/>
          <a:stretch/>
        </p:blipFill>
        <p:spPr>
          <a:xfrm>
            <a:off x="1157287" y="1504414"/>
            <a:ext cx="9877425" cy="40767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descr="A picture containing clock&#10;&#10;Description automatically generated" id="741" name="Google Shape;741;g2379953c49f_0_14"/>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42" name="Google Shape;742;g2379953c49f_0_14"/>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43" name="Google Shape;743;g2379953c49f_0_14"/>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44" name="Google Shape;744;g2379953c49f_0_14"/>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45" name="Google Shape;745;g2379953c49f_0_14"/>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pic>
        <p:nvPicPr>
          <p:cNvPr id="746" name="Google Shape;746;g2379953c49f_0_14"/>
          <p:cNvPicPr preferRelativeResize="0"/>
          <p:nvPr/>
        </p:nvPicPr>
        <p:blipFill rotWithShape="1">
          <a:blip r:embed="rId6">
            <a:alphaModFix/>
          </a:blip>
          <a:srcRect b="0" l="0" r="0" t="0"/>
          <a:stretch/>
        </p:blipFill>
        <p:spPr>
          <a:xfrm>
            <a:off x="3086054" y="1387348"/>
            <a:ext cx="6013049" cy="49770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47" name="Google Shape;747;g2379953c49f_0_1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pic>
        <p:nvPicPr>
          <p:cNvPr descr="A picture containing clock&#10;&#10;Description automatically generated" id="753" name="Google Shape;753;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4" name="Google Shape;754;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5" name="Google Shape;755;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6" name="Google Shape;756;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7" name="Google Shape;757;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Use Text Evidence</a:t>
            </a:r>
            <a:endParaRPr b="0" i="0" sz="1400" u="none" cap="none" strike="noStrike">
              <a:solidFill>
                <a:srgbClr val="000000"/>
              </a:solidFill>
              <a:latin typeface="Century Gothic"/>
              <a:ea typeface="Century Gothic"/>
              <a:cs typeface="Century Gothic"/>
              <a:sym typeface="Century Gothic"/>
            </a:endParaRPr>
          </a:p>
        </p:txBody>
      </p:sp>
      <p:sp>
        <p:nvSpPr>
          <p:cNvPr id="758" name="Google Shape;758;p58"/>
          <p:cNvSpPr/>
          <p:nvPr/>
        </p:nvSpPr>
        <p:spPr>
          <a:xfrm>
            <a:off x="9662889" y="211797"/>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a:t>
            </a:r>
            <a:endParaRPr b="0" i="0" sz="1400" u="none" cap="none" strike="noStrike">
              <a:solidFill>
                <a:srgbClr val="000000"/>
              </a:solidFill>
              <a:latin typeface="Century Gothic"/>
              <a:ea typeface="Century Gothic"/>
              <a:cs typeface="Century Gothic"/>
              <a:sym typeface="Century Gothic"/>
            </a:endParaRPr>
          </a:p>
        </p:txBody>
      </p:sp>
      <p:sp>
        <p:nvSpPr>
          <p:cNvPr id="759" name="Google Shape;759;p58"/>
          <p:cNvSpPr txBox="1"/>
          <p:nvPr/>
        </p:nvSpPr>
        <p:spPr>
          <a:xfrm>
            <a:off x="8765525" y="2149725"/>
            <a:ext cx="3000000" cy="215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43 in your Student Interactive. </a:t>
            </a:r>
            <a:endParaRPr b="0" i="0" sz="1400" u="none" cap="none" strike="noStrike">
              <a:solidFill>
                <a:srgbClr val="000000"/>
              </a:solidFill>
              <a:latin typeface="Arial"/>
              <a:ea typeface="Arial"/>
              <a:cs typeface="Arial"/>
              <a:sym typeface="Arial"/>
            </a:endParaRPr>
          </a:p>
        </p:txBody>
      </p:sp>
      <p:pic>
        <p:nvPicPr>
          <p:cNvPr id="760" name="Google Shape;760;p58"/>
          <p:cNvPicPr preferRelativeResize="0"/>
          <p:nvPr/>
        </p:nvPicPr>
        <p:blipFill rotWithShape="1">
          <a:blip r:embed="rId6">
            <a:alphaModFix/>
          </a:blip>
          <a:srcRect b="0" l="0" r="0" t="0"/>
          <a:stretch/>
        </p:blipFill>
        <p:spPr>
          <a:xfrm>
            <a:off x="2251721" y="1348855"/>
            <a:ext cx="6030474" cy="50155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descr="A picture containing clock&#10;&#10;Description automatically generated" id="766" name="Google Shape;766;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7" name="Google Shape;767;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8" name="Google Shape;768;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9" name="Google Shape;769;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0" name="Google Shape;770;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Launching Writing Workshop</a:t>
            </a:r>
            <a:endParaRPr b="0" i="0" sz="4000" u="none" cap="none" strike="noStrike">
              <a:solidFill>
                <a:schemeClr val="lt1"/>
              </a:solidFill>
              <a:latin typeface="Avenir"/>
              <a:ea typeface="Avenir"/>
              <a:cs typeface="Avenir"/>
              <a:sym typeface="Avenir"/>
            </a:endParaRPr>
          </a:p>
        </p:txBody>
      </p:sp>
      <p:sp>
        <p:nvSpPr>
          <p:cNvPr id="771" name="Google Shape;771;p62"/>
          <p:cNvSpPr txBox="1"/>
          <p:nvPr/>
        </p:nvSpPr>
        <p:spPr>
          <a:xfrm>
            <a:off x="1400680" y="2151747"/>
            <a:ext cx="9390639"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Authors</a:t>
            </a:r>
            <a:r>
              <a:rPr b="0" i="0" lang="en-US" sz="3200" u="none" cap="none" strike="noStrike">
                <a:solidFill>
                  <a:schemeClr val="dk1"/>
                </a:solidFill>
                <a:latin typeface="Century Gothic"/>
                <a:ea typeface="Century Gothic"/>
                <a:cs typeface="Century Gothic"/>
                <a:sym typeface="Century Gothic"/>
              </a:rPr>
              <a:t> have conferences with people called editors.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Editors</a:t>
            </a:r>
            <a:r>
              <a:rPr b="0" i="0" lang="en-US" sz="3200" u="none" cap="none" strike="noStrike">
                <a:solidFill>
                  <a:schemeClr val="dk1"/>
                </a:solidFill>
                <a:latin typeface="Century Gothic"/>
                <a:ea typeface="Century Gothic"/>
                <a:cs typeface="Century Gothic"/>
                <a:sym typeface="Century Gothic"/>
              </a:rPr>
              <a:t> help writers improve their writing.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descr="A picture containing clock&#10;&#10;Description automatically generated" id="777" name="Google Shape;777;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8" name="Google Shape;778;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9" name="Google Shape;779;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0" name="Google Shape;780;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1" name="Google Shape;781;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82" name="Google Shape;782;p63"/>
          <p:cNvSpPr txBox="1"/>
          <p:nvPr/>
        </p:nvSpPr>
        <p:spPr>
          <a:xfrm>
            <a:off x="1339276" y="2506600"/>
            <a:ext cx="7385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Now you will </a:t>
            </a:r>
            <a:r>
              <a:rPr b="1" i="0" lang="en-US" sz="3200" u="none" cap="none" strike="noStrike">
                <a:solidFill>
                  <a:schemeClr val="dk1"/>
                </a:solidFill>
                <a:latin typeface="Century Gothic"/>
                <a:ea typeface="Century Gothic"/>
                <a:cs typeface="Century Gothic"/>
                <a:sym typeface="Century Gothic"/>
              </a:rPr>
              <a:t>begin</a:t>
            </a:r>
            <a:r>
              <a:rPr b="0" i="0" lang="en-US" sz="3200" u="none" cap="none" strike="noStrike">
                <a:solidFill>
                  <a:schemeClr val="dk1"/>
                </a:solidFill>
                <a:latin typeface="Century Gothic"/>
                <a:ea typeface="Century Gothic"/>
                <a:cs typeface="Century Gothic"/>
                <a:sym typeface="Century Gothic"/>
              </a:rPr>
              <a:t> writing in your stapled booklets.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783" name="Google Shape;783;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descr="A picture containing clock&#10;&#10;Description automatically generated" id="789" name="Google Shape;789;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0" name="Google Shape;790;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1" name="Google Shape;791;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2" name="Google Shape;792;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3" name="Google Shape;793;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94" name="Google Shape;794;p65"/>
          <p:cNvSpPr txBox="1"/>
          <p:nvPr/>
        </p:nvSpPr>
        <p:spPr>
          <a:xfrm>
            <a:off x="7204789" y="2332057"/>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795" name="Google Shape;795;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48</a:t>
            </a:r>
            <a:endParaRPr b="0" i="0" sz="1400" u="none" cap="none" strike="noStrike">
              <a:solidFill>
                <a:srgbClr val="000000"/>
              </a:solidFill>
              <a:latin typeface="Century Gothic"/>
              <a:ea typeface="Century Gothic"/>
              <a:cs typeface="Century Gothic"/>
              <a:sym typeface="Century Gothic"/>
            </a:endParaRPr>
          </a:p>
        </p:txBody>
      </p:sp>
      <p:pic>
        <p:nvPicPr>
          <p:cNvPr id="796" name="Google Shape;796;p65"/>
          <p:cNvPicPr preferRelativeResize="0"/>
          <p:nvPr/>
        </p:nvPicPr>
        <p:blipFill rotWithShape="1">
          <a:blip r:embed="rId6">
            <a:alphaModFix/>
          </a:blip>
          <a:srcRect b="0" l="0" r="0" t="0"/>
          <a:stretch/>
        </p:blipFill>
        <p:spPr>
          <a:xfrm>
            <a:off x="1664962" y="1552191"/>
            <a:ext cx="4962525" cy="4114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descr="A picture containing drawing, lamp&#10;&#10;Description automatically generated" id="801" name="Google Shape;801;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02" name="Google Shape;802;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03" name="Google Shape;803;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04" name="Google Shape;804;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05" name="Google Shape;805;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06" name="Google Shape;806;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descr="A picture containing drawing, lamp&#10;&#10;Description automatically generated" id="141" name="Google Shape;141;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42" name="Google Shape;142;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43" name="Google Shape;143;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44" name="Google Shape;144;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45" name="Google Shape;145;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46" name="Google Shape;146;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descr="A picture containing clock&#10;&#10;Description automatically generated" id="812" name="Google Shape;812;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13" name="Google Shape;813;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14" name="Google Shape;814;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5" name="Google Shape;815;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16" name="Google Shape;816;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817" name="Google Shape;817;p67"/>
          <p:cNvPicPr preferRelativeResize="0"/>
          <p:nvPr/>
        </p:nvPicPr>
        <p:blipFill rotWithShape="1">
          <a:blip r:embed="rId6">
            <a:alphaModFix/>
          </a:blip>
          <a:srcRect b="0" l="0" r="0" t="0"/>
          <a:stretch/>
        </p:blipFill>
        <p:spPr>
          <a:xfrm>
            <a:off x="1026750" y="1449363"/>
            <a:ext cx="3169943" cy="443440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18" name="Google Shape;818;p67"/>
          <p:cNvPicPr preferRelativeResize="0"/>
          <p:nvPr/>
        </p:nvPicPr>
        <p:blipFill rotWithShape="1">
          <a:blip r:embed="rId7">
            <a:alphaModFix/>
          </a:blip>
          <a:srcRect b="0" l="0" r="0" t="0"/>
          <a:stretch/>
        </p:blipFill>
        <p:spPr>
          <a:xfrm>
            <a:off x="4546152" y="1493268"/>
            <a:ext cx="3099695" cy="43905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19" name="Google Shape;819;p67"/>
          <p:cNvPicPr preferRelativeResize="0"/>
          <p:nvPr/>
        </p:nvPicPr>
        <p:blipFill rotWithShape="1">
          <a:blip r:embed="rId8">
            <a:alphaModFix/>
          </a:blip>
          <a:srcRect b="0" l="0" r="0" t="0"/>
          <a:stretch/>
        </p:blipFill>
        <p:spPr>
          <a:xfrm>
            <a:off x="7995306" y="1493268"/>
            <a:ext cx="3126038" cy="439050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descr="A picture containing clock&#10;&#10;Description automatically generated" id="825" name="Google Shape;825;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26" name="Google Shape;826;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27" name="Google Shape;827;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8" name="Google Shape;828;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29" name="Google Shape;829;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30" name="Google Shape;830;p68"/>
          <p:cNvSpPr txBox="1"/>
          <p:nvPr/>
        </p:nvSpPr>
        <p:spPr>
          <a:xfrm>
            <a:off x="608144" y="2042808"/>
            <a:ext cx="1912154" cy="313928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Mm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600"/>
              <a:buFont typeface="Arial"/>
              <a:buNone/>
            </a:pPr>
            <a:r>
              <a:t/>
            </a:r>
            <a:endParaRPr b="0" i="0" sz="6600" u="none" cap="none" strike="noStrike">
              <a:solidFill>
                <a:schemeClr val="dk1"/>
              </a:solidFill>
              <a:latin typeface="Century Gothic"/>
              <a:ea typeface="Century Gothic"/>
              <a:cs typeface="Century Gothic"/>
              <a:sym typeface="Century Gothic"/>
            </a:endParaRPr>
          </a:p>
          <a:p>
            <a:pPr indent="0" lvl="0" marL="0" marR="0" rtl="0" algn="ctr">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Tt</a:t>
            </a:r>
            <a:endParaRPr b="0" i="0" sz="6600" u="none" cap="none" strike="noStrike">
              <a:solidFill>
                <a:schemeClr val="dk1"/>
              </a:solidFill>
              <a:latin typeface="Century Gothic"/>
              <a:ea typeface="Century Gothic"/>
              <a:cs typeface="Century Gothic"/>
              <a:sym typeface="Century Gothic"/>
            </a:endParaRPr>
          </a:p>
        </p:txBody>
      </p:sp>
      <p:sp>
        <p:nvSpPr>
          <p:cNvPr id="831" name="Google Shape;831;p68"/>
          <p:cNvSpPr txBox="1"/>
          <p:nvPr/>
        </p:nvSpPr>
        <p:spPr>
          <a:xfrm>
            <a:off x="2836242" y="1939132"/>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man</a:t>
            </a:r>
            <a:endParaRPr b="0" i="0" sz="4400" u="none" cap="none" strike="noStrike">
              <a:solidFill>
                <a:srgbClr val="000000"/>
              </a:solidFill>
              <a:latin typeface="Century Gothic"/>
              <a:ea typeface="Century Gothic"/>
              <a:cs typeface="Century Gothic"/>
              <a:sym typeface="Century Gothic"/>
            </a:endParaRPr>
          </a:p>
        </p:txBody>
      </p:sp>
      <p:sp>
        <p:nvSpPr>
          <p:cNvPr id="832" name="Google Shape;832;p68"/>
          <p:cNvSpPr txBox="1"/>
          <p:nvPr/>
        </p:nvSpPr>
        <p:spPr>
          <a:xfrm>
            <a:off x="5934885" y="1938819"/>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mop</a:t>
            </a:r>
            <a:endParaRPr b="0" i="0" sz="4400" u="none" cap="none" strike="noStrike">
              <a:solidFill>
                <a:srgbClr val="000000"/>
              </a:solidFill>
              <a:latin typeface="Century Gothic"/>
              <a:ea typeface="Century Gothic"/>
              <a:cs typeface="Century Gothic"/>
              <a:sym typeface="Century Gothic"/>
            </a:endParaRPr>
          </a:p>
        </p:txBody>
      </p:sp>
      <p:sp>
        <p:nvSpPr>
          <p:cNvPr id="833" name="Google Shape;833;p68"/>
          <p:cNvSpPr txBox="1"/>
          <p:nvPr/>
        </p:nvSpPr>
        <p:spPr>
          <a:xfrm>
            <a:off x="8969871" y="1938819"/>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tan</a:t>
            </a:r>
            <a:endParaRPr b="0" i="0" sz="4400" u="none" cap="none" strike="noStrike">
              <a:solidFill>
                <a:srgbClr val="000000"/>
              </a:solidFill>
              <a:latin typeface="Century Gothic"/>
              <a:ea typeface="Century Gothic"/>
              <a:cs typeface="Century Gothic"/>
              <a:sym typeface="Century Gothic"/>
            </a:endParaRPr>
          </a:p>
        </p:txBody>
      </p:sp>
      <p:sp>
        <p:nvSpPr>
          <p:cNvPr id="834" name="Google Shape;834;p68"/>
          <p:cNvSpPr txBox="1"/>
          <p:nvPr/>
        </p:nvSpPr>
        <p:spPr>
          <a:xfrm>
            <a:off x="2836241" y="3227749"/>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mill</a:t>
            </a:r>
            <a:endParaRPr b="0" i="0" sz="4400" u="none" cap="none" strike="noStrike">
              <a:solidFill>
                <a:srgbClr val="000000"/>
              </a:solidFill>
              <a:latin typeface="Century Gothic"/>
              <a:ea typeface="Century Gothic"/>
              <a:cs typeface="Century Gothic"/>
              <a:sym typeface="Century Gothic"/>
            </a:endParaRPr>
          </a:p>
        </p:txBody>
      </p:sp>
      <p:sp>
        <p:nvSpPr>
          <p:cNvPr id="835" name="Google Shape;835;p68"/>
          <p:cNvSpPr txBox="1"/>
          <p:nvPr/>
        </p:nvSpPr>
        <p:spPr>
          <a:xfrm>
            <a:off x="5934885" y="3227749"/>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tin</a:t>
            </a:r>
            <a:endParaRPr b="0" i="0" sz="4400" u="none" cap="none" strike="noStrike">
              <a:solidFill>
                <a:srgbClr val="000000"/>
              </a:solidFill>
              <a:latin typeface="Century Gothic"/>
              <a:ea typeface="Century Gothic"/>
              <a:cs typeface="Century Gothic"/>
              <a:sym typeface="Century Gothic"/>
            </a:endParaRPr>
          </a:p>
        </p:txBody>
      </p:sp>
      <p:sp>
        <p:nvSpPr>
          <p:cNvPr id="836" name="Google Shape;836;p68"/>
          <p:cNvSpPr txBox="1"/>
          <p:nvPr/>
        </p:nvSpPr>
        <p:spPr>
          <a:xfrm>
            <a:off x="9067204" y="3227749"/>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ton</a:t>
            </a:r>
            <a:endParaRPr b="0" i="0" sz="4400" u="none" cap="none" strike="noStrike">
              <a:solidFill>
                <a:srgbClr val="000000"/>
              </a:solidFill>
              <a:latin typeface="Century Gothic"/>
              <a:ea typeface="Century Gothic"/>
              <a:cs typeface="Century Gothic"/>
              <a:sym typeface="Century Gothic"/>
            </a:endParaRPr>
          </a:p>
        </p:txBody>
      </p:sp>
      <p:sp>
        <p:nvSpPr>
          <p:cNvPr id="837" name="Google Shape;837;p68"/>
          <p:cNvSpPr txBox="1"/>
          <p:nvPr/>
        </p:nvSpPr>
        <p:spPr>
          <a:xfrm>
            <a:off x="2835303" y="4496369"/>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mat</a:t>
            </a:r>
            <a:endParaRPr b="0" i="0" sz="4400" u="none" cap="none" strike="noStrike">
              <a:solidFill>
                <a:srgbClr val="000000"/>
              </a:solidFill>
              <a:latin typeface="Century Gothic"/>
              <a:ea typeface="Century Gothic"/>
              <a:cs typeface="Century Gothic"/>
              <a:sym typeface="Century Gothic"/>
            </a:endParaRPr>
          </a:p>
        </p:txBody>
      </p:sp>
      <p:sp>
        <p:nvSpPr>
          <p:cNvPr id="838" name="Google Shape;838;p68"/>
          <p:cNvSpPr txBox="1"/>
          <p:nvPr/>
        </p:nvSpPr>
        <p:spPr>
          <a:xfrm>
            <a:off x="5934885" y="4496369"/>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Tim</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descr="A picture containing clock&#10;&#10;Description automatically generated" id="844" name="Google Shape;844;g2577a33c459_0_27"/>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845" name="Google Shape;845;g2577a33c459_0_27"/>
          <p:cNvPicPr preferRelativeResize="0"/>
          <p:nvPr/>
        </p:nvPicPr>
        <p:blipFill rotWithShape="1">
          <a:blip r:embed="rId4">
            <a:alphaModFix/>
          </a:blip>
          <a:srcRect b="11559" l="5778" r="5316" t="0"/>
          <a:stretch/>
        </p:blipFill>
        <p:spPr>
          <a:xfrm>
            <a:off x="298808" y="6364415"/>
            <a:ext cx="1040463" cy="416152"/>
          </a:xfrm>
          <a:prstGeom prst="rect">
            <a:avLst/>
          </a:prstGeom>
          <a:noFill/>
          <a:ln>
            <a:noFill/>
          </a:ln>
        </p:spPr>
      </p:pic>
      <p:cxnSp>
        <p:nvCxnSpPr>
          <p:cNvPr id="846" name="Google Shape;846;g2577a33c459_0_27"/>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47" name="Google Shape;847;g2577a33c459_0_27"/>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lang="en-US" sz="4000">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48" name="Google Shape;848;g2577a33c459_0_27"/>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sp>
        <p:nvSpPr>
          <p:cNvPr id="849" name="Google Shape;849;g2577a33c459_0_27"/>
          <p:cNvSpPr txBox="1"/>
          <p:nvPr/>
        </p:nvSpPr>
        <p:spPr>
          <a:xfrm>
            <a:off x="7193563" y="2644050"/>
            <a:ext cx="39066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26</a:t>
            </a:r>
            <a:r>
              <a:rPr b="0" i="0" lang="en-US" sz="3200" u="none" cap="none" strike="noStrike">
                <a:solidFill>
                  <a:schemeClr val="dk1"/>
                </a:solidFill>
                <a:latin typeface="Century Gothic"/>
                <a:ea typeface="Century Gothic"/>
                <a:cs typeface="Century Gothic"/>
                <a:sym typeface="Century Gothic"/>
              </a:rPr>
              <a:t> in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activity.</a:t>
            </a:r>
            <a:endParaRPr b="0" i="0" sz="3200" u="none" cap="none" strike="noStrike">
              <a:solidFill>
                <a:schemeClr val="dk1"/>
              </a:solidFill>
              <a:latin typeface="Century Gothic"/>
              <a:ea typeface="Century Gothic"/>
              <a:cs typeface="Century Gothic"/>
              <a:sym typeface="Century Gothic"/>
            </a:endParaRPr>
          </a:p>
        </p:txBody>
      </p:sp>
      <p:pic>
        <p:nvPicPr>
          <p:cNvPr id="850" name="Google Shape;850;g2577a33c459_0_27"/>
          <p:cNvPicPr preferRelativeResize="0"/>
          <p:nvPr/>
        </p:nvPicPr>
        <p:blipFill rotWithShape="1">
          <a:blip r:embed="rId6">
            <a:alphaModFix/>
          </a:blip>
          <a:srcRect b="139" l="0" r="0" t="149"/>
          <a:stretch/>
        </p:blipFill>
        <p:spPr>
          <a:xfrm>
            <a:off x="994674" y="1460567"/>
            <a:ext cx="5416677" cy="44576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51" name="Google Shape;851;g2577a33c459_0_27"/>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a:t>
            </a:r>
            <a:r>
              <a:rPr b="1" lang="en-US" sz="2400">
                <a:solidFill>
                  <a:schemeClr val="lt1"/>
                </a:solidFill>
                <a:latin typeface="Century Gothic"/>
                <a:ea typeface="Century Gothic"/>
                <a:cs typeface="Century Gothic"/>
                <a:sym typeface="Century Gothic"/>
              </a:rPr>
              <a:t>26</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descr="A picture containing clock&#10;&#10;Description automatically generated" id="857" name="Google Shape;857;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8" name="Google Shape;858;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9" name="Google Shape;859;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0" name="Google Shape;860;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1" name="Google Shape;861;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862" name="Google Shape;862;p6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a:t>
            </a:r>
            <a:endParaRPr b="0" i="0" sz="1400" u="none" cap="none" strike="noStrike">
              <a:solidFill>
                <a:srgbClr val="000000"/>
              </a:solidFill>
              <a:latin typeface="Century Gothic"/>
              <a:ea typeface="Century Gothic"/>
              <a:cs typeface="Century Gothic"/>
              <a:sym typeface="Century Gothic"/>
            </a:endParaRPr>
          </a:p>
        </p:txBody>
      </p:sp>
      <p:sp>
        <p:nvSpPr>
          <p:cNvPr id="863" name="Google Shape;863;p69"/>
          <p:cNvSpPr txBox="1"/>
          <p:nvPr/>
        </p:nvSpPr>
        <p:spPr>
          <a:xfrm>
            <a:off x="4495801"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am</a:t>
            </a:r>
            <a:endParaRPr b="0" i="0" sz="1400" u="none" cap="none" strike="noStrike">
              <a:solidFill>
                <a:srgbClr val="000000"/>
              </a:solidFill>
              <a:latin typeface="Century Gothic"/>
              <a:ea typeface="Century Gothic"/>
              <a:cs typeface="Century Gothic"/>
              <a:sym typeface="Century Gothic"/>
            </a:endParaRPr>
          </a:p>
        </p:txBody>
      </p:sp>
      <p:sp>
        <p:nvSpPr>
          <p:cNvPr id="864" name="Google Shape;864;p69"/>
          <p:cNvSpPr txBox="1"/>
          <p:nvPr/>
        </p:nvSpPr>
        <p:spPr>
          <a:xfrm>
            <a:off x="8002497" y="252455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descr="A picture containing clock&#10;&#10;Description automatically generated" id="870" name="Google Shape;870;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1" name="Google Shape;871;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2" name="Google Shape;872;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3" name="Google Shape;873;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4" name="Google Shape;874;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875" name="Google Shape;875;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pic>
        <p:nvPicPr>
          <p:cNvPr id="876" name="Google Shape;876;p70"/>
          <p:cNvPicPr preferRelativeResize="0"/>
          <p:nvPr/>
        </p:nvPicPr>
        <p:blipFill rotWithShape="1">
          <a:blip r:embed="rId6">
            <a:alphaModFix/>
          </a:blip>
          <a:srcRect b="308" l="0" r="0" t="308"/>
          <a:stretch/>
        </p:blipFill>
        <p:spPr>
          <a:xfrm>
            <a:off x="1186407" y="1340843"/>
            <a:ext cx="5721210" cy="469718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77" name="Google Shape;877;p70"/>
          <p:cNvSpPr txBox="1"/>
          <p:nvPr/>
        </p:nvSpPr>
        <p:spPr>
          <a:xfrm>
            <a:off x="7491738" y="2644050"/>
            <a:ext cx="3906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44</a:t>
            </a:r>
            <a:r>
              <a:rPr b="0" i="0" lang="en-US" sz="3200" u="none" cap="none" strike="noStrike">
                <a:solidFill>
                  <a:schemeClr val="dk1"/>
                </a:solidFill>
                <a:latin typeface="Century Gothic"/>
                <a:ea typeface="Century Gothic"/>
                <a:cs typeface="Century Gothic"/>
                <a:sym typeface="Century Gothic"/>
              </a:rPr>
              <a:t> in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your Student Interactive</a:t>
            </a:r>
            <a:r>
              <a:rPr lang="en-US" sz="3200">
                <a:solidFill>
                  <a:schemeClr val="dk1"/>
                </a:solidFill>
                <a:latin typeface="Century Gothic"/>
                <a:ea typeface="Century Gothic"/>
                <a:cs typeface="Century Gothic"/>
                <a:sym typeface="Century Gothic"/>
              </a:rPr>
              <a:t>.</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pic>
        <p:nvPicPr>
          <p:cNvPr descr="A picture containing clock&#10;&#10;Description automatically generated" id="883" name="Google Shape;883;g2577a33c459_0_48"/>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84" name="Google Shape;884;g2577a33c459_0_48"/>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85" name="Google Shape;885;g2577a33c459_0_48"/>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886" name="Google Shape;886;g2577a33c459_0_48"/>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87" name="Google Shape;887;g2577a33c459_0_48"/>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Apply</a:t>
            </a:r>
            <a:endParaRPr b="0" i="0" sz="1400" u="none" cap="none" strike="noStrike">
              <a:solidFill>
                <a:srgbClr val="000000"/>
              </a:solidFill>
              <a:latin typeface="Century Gothic"/>
              <a:ea typeface="Century Gothic"/>
              <a:cs typeface="Century Gothic"/>
              <a:sym typeface="Century Gothic"/>
            </a:endParaRPr>
          </a:p>
        </p:txBody>
      </p:sp>
      <p:sp>
        <p:nvSpPr>
          <p:cNvPr id="888" name="Google Shape;888;g2577a33c459_0_4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889" name="Google Shape;889;g2577a33c459_0_48"/>
          <p:cNvPicPr preferRelativeResize="0"/>
          <p:nvPr/>
        </p:nvPicPr>
        <p:blipFill rotWithShape="1">
          <a:blip r:embed="rId6">
            <a:alphaModFix/>
          </a:blip>
          <a:srcRect b="35517" l="0" r="61884" t="19603"/>
          <a:stretch/>
        </p:blipFill>
        <p:spPr>
          <a:xfrm>
            <a:off x="7021515" y="1868500"/>
            <a:ext cx="4578488" cy="1077300"/>
          </a:xfrm>
          <a:prstGeom prst="rect">
            <a:avLst/>
          </a:prstGeom>
          <a:noFill/>
          <a:ln>
            <a:noFill/>
          </a:ln>
        </p:spPr>
      </p:pic>
      <p:sp>
        <p:nvSpPr>
          <p:cNvPr id="890" name="Google Shape;890;g2577a33c459_0_48"/>
          <p:cNvSpPr txBox="1"/>
          <p:nvPr/>
        </p:nvSpPr>
        <p:spPr>
          <a:xfrm>
            <a:off x="7021527" y="3151525"/>
            <a:ext cx="4883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3200">
                <a:latin typeface="Century Gothic"/>
                <a:ea typeface="Century Gothic"/>
                <a:cs typeface="Century Gothic"/>
                <a:sym typeface="Century Gothic"/>
              </a:rPr>
              <a:t>How does imagination make a place seem different</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pic>
        <p:nvPicPr>
          <p:cNvPr id="891" name="Google Shape;891;g2577a33c459_0_48"/>
          <p:cNvPicPr preferRelativeResize="0"/>
          <p:nvPr/>
        </p:nvPicPr>
        <p:blipFill rotWithShape="1">
          <a:blip r:embed="rId7">
            <a:alphaModFix/>
          </a:blip>
          <a:srcRect b="0" l="0" r="0" t="0"/>
          <a:stretch/>
        </p:blipFill>
        <p:spPr>
          <a:xfrm>
            <a:off x="631088" y="1636916"/>
            <a:ext cx="4959526" cy="41050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descr="A picture containing clock&#10;&#10;Description automatically generated" id="897" name="Google Shape;897;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8" name="Google Shape;898;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9" name="Google Shape;899;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0" name="Google Shape;900;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1" name="Google Shape;901;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4000">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Writing – Launching Writing Workshop</a:t>
            </a:r>
            <a:endParaRPr/>
          </a:p>
        </p:txBody>
      </p:sp>
      <p:sp>
        <p:nvSpPr>
          <p:cNvPr id="902" name="Google Shape;902;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51</a:t>
            </a:r>
            <a:endParaRPr b="0" i="0" sz="1400" u="none" cap="none" strike="noStrike">
              <a:solidFill>
                <a:srgbClr val="000000"/>
              </a:solidFill>
              <a:latin typeface="Century Gothic"/>
              <a:ea typeface="Century Gothic"/>
              <a:cs typeface="Century Gothic"/>
              <a:sym typeface="Century Gothic"/>
            </a:endParaRPr>
          </a:p>
        </p:txBody>
      </p:sp>
      <p:sp>
        <p:nvSpPr>
          <p:cNvPr id="903" name="Google Shape;903;p71"/>
          <p:cNvSpPr txBox="1"/>
          <p:nvPr/>
        </p:nvSpPr>
        <p:spPr>
          <a:xfrm>
            <a:off x="6945096" y="2355054"/>
            <a:ext cx="44991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904" name="Google Shape;904;p71"/>
          <p:cNvPicPr preferRelativeResize="0"/>
          <p:nvPr/>
        </p:nvPicPr>
        <p:blipFill rotWithShape="1">
          <a:blip r:embed="rId6">
            <a:alphaModFix/>
          </a:blip>
          <a:srcRect b="0" l="0" r="0" t="0"/>
          <a:stretch/>
        </p:blipFill>
        <p:spPr>
          <a:xfrm>
            <a:off x="1072256" y="1637307"/>
            <a:ext cx="5013051" cy="41042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descr="A picture containing clock&#10;&#10;Description automatically generated" id="910" name="Google Shape;910;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1" name="Google Shape;911;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2" name="Google Shape;912;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3" name="Google Shape;913;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4" name="Google Shape;914;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15" name="Google Shape;915;p91"/>
          <p:cNvSpPr txBox="1"/>
          <p:nvPr/>
        </p:nvSpPr>
        <p:spPr>
          <a:xfrm>
            <a:off x="995894" y="1479963"/>
            <a:ext cx="9390639" cy="45242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See the big dog.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Which word in the sentence is an example of the noun</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742950" lvl="0" marL="7429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See</a:t>
            </a:r>
            <a:endParaRPr b="0" i="0" sz="1400" u="none" cap="none" strike="noStrike">
              <a:solidFill>
                <a:srgbClr val="000000"/>
              </a:solidFill>
              <a:latin typeface="Arial"/>
              <a:ea typeface="Arial"/>
              <a:cs typeface="Arial"/>
              <a:sym typeface="Arial"/>
            </a:endParaRPr>
          </a:p>
          <a:p>
            <a:pPr indent="-742950" lvl="0" marL="7429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The</a:t>
            </a:r>
            <a:endParaRPr b="0" i="0" sz="1400" u="none" cap="none" strike="noStrike">
              <a:solidFill>
                <a:srgbClr val="000000"/>
              </a:solidFill>
              <a:latin typeface="Arial"/>
              <a:ea typeface="Arial"/>
              <a:cs typeface="Arial"/>
              <a:sym typeface="Arial"/>
            </a:endParaRPr>
          </a:p>
          <a:p>
            <a:pPr indent="-742950" lvl="0" marL="7429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Big</a:t>
            </a:r>
            <a:endParaRPr b="0" i="0" sz="1400" u="none" cap="none" strike="noStrike">
              <a:solidFill>
                <a:srgbClr val="000000"/>
              </a:solidFill>
              <a:latin typeface="Arial"/>
              <a:ea typeface="Arial"/>
              <a:cs typeface="Arial"/>
              <a:sym typeface="Arial"/>
            </a:endParaRPr>
          </a:p>
          <a:p>
            <a:pPr indent="-742950" lvl="0" marL="742950" marR="0" rtl="0" algn="l">
              <a:lnSpc>
                <a:spcPct val="100000"/>
              </a:lnSpc>
              <a:spcBef>
                <a:spcPts val="0"/>
              </a:spcBef>
              <a:spcAft>
                <a:spcPts val="0"/>
              </a:spcAft>
              <a:buClr>
                <a:srgbClr val="000000"/>
              </a:buClr>
              <a:buSzPts val="3200"/>
              <a:buFont typeface="Arial"/>
              <a:buAutoNum type="alphaUcPeriod"/>
            </a:pPr>
            <a:r>
              <a:rPr b="0" i="0" lang="en-US" sz="3200" u="none" cap="none" strike="noStrike">
                <a:solidFill>
                  <a:schemeClr val="dk1"/>
                </a:solidFill>
                <a:latin typeface="Century Gothic"/>
                <a:ea typeface="Century Gothic"/>
                <a:cs typeface="Century Gothic"/>
                <a:sym typeface="Century Gothic"/>
              </a:rPr>
              <a:t>dog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22" name="Google Shape;922;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23" name="Google Shape;923;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4" name="Google Shape;924;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25" name="Google Shape;925;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26" name="Google Shape;926;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7" name="Google Shape;927;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 </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descr="A picture containing clock&#10;&#10;Description automatically generated" id="152" name="Google Shape;152;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53" name="Google Shape;153;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54" name="Google Shape;154;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5" name="Google Shape;155;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56" name="Google Shape;156;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7" name="Google Shape;157;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58" name="Google Shape;158;p7"/>
          <p:cNvPicPr preferRelativeResize="0"/>
          <p:nvPr/>
        </p:nvPicPr>
        <p:blipFill rotWithShape="1">
          <a:blip r:embed="rId6">
            <a:alphaModFix/>
          </a:blip>
          <a:srcRect b="0" l="0" r="0" t="0"/>
          <a:stretch/>
        </p:blipFill>
        <p:spPr>
          <a:xfrm>
            <a:off x="2449685" y="1346432"/>
            <a:ext cx="7292629" cy="50665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descr="A picture containing clock&#10;&#10;Description automatically generated" id="164" name="Google Shape;164;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65" name="Google Shape;165;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66" name="Google Shape;166;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7" name="Google Shape;167;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68" name="Google Shape;168;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a:t>
            </a:r>
            <a:endParaRPr b="0" i="0" sz="1400" u="none" cap="none" strike="noStrike">
              <a:solidFill>
                <a:srgbClr val="000000"/>
              </a:solidFill>
              <a:latin typeface="Century Gothic"/>
              <a:ea typeface="Century Gothic"/>
              <a:cs typeface="Century Gothic"/>
              <a:sym typeface="Century Gothic"/>
            </a:endParaRPr>
          </a:p>
        </p:txBody>
      </p:sp>
      <p:sp>
        <p:nvSpPr>
          <p:cNvPr id="169" name="Google Shape;169;p8"/>
          <p:cNvSpPr txBox="1"/>
          <p:nvPr/>
        </p:nvSpPr>
        <p:spPr>
          <a:xfrm>
            <a:off x="7634096" y="3024518"/>
            <a:ext cx="419797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Trace</a:t>
            </a:r>
            <a:r>
              <a:rPr b="0" i="0" lang="en-US" sz="3200" u="none" cap="none" strike="noStrike">
                <a:solidFill>
                  <a:schemeClr val="dk1"/>
                </a:solidFill>
                <a:latin typeface="Century Gothic"/>
                <a:ea typeface="Century Gothic"/>
                <a:cs typeface="Century Gothic"/>
                <a:sym typeface="Century Gothic"/>
              </a:rPr>
              <a:t> the words on page 17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descr="A picture containing drawing, lamp&#10;&#10;Description automatically generated" id="170" name="Google Shape;170;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71" name="Google Shape;171;p8"/>
          <p:cNvPicPr preferRelativeResize="0"/>
          <p:nvPr/>
        </p:nvPicPr>
        <p:blipFill rotWithShape="1">
          <a:blip r:embed="rId6">
            <a:alphaModFix/>
          </a:blip>
          <a:srcRect b="0" l="0" r="0" t="0"/>
          <a:stretch/>
        </p:blipFill>
        <p:spPr>
          <a:xfrm>
            <a:off x="1164168" y="1324929"/>
            <a:ext cx="3262340" cy="48792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72" name="Google Shape;172;p8"/>
          <p:cNvPicPr preferRelativeResize="0"/>
          <p:nvPr/>
        </p:nvPicPr>
        <p:blipFill rotWithShape="1">
          <a:blip r:embed="rId7">
            <a:alphaModFix/>
          </a:blip>
          <a:srcRect b="0" l="0" r="0" t="0"/>
          <a:stretch/>
        </p:blipFill>
        <p:spPr>
          <a:xfrm>
            <a:off x="5014912" y="1435698"/>
            <a:ext cx="2162175" cy="46577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descr="A picture containing clock&#10;&#10;Description automatically generated" id="178" name="Google Shape;178;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9" name="Google Shape;179;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0" name="Google Shape;180;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1" name="Google Shape;181;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2" name="Google Shape;182;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83" name="Google Shape;183;p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a:t>
            </a:r>
            <a:endParaRPr b="0" i="0" sz="1400" u="none" cap="none" strike="noStrike">
              <a:solidFill>
                <a:srgbClr val="000000"/>
              </a:solidFill>
              <a:latin typeface="Century Gothic"/>
              <a:ea typeface="Century Gothic"/>
              <a:cs typeface="Century Gothic"/>
              <a:sym typeface="Century Gothic"/>
            </a:endParaRPr>
          </a:p>
        </p:txBody>
      </p:sp>
      <p:sp>
        <p:nvSpPr>
          <p:cNvPr id="184" name="Google Shape;184;p9"/>
          <p:cNvSpPr txBox="1"/>
          <p:nvPr/>
        </p:nvSpPr>
        <p:spPr>
          <a:xfrm>
            <a:off x="4495801"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am</a:t>
            </a:r>
            <a:endParaRPr b="0" i="0" sz="1400" u="none" cap="none" strike="noStrike">
              <a:solidFill>
                <a:srgbClr val="000000"/>
              </a:solidFill>
              <a:latin typeface="Century Gothic"/>
              <a:ea typeface="Century Gothic"/>
              <a:cs typeface="Century Gothic"/>
              <a:sym typeface="Century Gothic"/>
            </a:endParaRPr>
          </a:p>
        </p:txBody>
      </p:sp>
      <p:sp>
        <p:nvSpPr>
          <p:cNvPr id="185" name="Google Shape;185;p9"/>
          <p:cNvSpPr txBox="1"/>
          <p:nvPr/>
        </p:nvSpPr>
        <p:spPr>
          <a:xfrm>
            <a:off x="8002497" y="252455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the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