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embeddedFontLst>
    <p:embeddedFont>
      <p:font typeface="Poppins"/>
      <p:regular r:id="rId74"/>
      <p:bold r:id="rId75"/>
      <p:italic r:id="rId76"/>
      <p:boldItalic r:id="rId77"/>
    </p:embeddedFont>
    <p:embeddedFont>
      <p:font typeface="Century Gothic"/>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2" roundtripDataSignature="AMtx7mg6cRnJfMVzbTc07q1J9OIPnmPm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1D8D1D-B332-460A-919F-2E0562B0EA4E}">
  <a:tblStyle styleId="{491D8D1D-B332-460A-919F-2E0562B0EA4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CenturyGothic-italic.fntdata"/><Relationship Id="rId82" Type="http://customschemas.google.com/relationships/presentationmetadata" Target="metadata"/><Relationship Id="rId81"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oppins-bold.fntdata"/><Relationship Id="rId30" Type="http://schemas.openxmlformats.org/officeDocument/2006/relationships/slide" Target="slides/slide25.xml"/><Relationship Id="rId74" Type="http://schemas.openxmlformats.org/officeDocument/2006/relationships/font" Target="fonts/Poppins-regular.fntdata"/><Relationship Id="rId33" Type="http://schemas.openxmlformats.org/officeDocument/2006/relationships/slide" Target="slides/slide28.xml"/><Relationship Id="rId77" Type="http://schemas.openxmlformats.org/officeDocument/2006/relationships/font" Target="fonts/Poppins-boldItalic.fntdata"/><Relationship Id="rId32" Type="http://schemas.openxmlformats.org/officeDocument/2006/relationships/slide" Target="slides/slide27.xml"/><Relationship Id="rId76" Type="http://schemas.openxmlformats.org/officeDocument/2006/relationships/font" Target="fonts/Poppins-italic.fntdata"/><Relationship Id="rId35" Type="http://schemas.openxmlformats.org/officeDocument/2006/relationships/slide" Target="slides/slide30.xml"/><Relationship Id="rId79" Type="http://schemas.openxmlformats.org/officeDocument/2006/relationships/font" Target="fonts/CenturyGothic-bold.fntdata"/><Relationship Id="rId34" Type="http://schemas.openxmlformats.org/officeDocument/2006/relationships/slide" Target="slides/slide29.xml"/><Relationship Id="rId78" Type="http://schemas.openxmlformats.org/officeDocument/2006/relationships/font" Target="fonts/CenturyGothic-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turn and talk with a partner about the problem and resolution shown in the pictures on p. 66 in the Student Interactive. </a:t>
            </a:r>
            <a:endParaRPr/>
          </a:p>
          <a:p>
            <a:pPr indent="-215900" lvl="0" marL="228600" rtl="0" algn="l">
              <a:lnSpc>
                <a:spcPct val="100000"/>
              </a:lnSpc>
              <a:spcBef>
                <a:spcPts val="0"/>
              </a:spcBef>
              <a:spcAft>
                <a:spcPts val="0"/>
              </a:spcAft>
              <a:buSzPts val="1200"/>
              <a:buFont typeface="Calibri"/>
              <a:buAutoNum type="arabicPeriod"/>
            </a:pPr>
            <a:r>
              <a:rPr lang="en-US"/>
              <a:t>Students should use the words problem and resolution in their discussions.</a:t>
            </a:r>
            <a:endParaRPr>
              <a:latin typeface="Calibri"/>
              <a:ea typeface="Calibri"/>
              <a:cs typeface="Calibri"/>
              <a:sym typeface="Calibri"/>
            </a:endParaRPr>
          </a:p>
        </p:txBody>
      </p:sp>
      <p:sp>
        <p:nvSpPr>
          <p:cNvPr id="187" name="Google Shape;18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Explain that synonyms are words that mean the same thing, and antonyms are words that mean the opposite. Guide students to use these strategies to decide if two words are synonyms or antonyms. </a:t>
            </a:r>
            <a:endParaRPr/>
          </a:p>
          <a:p>
            <a:pPr indent="-171450" lvl="1" marL="666750" rtl="0" algn="l">
              <a:lnSpc>
                <a:spcPct val="100000"/>
              </a:lnSpc>
              <a:spcBef>
                <a:spcPts val="0"/>
              </a:spcBef>
              <a:spcAft>
                <a:spcPts val="0"/>
              </a:spcAft>
              <a:buClr>
                <a:srgbClr val="000000"/>
              </a:buClr>
              <a:buSzPts val="1200"/>
              <a:buFont typeface="Calibri"/>
              <a:buChar char="•"/>
            </a:pPr>
            <a:r>
              <a:rPr lang="en-US"/>
              <a:t>Read the first word. What does it mean? </a:t>
            </a:r>
            <a:endParaRPr/>
          </a:p>
          <a:p>
            <a:pPr indent="-171450" lvl="1" marL="666750" rtl="0" algn="l">
              <a:lnSpc>
                <a:spcPct val="100000"/>
              </a:lnSpc>
              <a:spcBef>
                <a:spcPts val="0"/>
              </a:spcBef>
              <a:spcAft>
                <a:spcPts val="0"/>
              </a:spcAft>
              <a:buClr>
                <a:srgbClr val="000000"/>
              </a:buClr>
              <a:buSzPts val="1200"/>
              <a:buFont typeface="Calibri"/>
              <a:buChar char="•"/>
            </a:pPr>
            <a:r>
              <a:rPr lang="en-US"/>
              <a:t>Read the second word. What does it mean? </a:t>
            </a:r>
            <a:endParaRPr/>
          </a:p>
          <a:p>
            <a:pPr indent="-171450" lvl="1" marL="666750" rtl="0" algn="l">
              <a:lnSpc>
                <a:spcPct val="100000"/>
              </a:lnSpc>
              <a:spcBef>
                <a:spcPts val="0"/>
              </a:spcBef>
              <a:spcAft>
                <a:spcPts val="0"/>
              </a:spcAft>
              <a:buClr>
                <a:srgbClr val="000000"/>
              </a:buClr>
              <a:buSzPts val="1200"/>
              <a:buFont typeface="Calibri"/>
              <a:buChar char="•"/>
            </a:pPr>
            <a:r>
              <a:rPr lang="en-US"/>
              <a:t>Ask yourself if the words’ meanings are the same or different.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an example. Say big, and ask students to say a word that means the same thing. (large) Say big again, and ask students to say a word that has the opposite meaning. (small)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Explain that students may know that move means “to go from one place to another.” Tell them the word move here means “to go to a new home.”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finding synonyms and antonyms for the word move on p. 83. </a:t>
            </a:r>
            <a:r>
              <a:rPr i="1" lang="en-US"/>
              <a:t>These people are holding boxes. They are moving to a new house. This means they are going somewhere else to live. I need to think of a word that means the same as move and the opposite of move.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Read aloud the words by the picture.</a:t>
            </a:r>
            <a:endParaRPr i="0"/>
          </a:p>
        </p:txBody>
      </p:sp>
      <p:sp>
        <p:nvSpPr>
          <p:cNvPr id="201" name="Google Shape;2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work independently or with a partner to circle the word that means the same as move and underline the word that has the opposite meaning.</a:t>
            </a:r>
            <a:endParaRPr>
              <a:latin typeface="Calibri"/>
              <a:ea typeface="Calibri"/>
              <a:cs typeface="Calibri"/>
              <a:sym typeface="Calibri"/>
            </a:endParaRPr>
          </a:p>
        </p:txBody>
      </p:sp>
      <p:sp>
        <p:nvSpPr>
          <p:cNvPr id="216" name="Google Shape;216;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Show students the alphabet. Point out letters with straight lines with which they are familiar.</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Some letters have straight lines, but other letters have curved lines.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out letters with curved lines with which students are familiar.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 letter Cc has a curved line. To write letters correctly, you need to be able to write both straight and curved lines.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name Carl on the board. Point to the uppercase C. </a:t>
            </a:r>
            <a:r>
              <a:rPr i="1" lang="en-US"/>
              <a:t>This is uppercase C. We use uppercase letters to begin sentences and names. Watch as I trace the uppercase C. I start at the top, curve down backwards, and then curve up.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Show students where to begin the letter and how to circle around. Have students trace uppercase C in the air. Then repeat with lowercase c. </a:t>
            </a:r>
            <a:r>
              <a:rPr b="1" i="0" lang="en-US" u="none" strike="noStrike">
                <a:solidFill>
                  <a:srgbClr val="000000"/>
                </a:solidFill>
                <a:latin typeface="Calibri"/>
                <a:ea typeface="Calibri"/>
                <a:cs typeface="Calibri"/>
                <a:sym typeface="Calibri"/>
              </a:rPr>
              <a:t>Click path: Realize -&gt; Table of Contents -&gt; Resource Download Center -&gt; Handwriting Practice -&gt; U1W2L1 Handwriting Practice </a:t>
            </a:r>
            <a:endParaRPr b="1">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Calibri"/>
              <a:buNone/>
            </a:pPr>
            <a:r>
              <a:t/>
            </a:r>
            <a:endParaRPr b="0" i="0" sz="1800" u="none" strike="noStrike">
              <a:solidFill>
                <a:srgbClr val="000000"/>
              </a:solidFill>
              <a:latin typeface="Calibri"/>
              <a:ea typeface="Calibri"/>
              <a:cs typeface="Calibri"/>
              <a:sym typeface="Calibri"/>
            </a:endParaRPr>
          </a:p>
        </p:txBody>
      </p:sp>
      <p:sp>
        <p:nvSpPr>
          <p:cNvPr id="229" name="Google Shape;22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Every book includes the following parts: </a:t>
            </a:r>
            <a:endParaRPr/>
          </a:p>
          <a:p>
            <a:pPr indent="-171450" lvl="1" marL="628650" rtl="0" algn="l">
              <a:lnSpc>
                <a:spcPct val="100000"/>
              </a:lnSpc>
              <a:spcBef>
                <a:spcPts val="0"/>
              </a:spcBef>
              <a:spcAft>
                <a:spcPts val="0"/>
              </a:spcAft>
              <a:buClr>
                <a:srgbClr val="000000"/>
              </a:buClr>
              <a:buSzPts val="1200"/>
              <a:buFont typeface="Calibri"/>
              <a:buChar char="•"/>
            </a:pPr>
            <a:r>
              <a:rPr lang="en-US"/>
              <a:t>a cover that shows the title, the author/illustrator names, and a picture that tells us something about the book. </a:t>
            </a:r>
            <a:endParaRPr/>
          </a:p>
          <a:p>
            <a:pPr indent="-171450" lvl="1" marL="628650" rtl="0" algn="l">
              <a:lnSpc>
                <a:spcPct val="100000"/>
              </a:lnSpc>
              <a:spcBef>
                <a:spcPts val="0"/>
              </a:spcBef>
              <a:spcAft>
                <a:spcPts val="0"/>
              </a:spcAft>
              <a:buClr>
                <a:srgbClr val="000000"/>
              </a:buClr>
              <a:buSzPts val="1200"/>
              <a:buFont typeface="Calibri"/>
              <a:buChar char="•"/>
            </a:pPr>
            <a:r>
              <a:rPr lang="en-US"/>
              <a:t>a back cover that gives more information about the book and sometimes contains an author biography. </a:t>
            </a:r>
            <a:endParaRPr/>
          </a:p>
          <a:p>
            <a:pPr indent="-171450" lvl="1" marL="628650" rtl="0" algn="l">
              <a:lnSpc>
                <a:spcPct val="100000"/>
              </a:lnSpc>
              <a:spcBef>
                <a:spcPts val="0"/>
              </a:spcBef>
              <a:spcAft>
                <a:spcPts val="0"/>
              </a:spcAft>
              <a:buClr>
                <a:srgbClr val="000000"/>
              </a:buClr>
              <a:buSzPts val="1200"/>
              <a:buFont typeface="Calibri"/>
              <a:buChar char="•"/>
            </a:pPr>
            <a:r>
              <a:rPr lang="en-US"/>
              <a:t>a title page that shows the title and the author/illustrator.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Display a few stack books and identify the front cover, back cover, and title page of each book for students.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 Hold up a final book and have students help you name its parts.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As you read the information on each of those pages, point to the words.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notice where the title of the book is often placed.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Where are the author’s and illustrator’s names shown? Next, tell students you want to write a book about frogs. </a:t>
            </a:r>
            <a:r>
              <a:rPr i="1" lang="en-US"/>
              <a:t>Ask: What should the title be? </a:t>
            </a:r>
            <a:r>
              <a:rPr i="0" lang="en-US"/>
              <a:t>As you draw a mock cover, think aloud about where to place the title. </a:t>
            </a:r>
            <a:endParaRPr/>
          </a:p>
          <a:p>
            <a:pPr indent="-228600" lvl="0" marL="228600" rtl="0" algn="l">
              <a:lnSpc>
                <a:spcPct val="100000"/>
              </a:lnSpc>
              <a:spcBef>
                <a:spcPts val="0"/>
              </a:spcBef>
              <a:spcAft>
                <a:spcPts val="0"/>
              </a:spcAft>
              <a:buClr>
                <a:srgbClr val="000000"/>
              </a:buClr>
              <a:buSzPts val="1200"/>
              <a:buFont typeface="Calibri"/>
              <a:buAutoNum type="arabicPeriod"/>
            </a:pPr>
            <a:r>
              <a:rPr i="1" lang="en-US"/>
              <a:t>I want readers to see my title right away. I will write my title in the top center of the front cover</a:t>
            </a:r>
            <a:r>
              <a:rPr lang="en-US"/>
              <a: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Next, think aloud about where to place the author’s name. </a:t>
            </a:r>
            <a:r>
              <a:rPr i="1" lang="en-US"/>
              <a:t>I am the author of this book, so I will write my name. I will write my name under the title of the book.</a:t>
            </a:r>
            <a:r>
              <a:rPr lang="en-US"/>
              <a: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Repeat the Think Aloud as you create a back cover and title page.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complete p. 87 in the Student Interactive.</a:t>
            </a:r>
            <a:endParaRPr/>
          </a:p>
        </p:txBody>
      </p:sp>
      <p:sp>
        <p:nvSpPr>
          <p:cNvPr id="241" name="Google Shape;24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After the minilesson, students should begin writing independently. Remind them to design a front and back cover for their book and to include a title page.</a:t>
            </a:r>
            <a:endParaRPr/>
          </a:p>
          <a:p>
            <a:pPr indent="-231648" lvl="1" marL="685800" rtl="0" algn="l">
              <a:lnSpc>
                <a:spcPct val="100000"/>
              </a:lnSpc>
              <a:spcBef>
                <a:spcPts val="0"/>
              </a:spcBef>
              <a:spcAft>
                <a:spcPts val="0"/>
              </a:spcAft>
              <a:buClr>
                <a:srgbClr val="000000"/>
              </a:buClr>
              <a:buSzPts val="1200"/>
              <a:buFont typeface="Calibri"/>
              <a:buChar char="•"/>
            </a:pPr>
            <a:r>
              <a:rPr lang="en-US"/>
              <a:t>Modeled: Think aloud as you model your work. </a:t>
            </a:r>
            <a:endParaRPr/>
          </a:p>
          <a:p>
            <a:pPr indent="-231648" lvl="1" marL="685800" rtl="0" algn="l">
              <a:lnSpc>
                <a:spcPct val="100000"/>
              </a:lnSpc>
              <a:spcBef>
                <a:spcPts val="0"/>
              </a:spcBef>
              <a:spcAft>
                <a:spcPts val="0"/>
              </a:spcAft>
              <a:buClr>
                <a:srgbClr val="000000"/>
              </a:buClr>
              <a:buSzPts val="1200"/>
              <a:buFont typeface="Calibri"/>
              <a:buChar char="•"/>
            </a:pPr>
            <a:r>
              <a:rPr lang="en-US"/>
              <a:t>Shared: Create a short checklist that includes title, author name, and illustrator name for students to follow. </a:t>
            </a:r>
            <a:endParaRPr/>
          </a:p>
          <a:p>
            <a:pPr indent="-231648" lvl="1" marL="685800" rtl="0" algn="l">
              <a:lnSpc>
                <a:spcPct val="100000"/>
              </a:lnSpc>
              <a:spcBef>
                <a:spcPts val="0"/>
              </a:spcBef>
              <a:spcAft>
                <a:spcPts val="0"/>
              </a:spcAft>
              <a:buClr>
                <a:srgbClr val="000000"/>
              </a:buClr>
              <a:buSzPts val="1200"/>
              <a:buFont typeface="Calibri"/>
              <a:buChar char="•"/>
            </a:pPr>
            <a:r>
              <a:rPr lang="en-US"/>
              <a:t>Guided: Prompt students to think about where to place information in a book.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Intervention Refer to the Small Group Guide for support.</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If students have already created a cover and title page, they may continue writing.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See the Conference Prompts on p. T326. </a:t>
            </a:r>
            <a:r>
              <a:rPr b="1" lang="en-US"/>
              <a:t>Click path: Table of Contents -&gt; Resource Download Center -&gt; Writing Workshop Conference Notes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Call on a few students to share their covers. Encourage students to talk about how they chose the titles for their books.</a:t>
            </a:r>
            <a:endParaRPr i="0" u="none" strike="noStrike">
              <a:solidFill>
                <a:srgbClr val="000000"/>
              </a:solidFill>
            </a:endParaRPr>
          </a:p>
          <a:p>
            <a:pPr indent="-152400" lvl="0" marL="228600" rtl="0" algn="l">
              <a:lnSpc>
                <a:spcPct val="100000"/>
              </a:lnSpc>
              <a:spcBef>
                <a:spcPts val="0"/>
              </a:spcBef>
              <a:spcAft>
                <a:spcPts val="0"/>
              </a:spcAft>
              <a:buClr>
                <a:srgbClr val="000000"/>
              </a:buClr>
              <a:buSzPts val="1200"/>
              <a:buFont typeface="Arial"/>
              <a:buNone/>
            </a:pPr>
            <a:r>
              <a:t/>
            </a:r>
            <a:endParaRPr i="0" u="none" strike="noStrike">
              <a:solidFill>
                <a:srgbClr val="000000"/>
              </a:solidFill>
            </a:endParaRPr>
          </a:p>
        </p:txBody>
      </p:sp>
      <p:sp>
        <p:nvSpPr>
          <p:cNvPr id="252" name="Google Shape;25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Review with students that singular nouns can name a person or an animal.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categories person and animal on the board. Call on volunteers to name examples of people and animals.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examples of singular nouns if needed: teacher, firefighter, rabbit, dog. Ask students to help you list them in the correct category.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Pair students and have them take turns telling singular nouns that name a person or an animal. Their partner should say which category each word falls into.</a:t>
            </a:r>
            <a:endParaRPr i="0" u="none" strike="noStrike">
              <a:solidFill>
                <a:srgbClr val="000000"/>
              </a:solidFill>
            </a:endParaRPr>
          </a:p>
        </p:txBody>
      </p:sp>
      <p:sp>
        <p:nvSpPr>
          <p:cNvPr id="265" name="Google Shape;26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Hold up the ant Picture Card and tell students that it is a picture of an ant. </a:t>
            </a:r>
            <a:r>
              <a:rPr i="1" lang="en-US"/>
              <a:t>This is an ant. I hear the sound /a/ at the beginning of ant. Say the sound /a/ with me. </a:t>
            </a:r>
            <a:r>
              <a:rPr lang="en-US"/>
              <a:t>Turn over the card and show students the spelling of the word. Point to the a and say /a/. </a:t>
            </a:r>
            <a:r>
              <a:rPr i="1" lang="en-US"/>
              <a:t>What letter makes the sound /a/?</a:t>
            </a:r>
            <a:r>
              <a:rPr lang="en-US"/>
              <a:t> </a:t>
            </a:r>
            <a:r>
              <a:rPr b="1" lang="en-US"/>
              <a:t>Click path -&gt; Table of Contents -&gt; Unit 1 Week 2 Realistic Fiction -&gt; Lesson 2</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the letter a. Then have students write the letters Aa in the air as you lead them.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word mat on the board. </a:t>
            </a:r>
            <a:r>
              <a:rPr i="1" lang="en-US"/>
              <a:t>Listen carefully as I read the word: /m/ /a/ /t/, mat. Do you see any of the letters you have learned already?</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a volunteer identify the letters m, a, and t. </a:t>
            </a:r>
            <a:r>
              <a:rPr i="1" lang="en-US"/>
              <a:t>What sounds do these letters make? </a:t>
            </a:r>
            <a:r>
              <a:rPr lang="en-US"/>
              <a:t>Students should identify the sounds /m/, /a/, and /t/. Repeat with the name Tam.</a:t>
            </a:r>
            <a:endParaRPr/>
          </a:p>
        </p:txBody>
      </p:sp>
      <p:sp>
        <p:nvSpPr>
          <p:cNvPr id="287" name="Google Shape;28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p. 56 in the Student Interactive.</a:t>
            </a:r>
            <a:endParaRPr>
              <a:latin typeface="Calibri"/>
              <a:ea typeface="Calibri"/>
              <a:cs typeface="Calibri"/>
              <a:sym typeface="Calibri"/>
            </a:endParaRPr>
          </a:p>
        </p:txBody>
      </p:sp>
      <p:sp>
        <p:nvSpPr>
          <p:cNvPr id="301" name="Google Shape;30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high frequency words are words that they will hear and see over and over in things they read.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and read the sight words like, to, and 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a:t>
            </a:r>
            <a:endParaRPr/>
          </a:p>
          <a:p>
            <a:pPr indent="-231648" lvl="1" marL="685800" rtl="0" algn="l">
              <a:lnSpc>
                <a:spcPct val="100000"/>
              </a:lnSpc>
              <a:spcBef>
                <a:spcPts val="0"/>
              </a:spcBef>
              <a:spcAft>
                <a:spcPts val="0"/>
              </a:spcAft>
              <a:buClr>
                <a:srgbClr val="000000"/>
              </a:buClr>
              <a:buSzPts val="1200"/>
              <a:buFont typeface="Calibri"/>
              <a:buChar char="•"/>
            </a:pPr>
            <a:r>
              <a:rPr lang="en-US"/>
              <a:t>repeat the words after you. </a:t>
            </a:r>
            <a:endParaRPr/>
          </a:p>
          <a:p>
            <a:pPr indent="-231648" lvl="1" marL="685800" rtl="0" algn="l">
              <a:lnSpc>
                <a:spcPct val="100000"/>
              </a:lnSpc>
              <a:spcBef>
                <a:spcPts val="0"/>
              </a:spcBef>
              <a:spcAft>
                <a:spcPts val="0"/>
              </a:spcAft>
              <a:buClr>
                <a:srgbClr val="000000"/>
              </a:buClr>
              <a:buSzPts val="1200"/>
              <a:buFont typeface="Calibri"/>
              <a:buChar char="•"/>
            </a:pPr>
            <a:r>
              <a:rPr lang="en-US"/>
              <a:t>spell each word, hopping as they say each letter.</a:t>
            </a:r>
            <a:endParaRPr i="0" sz="1800" u="none" strike="noStrike">
              <a:solidFill>
                <a:srgbClr val="000000"/>
              </a:solidFill>
            </a:endParaRPr>
          </a:p>
        </p:txBody>
      </p:sp>
      <p:sp>
        <p:nvSpPr>
          <p:cNvPr id="314" name="Google Shape;31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Introduce the words crawls, peeks, unpacks, and plunks on p. 68 in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Explain the meaning of each word.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Prompt students to share what they already know about the words.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 Ask questions such as: </a:t>
            </a:r>
            <a:r>
              <a:rPr i="1" lang="en-US"/>
              <a:t>Have you peeked at a book to see what will happen later? Do you unpack before or after a trip? Can you think of an animal that crawls? How is crawling different from walking? Act out the words with me. These words will help us understand the story Too Many Places to Hide.</a:t>
            </a:r>
            <a:endParaRPr i="1">
              <a:latin typeface="Calibri"/>
              <a:ea typeface="Calibri"/>
              <a:cs typeface="Calibri"/>
              <a:sym typeface="Calibri"/>
            </a:endParaRPr>
          </a:p>
        </p:txBody>
      </p:sp>
      <p:sp>
        <p:nvSpPr>
          <p:cNvPr id="327" name="Google Shape;32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generate questions about the text with adult assistance before reading to gain new information.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discuss the First Read Strategies. In this first read, encourage students to read for understanding and enjoyment.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After students complete the First Read ask: </a:t>
            </a:r>
            <a:endParaRPr/>
          </a:p>
          <a:p>
            <a:pPr indent="-231648" lvl="1" marL="685800" rtl="0" algn="l">
              <a:lnSpc>
                <a:spcPct val="100000"/>
              </a:lnSpc>
              <a:spcBef>
                <a:spcPts val="0"/>
              </a:spcBef>
              <a:spcAft>
                <a:spcPts val="0"/>
              </a:spcAft>
              <a:buClr>
                <a:srgbClr val="000000"/>
              </a:buClr>
              <a:buSzPts val="1200"/>
              <a:buFont typeface="Calibri"/>
              <a:buChar char="•"/>
            </a:pPr>
            <a:r>
              <a:rPr lang="en-US"/>
              <a:t>What questions did you have while reading? </a:t>
            </a:r>
            <a:endParaRPr/>
          </a:p>
          <a:p>
            <a:pPr indent="-231648" lvl="1" marL="685800" rtl="0" algn="l">
              <a:lnSpc>
                <a:spcPct val="100000"/>
              </a:lnSpc>
              <a:spcBef>
                <a:spcPts val="0"/>
              </a:spcBef>
              <a:spcAft>
                <a:spcPts val="0"/>
              </a:spcAft>
              <a:buClr>
                <a:srgbClr val="000000"/>
              </a:buClr>
              <a:buSzPts val="1200"/>
              <a:buFont typeface="Calibri"/>
              <a:buChar char="•"/>
            </a:pPr>
            <a:r>
              <a:rPr lang="en-US"/>
              <a:t>What questions do you have after reading?</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FIRST READ STRATEGIES</a:t>
            </a:r>
            <a:endParaRPr/>
          </a:p>
          <a:p>
            <a:pPr indent="-231648" lvl="1" marL="685800" rtl="0" algn="l">
              <a:lnSpc>
                <a:spcPct val="100000"/>
              </a:lnSpc>
              <a:spcBef>
                <a:spcPts val="0"/>
              </a:spcBef>
              <a:spcAft>
                <a:spcPts val="0"/>
              </a:spcAft>
              <a:buClr>
                <a:srgbClr val="000000"/>
              </a:buClr>
              <a:buSzPts val="1200"/>
              <a:buFont typeface="Calibri"/>
              <a:buChar char="•"/>
            </a:pPr>
            <a:r>
              <a:rPr lang="en-US"/>
              <a:t>READ: Encourage students to read or listen as you read the text. During the first reading, students should work to understand what the text is about.</a:t>
            </a:r>
            <a:endParaRPr/>
          </a:p>
          <a:p>
            <a:pPr indent="-231648" lvl="1" marL="685800" rtl="0" algn="l">
              <a:lnSpc>
                <a:spcPct val="100000"/>
              </a:lnSpc>
              <a:spcBef>
                <a:spcPts val="0"/>
              </a:spcBef>
              <a:spcAft>
                <a:spcPts val="0"/>
              </a:spcAft>
              <a:buClr>
                <a:srgbClr val="000000"/>
              </a:buClr>
              <a:buSzPts val="1200"/>
              <a:buFont typeface="Calibri"/>
              <a:buChar char="•"/>
            </a:pPr>
            <a:r>
              <a:rPr lang="en-US"/>
              <a:t>LOOK: Remind students to look at the pictures to help them understand the text. </a:t>
            </a:r>
            <a:endParaRPr/>
          </a:p>
          <a:p>
            <a:pPr indent="-231648" lvl="1" marL="685800" rtl="0" algn="l">
              <a:lnSpc>
                <a:spcPct val="100000"/>
              </a:lnSpc>
              <a:spcBef>
                <a:spcPts val="0"/>
              </a:spcBef>
              <a:spcAft>
                <a:spcPts val="0"/>
              </a:spcAft>
              <a:buClr>
                <a:srgbClr val="000000"/>
              </a:buClr>
              <a:buSzPts val="1200"/>
              <a:buFont typeface="Calibri"/>
              <a:buChar char="•"/>
            </a:pPr>
            <a:r>
              <a:rPr lang="en-US"/>
              <a:t>ASK: Have students generate, or ask, questions to deepen understanding. </a:t>
            </a:r>
            <a:endParaRPr/>
          </a:p>
          <a:p>
            <a:pPr indent="-231648" lvl="1" marL="685800" rtl="0" algn="l">
              <a:lnSpc>
                <a:spcPct val="100000"/>
              </a:lnSpc>
              <a:spcBef>
                <a:spcPts val="0"/>
              </a:spcBef>
              <a:spcAft>
                <a:spcPts val="0"/>
              </a:spcAft>
              <a:buClr>
                <a:srgbClr val="000000"/>
              </a:buClr>
              <a:buSzPts val="1200"/>
              <a:buFont typeface="Calibri"/>
              <a:buChar char="•"/>
            </a:pPr>
            <a:r>
              <a:rPr lang="en-US"/>
              <a:t>TALK: Guide students to talk to a partner about the text.</a:t>
            </a:r>
            <a:endParaRPr i="0" u="none" strike="noStrike">
              <a:solidFill>
                <a:srgbClr val="000000"/>
              </a:solidFill>
            </a:endParaRPr>
          </a:p>
        </p:txBody>
      </p:sp>
      <p:sp>
        <p:nvSpPr>
          <p:cNvPr id="342" name="Google Shape;34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5072" lvl="0" marL="192024" rtl="0" algn="l">
              <a:lnSpc>
                <a:spcPct val="100000"/>
              </a:lnSpc>
              <a:spcBef>
                <a:spcPts val="0"/>
              </a:spcBef>
              <a:spcAft>
                <a:spcPts val="0"/>
              </a:spcAft>
              <a:buClr>
                <a:schemeClr val="dk1"/>
              </a:buClr>
              <a:buSzPts val="1200"/>
              <a:buFont typeface="Calibri"/>
              <a:buAutoNum type="arabicPeriod"/>
            </a:pPr>
            <a:r>
              <a:rPr lang="en-US"/>
              <a:t>Read Together.</a:t>
            </a:r>
            <a:endParaRPr/>
          </a:p>
          <a:p>
            <a:pPr indent="-195072" lvl="0" marL="192024" rtl="0" algn="l">
              <a:lnSpc>
                <a:spcPct val="100000"/>
              </a:lnSpc>
              <a:spcBef>
                <a:spcPts val="0"/>
              </a:spcBef>
              <a:spcAft>
                <a:spcPts val="0"/>
              </a:spcAft>
              <a:buClr>
                <a:schemeClr val="dk1"/>
              </a:buClr>
              <a:buSzPts val="1200"/>
              <a:buFont typeface="Calibri"/>
              <a:buAutoNum type="arabicPeriod"/>
            </a:pPr>
            <a:r>
              <a:rPr lang="en-US"/>
              <a:t>Think Aloud: </a:t>
            </a:r>
            <a:r>
              <a:rPr i="1" lang="en-US"/>
              <a:t>If I ask myself questions before I read, they can help me pay attention as I read. I see that the title is Too Many Places to Hide. This makes me wonder: “Who is hiding? Why is this character hiding?” As I read, I will see if I can find the answers to these questions in the words and the illustrations. </a:t>
            </a:r>
            <a:endParaRPr>
              <a:solidFill>
                <a:srgbClr val="000000"/>
              </a:solidFill>
            </a:endParaRPr>
          </a:p>
          <a:p>
            <a:pPr indent="0" lvl="0" marL="0" rtl="0" algn="l">
              <a:lnSpc>
                <a:spcPct val="100000"/>
              </a:lnSpc>
              <a:spcBef>
                <a:spcPts val="0"/>
              </a:spcBef>
              <a:spcAft>
                <a:spcPts val="0"/>
              </a:spcAft>
              <a:buSzPts val="1400"/>
              <a:buNone/>
            </a:pPr>
            <a:r>
              <a:t/>
            </a:r>
            <a:endParaRPr i="0" u="none" strike="noStrike">
              <a:solidFill>
                <a:srgbClr val="000000"/>
              </a:solidFill>
            </a:endParaRPr>
          </a:p>
        </p:txBody>
      </p:sp>
      <p:sp>
        <p:nvSpPr>
          <p:cNvPr id="353" name="Google Shape;35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5072" lvl="0" marL="192024" rtl="0" algn="l">
              <a:lnSpc>
                <a:spcPct val="100000"/>
              </a:lnSpc>
              <a:spcBef>
                <a:spcPts val="0"/>
              </a:spcBef>
              <a:spcAft>
                <a:spcPts val="0"/>
              </a:spcAft>
              <a:buClr>
                <a:schemeClr val="dk1"/>
              </a:buClr>
              <a:buSzPts val="1200"/>
              <a:buFont typeface="Calibri"/>
              <a:buAutoNum type="arabicPeriod"/>
            </a:pPr>
            <a:r>
              <a:rPr lang="en-US"/>
              <a:t>Read together.</a:t>
            </a:r>
            <a:endParaRPr/>
          </a:p>
          <a:p>
            <a:pPr indent="0" lvl="0" marL="457200" rtl="0" algn="l">
              <a:lnSpc>
                <a:spcPct val="100000"/>
              </a:lnSpc>
              <a:spcBef>
                <a:spcPts val="0"/>
              </a:spcBef>
              <a:spcAft>
                <a:spcPts val="0"/>
              </a:spcAft>
              <a:buSzPts val="1400"/>
              <a:buNone/>
            </a:pPr>
            <a:r>
              <a:t/>
            </a:r>
            <a:endParaRPr i="1"/>
          </a:p>
        </p:txBody>
      </p:sp>
      <p:sp>
        <p:nvSpPr>
          <p:cNvPr id="366" name="Google Shape;36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i="0" lang="en-US" u="none" strike="noStrike">
                <a:solidFill>
                  <a:srgbClr val="000000"/>
                </a:solidFill>
              </a:rPr>
              <a:t>Read Together. </a:t>
            </a:r>
            <a:endParaRPr i="0" u="none" strike="noStrike">
              <a:solidFill>
                <a:schemeClr val="dk1"/>
              </a:solidFill>
            </a:endParaRPr>
          </a:p>
          <a:p>
            <a:pPr indent="0" lvl="0" marL="12700" rtl="0" algn="l">
              <a:lnSpc>
                <a:spcPct val="100000"/>
              </a:lnSpc>
              <a:spcBef>
                <a:spcPts val="0"/>
              </a:spcBef>
              <a:spcAft>
                <a:spcPts val="0"/>
              </a:spcAft>
              <a:buSzPts val="1200"/>
              <a:buFont typeface="Calibri"/>
              <a:buNone/>
            </a:pPr>
            <a:r>
              <a:t/>
            </a:r>
            <a:endParaRPr i="0" u="none" strike="noStrike">
              <a:solidFill>
                <a:srgbClr val="000000"/>
              </a:solidFill>
            </a:endParaRPr>
          </a:p>
        </p:txBody>
      </p:sp>
      <p:sp>
        <p:nvSpPr>
          <p:cNvPr id="379" name="Google Shape;37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41300" rtl="0" algn="l">
              <a:lnSpc>
                <a:spcPct val="100000"/>
              </a:lnSpc>
              <a:spcBef>
                <a:spcPts val="0"/>
              </a:spcBef>
              <a:spcAft>
                <a:spcPts val="0"/>
              </a:spcAft>
              <a:buSzPts val="1200"/>
              <a:buFont typeface="Calibri"/>
              <a:buAutoNum type="arabicPeriod"/>
            </a:pPr>
            <a:r>
              <a:rPr lang="en-US"/>
              <a:t>Read together. </a:t>
            </a:r>
            <a:endParaRPr/>
          </a:p>
          <a:p>
            <a:pPr indent="-228600" lvl="0" marL="241300" rtl="0" algn="l">
              <a:lnSpc>
                <a:spcPct val="100000"/>
              </a:lnSpc>
              <a:spcBef>
                <a:spcPts val="0"/>
              </a:spcBef>
              <a:spcAft>
                <a:spcPts val="0"/>
              </a:spcAft>
              <a:buSzPts val="1200"/>
              <a:buFont typeface="Calibri"/>
              <a:buAutoNum type="arabicPeriod"/>
            </a:pPr>
            <a:r>
              <a:rPr lang="en-US"/>
              <a:t>THINK ALOUD: </a:t>
            </a:r>
            <a:r>
              <a:rPr i="1" lang="en-US"/>
              <a:t>When we talk about what we’re reading, it can help us better understand it. This story reminds me of a time when I went on vacation and brought my cat Ovi. He disappeared. I looked everywhere, but I couldn’t find him. He finally came out of his hiding place when he got hungry. Talking about my story can help us better understand this story.</a:t>
            </a:r>
            <a:br>
              <a:rPr i="1" lang="en-US"/>
            </a:br>
            <a:endParaRPr i="1" u="none" strike="noStrike">
              <a:solidFill>
                <a:srgbClr val="000000"/>
              </a:solidFill>
            </a:endParaRPr>
          </a:p>
        </p:txBody>
      </p:sp>
      <p:sp>
        <p:nvSpPr>
          <p:cNvPr id="391" name="Google Shape;39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i="0" lang="en-US" u="none" strike="noStrike">
                <a:solidFill>
                  <a:srgbClr val="000000"/>
                </a:solidFill>
              </a:rPr>
              <a:t>Read Together. </a:t>
            </a:r>
            <a:endParaRPr i="0"/>
          </a:p>
        </p:txBody>
      </p:sp>
      <p:sp>
        <p:nvSpPr>
          <p:cNvPr id="404" name="Google Shape;40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16d515854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16d515854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1200"/>
              <a:buFont typeface="Calibri"/>
              <a:buAutoNum type="arabicPeriod"/>
            </a:pPr>
            <a:r>
              <a:rPr lang="en-US"/>
              <a:t>Use these suggestions to prompt students’ initial responses to reading Too Many Places to Hide. </a:t>
            </a:r>
            <a:endParaRPr/>
          </a:p>
          <a:p>
            <a:pPr indent="-231648" lvl="1" marL="685800" rtl="0" algn="l">
              <a:lnSpc>
                <a:spcPct val="115000"/>
              </a:lnSpc>
              <a:spcBef>
                <a:spcPts val="0"/>
              </a:spcBef>
              <a:spcAft>
                <a:spcPts val="0"/>
              </a:spcAft>
              <a:buSzPts val="1200"/>
              <a:buFont typeface="Calibri"/>
              <a:buChar char="•"/>
            </a:pPr>
            <a:r>
              <a:rPr lang="en-US"/>
              <a:t>Retell Tell a partner about the part of the story you enjoyed the most. </a:t>
            </a:r>
            <a:endParaRPr/>
          </a:p>
          <a:p>
            <a:pPr indent="-231648" lvl="1" marL="685800" rtl="0" algn="l">
              <a:lnSpc>
                <a:spcPct val="115000"/>
              </a:lnSpc>
              <a:spcBef>
                <a:spcPts val="0"/>
              </a:spcBef>
              <a:spcAft>
                <a:spcPts val="0"/>
              </a:spcAft>
              <a:buSzPts val="1200"/>
              <a:buFont typeface="Calibri"/>
              <a:buChar char="•"/>
            </a:pPr>
            <a:r>
              <a:rPr lang="en-US"/>
              <a:t>Illustrate Events Have students draw either the problem or the resolution of the story. </a:t>
            </a:r>
            <a:endParaRPr/>
          </a:p>
          <a:p>
            <a:pPr indent="-228600" lvl="0" marL="228600" rtl="0" algn="l">
              <a:lnSpc>
                <a:spcPct val="115000"/>
              </a:lnSpc>
              <a:spcBef>
                <a:spcPts val="0"/>
              </a:spcBef>
              <a:spcAft>
                <a:spcPts val="0"/>
              </a:spcAft>
              <a:buSzPts val="1200"/>
              <a:buFont typeface="Calibri"/>
              <a:buAutoNum type="arabicPeriod"/>
            </a:pPr>
            <a:r>
              <a:rPr lang="en-US"/>
              <a:t>Then have partners discuss how their drawings illustrate the events.</a:t>
            </a:r>
            <a:endParaRPr i="0" u="none" strike="noStrike">
              <a:solidFill>
                <a:srgbClr val="000000"/>
              </a:solidFill>
            </a:endParaRPr>
          </a:p>
        </p:txBody>
      </p:sp>
      <p:sp>
        <p:nvSpPr>
          <p:cNvPr id="417" name="Google Shape;417;g216d515854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authors choose words carefully.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 words unpacks, plunks, peeks, and crawls can be used to talk about the problem and the resolution in Too Many Places to Hide. </a:t>
            </a:r>
            <a:endParaRPr/>
          </a:p>
          <a:p>
            <a:pPr indent="-231648" lvl="0" marL="685800" rtl="0" algn="l">
              <a:lnSpc>
                <a:spcPct val="100000"/>
              </a:lnSpc>
              <a:spcBef>
                <a:spcPts val="0"/>
              </a:spcBef>
              <a:spcAft>
                <a:spcPts val="0"/>
              </a:spcAft>
              <a:buSzPts val="1200"/>
              <a:buFont typeface="Calibri"/>
              <a:buChar char="●"/>
            </a:pPr>
            <a:r>
              <a:rPr lang="en-US"/>
              <a:t>Read the word and the sentence in which it is used. </a:t>
            </a:r>
            <a:endParaRPr/>
          </a:p>
          <a:p>
            <a:pPr indent="-231648" lvl="0" marL="685800" rtl="0" algn="l">
              <a:lnSpc>
                <a:spcPct val="100000"/>
              </a:lnSpc>
              <a:spcBef>
                <a:spcPts val="0"/>
              </a:spcBef>
              <a:spcAft>
                <a:spcPts val="0"/>
              </a:spcAft>
              <a:buSzPts val="1200"/>
              <a:buFont typeface="Calibri"/>
              <a:buChar char="●"/>
            </a:pPr>
            <a:r>
              <a:rPr lang="en-US"/>
              <a:t>Look for illustrations that help you understand the word. </a:t>
            </a:r>
            <a:endParaRPr/>
          </a:p>
          <a:p>
            <a:pPr indent="-231648" lvl="0" marL="685800" rtl="0" algn="l">
              <a:lnSpc>
                <a:spcPct val="100000"/>
              </a:lnSpc>
              <a:spcBef>
                <a:spcPts val="0"/>
              </a:spcBef>
              <a:spcAft>
                <a:spcPts val="0"/>
              </a:spcAft>
              <a:buSzPts val="1200"/>
              <a:buFont typeface="Calibri"/>
              <a:buChar char="●"/>
            </a:pPr>
            <a:r>
              <a:rPr lang="en-US"/>
              <a:t>Think about how this word shows what happens in the story.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78 in the Student Interactive. Ask students to look at the words. </a:t>
            </a:r>
            <a:r>
              <a:rPr i="1" lang="en-US"/>
              <a:t>Which word would you like to illustrate with a picture?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practice developing vocabulary by completing p. 78 in the Student Interactive.</a:t>
            </a:r>
            <a:endParaRPr i="1" u="none" strike="noStrike">
              <a:solidFill>
                <a:srgbClr val="000000"/>
              </a:solidFill>
            </a:endParaRPr>
          </a:p>
        </p:txBody>
      </p:sp>
      <p:sp>
        <p:nvSpPr>
          <p:cNvPr id="429" name="Google Shape;42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100" name="Google Shape;1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complete the Check for Understanding on p. 79 of the Student Interactive.</a:t>
            </a:r>
            <a:endParaRPr/>
          </a:p>
        </p:txBody>
      </p:sp>
      <p:sp>
        <p:nvSpPr>
          <p:cNvPr id="442" name="Google Shape;44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Explain that you can read a book on paper or on a screen. Whether a book is printed on paper or made on a computer, tablet, or phone, most books follow the same rules, such as:</a:t>
            </a:r>
            <a:endParaRPr/>
          </a:p>
          <a:p>
            <a:pPr indent="-231648" lvl="1" marL="685800" rtl="0" algn="l">
              <a:lnSpc>
                <a:spcPct val="100000"/>
              </a:lnSpc>
              <a:spcBef>
                <a:spcPts val="0"/>
              </a:spcBef>
              <a:spcAft>
                <a:spcPts val="0"/>
              </a:spcAft>
              <a:buClr>
                <a:srgbClr val="000000"/>
              </a:buClr>
              <a:buSzPts val="1200"/>
              <a:buFont typeface="Calibri"/>
              <a:buChar char="•"/>
            </a:pPr>
            <a:r>
              <a:rPr lang="en-US"/>
              <a:t>Pages of a book include words and pictures. </a:t>
            </a:r>
            <a:endParaRPr/>
          </a:p>
          <a:p>
            <a:pPr indent="-231648" lvl="1" marL="685800" rtl="0" algn="l">
              <a:lnSpc>
                <a:spcPct val="100000"/>
              </a:lnSpc>
              <a:spcBef>
                <a:spcPts val="0"/>
              </a:spcBef>
              <a:spcAft>
                <a:spcPts val="0"/>
              </a:spcAft>
              <a:buClr>
                <a:srgbClr val="000000"/>
              </a:buClr>
              <a:buSzPts val="1200"/>
              <a:buFont typeface="Calibri"/>
              <a:buChar char="•"/>
            </a:pPr>
            <a:r>
              <a:rPr lang="en-US"/>
              <a:t>Words are written across the page from left to right. </a:t>
            </a:r>
            <a:endParaRPr/>
          </a:p>
          <a:p>
            <a:pPr indent="-231648" lvl="1" marL="685800" rtl="0" algn="l">
              <a:lnSpc>
                <a:spcPct val="100000"/>
              </a:lnSpc>
              <a:spcBef>
                <a:spcPts val="0"/>
              </a:spcBef>
              <a:spcAft>
                <a:spcPts val="0"/>
              </a:spcAft>
              <a:buClr>
                <a:srgbClr val="000000"/>
              </a:buClr>
              <a:buSzPts val="1200"/>
              <a:buFont typeface="Calibri"/>
              <a:buChar char="•"/>
            </a:pPr>
            <a:r>
              <a:rPr lang="en-US"/>
              <a:t>Page numbers help readers know where they stopped reading.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Choose a stack text and point out the parts of a page, such as the words, pictures, and page numbers.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tell the class that you are going to write a page for your book, just like these authors did</a:t>
            </a:r>
            <a:r>
              <a:rPr i="1" lang="en-US"/>
              <a:t>. I am writing a book about frogs. On each page of my book, I will include words, a picture, and a page number. For my first page, I will write the sentence “A frog lives in a pond.” What picture could I draw on this page to go along with the words? I will draw a picture of a frog peeking out from the water. Finally, I need to add a page number. I will write the number 1 in the bottom corner of the page. Now, my first page is complete. Did I forget anything?</a:t>
            </a:r>
            <a:endParaRPr/>
          </a:p>
          <a:p>
            <a:pPr indent="-228600" lvl="0" marL="228600" rtl="0" algn="l">
              <a:lnSpc>
                <a:spcPct val="100000"/>
              </a:lnSpc>
              <a:spcBef>
                <a:spcPts val="0"/>
              </a:spcBef>
              <a:spcAft>
                <a:spcPts val="0"/>
              </a:spcAft>
              <a:buClr>
                <a:srgbClr val="000000"/>
              </a:buClr>
              <a:buSzPts val="1200"/>
              <a:buFont typeface="Calibri"/>
              <a:buAutoNum type="arabicPeriod"/>
            </a:pPr>
            <a:r>
              <a:rPr i="1" lang="en-US"/>
              <a:t> </a:t>
            </a:r>
            <a:r>
              <a:rPr lang="en-US"/>
              <a:t>Model checking your work to ensure all parts of a page have been included. If time allows, write a second page for your book, allowing students to make suggestions.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Be sure to include words, a picture, and a page number.</a:t>
            </a:r>
            <a:endParaRPr/>
          </a:p>
        </p:txBody>
      </p:sp>
      <p:sp>
        <p:nvSpPr>
          <p:cNvPr id="454" name="Google Shape;454;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During Independent Writing, have students continue writing their books. If necessary, students can begin with words or phrases and edit them to be sentences later.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Some students may only begin with pictures. Remind them to add page numbers to their books.</a:t>
            </a:r>
            <a:endParaRPr/>
          </a:p>
          <a:p>
            <a:pPr indent="-231648" lvl="0" marL="685800" rtl="0" algn="l">
              <a:lnSpc>
                <a:spcPct val="100000"/>
              </a:lnSpc>
              <a:spcBef>
                <a:spcPts val="0"/>
              </a:spcBef>
              <a:spcAft>
                <a:spcPts val="0"/>
              </a:spcAft>
              <a:buClr>
                <a:srgbClr val="000000"/>
              </a:buClr>
              <a:buSzPts val="1200"/>
              <a:buFont typeface="Calibri"/>
              <a:buChar char="•"/>
            </a:pPr>
            <a:r>
              <a:rPr lang="en-US"/>
              <a:t>Modeled Choose a stack text and point out the words, pictures, and page numbers. </a:t>
            </a:r>
            <a:endParaRPr/>
          </a:p>
          <a:p>
            <a:pPr indent="-231648" lvl="0" marL="685800" rtl="0" algn="l">
              <a:lnSpc>
                <a:spcPct val="100000"/>
              </a:lnSpc>
              <a:spcBef>
                <a:spcPts val="0"/>
              </a:spcBef>
              <a:spcAft>
                <a:spcPts val="0"/>
              </a:spcAft>
              <a:buClr>
                <a:srgbClr val="000000"/>
              </a:buClr>
              <a:buSzPts val="1200"/>
              <a:buFont typeface="Calibri"/>
              <a:buChar char="•"/>
            </a:pPr>
            <a:r>
              <a:rPr lang="en-US"/>
              <a:t>Shared As students work, guide them to correctly place the words and pictures in their books.</a:t>
            </a:r>
            <a:endParaRPr/>
          </a:p>
          <a:p>
            <a:pPr indent="-231648" lvl="0" marL="685800" rtl="0" algn="l">
              <a:lnSpc>
                <a:spcPct val="100000"/>
              </a:lnSpc>
              <a:spcBef>
                <a:spcPts val="0"/>
              </a:spcBef>
              <a:spcAft>
                <a:spcPts val="0"/>
              </a:spcAft>
              <a:buClr>
                <a:srgbClr val="000000"/>
              </a:buClr>
              <a:buSzPts val="1200"/>
              <a:buFont typeface="Calibri"/>
              <a:buChar char="•"/>
            </a:pPr>
            <a:r>
              <a:rPr lang="en-US"/>
              <a:t>Guided Provide students with sentence frames. For example, a sentence frame for a book about frogs would be: A frog is _____. Intervention Refer to the Small Group Guide for support.</a:t>
            </a:r>
            <a:endParaRPr/>
          </a:p>
          <a:p>
            <a:pPr indent="0" lvl="0" marL="38100" rtl="0" algn="l">
              <a:lnSpc>
                <a:spcPct val="100000"/>
              </a:lnSpc>
              <a:spcBef>
                <a:spcPts val="0"/>
              </a:spcBef>
              <a:spcAft>
                <a:spcPts val="0"/>
              </a:spcAft>
              <a:buClr>
                <a:srgbClr val="000000"/>
              </a:buClr>
              <a:buSzPts val="1200"/>
              <a:buFont typeface="Arial"/>
              <a:buNone/>
            </a:pPr>
            <a:r>
              <a:rPr lang="en-US"/>
              <a:t>3.    See the Conference Prompts on p. T326. </a:t>
            </a:r>
            <a:r>
              <a:rPr b="1" lang="en-US"/>
              <a:t>Click path: Table of Contents -&gt; Resource Download Center -+ Writing Workshop Conference Notes</a:t>
            </a:r>
            <a:endParaRPr/>
          </a:p>
          <a:p>
            <a:pPr indent="0" lvl="0" marL="38100" marR="0" rtl="0" algn="l">
              <a:lnSpc>
                <a:spcPct val="100000"/>
              </a:lnSpc>
              <a:spcBef>
                <a:spcPts val="0"/>
              </a:spcBef>
              <a:spcAft>
                <a:spcPts val="0"/>
              </a:spcAft>
              <a:buClr>
                <a:srgbClr val="000000"/>
              </a:buClr>
              <a:buSzPts val="1200"/>
              <a:buFont typeface="Arial"/>
              <a:buNone/>
            </a:pPr>
            <a:r>
              <a:rPr lang="en-US"/>
              <a:t>4.   Call on a few students to show their work. Ask students to show where they placed the pictures and page numbers. Encourage students to ask the author questions.</a:t>
            </a:r>
            <a:endParaRPr i="0" u="none" strike="noStrike">
              <a:solidFill>
                <a:srgbClr val="000000"/>
              </a:solidFill>
            </a:endParaRPr>
          </a:p>
        </p:txBody>
      </p:sp>
      <p:sp>
        <p:nvSpPr>
          <p:cNvPr id="465" name="Google Shape;46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some words name things that are in the same group, or category. Provide an example, such as flower, tree, grass. Tell students that these things are in a group, or category, called plants.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naming things in the same category. </a:t>
            </a:r>
            <a:r>
              <a:rPr i="1" lang="en-US"/>
              <a:t>I know that an apple is a food. I can think of other things that are also foods, such as carrots, oranges, lettuce, and bread. These things are all in the food category.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name other things that fit into the category of food. Ask them to name some things that are not food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match the pictures on p. 84 in the Student Interactive, giving help as needed, or work through the activity together to help students identify the categories “food” and “not food” and match the pictures.</a:t>
            </a:r>
            <a:endParaRPr b="0" i="0" u="none" strike="noStrike">
              <a:solidFill>
                <a:srgbClr val="000000"/>
              </a:solidFill>
              <a:latin typeface="Calibri"/>
              <a:ea typeface="Calibri"/>
              <a:cs typeface="Calibri"/>
              <a:sym typeface="Calibri"/>
            </a:endParaRPr>
          </a:p>
        </p:txBody>
      </p:sp>
      <p:sp>
        <p:nvSpPr>
          <p:cNvPr id="478" name="Google Shape;47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in addition to naming a person or animal, singular nouns also name a place or thing.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Hold up a book and tell students that a book is a thing. Point out other examples of things: pencil, cup, desk.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school is a place. Their home is a place too. Ask them to think of other places. (park, grocery store, library)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book and school are both singular nouns.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Pair students and have them take turns telling singular nouns that name a place or thing. Their partner should say which category each word falls into. </a:t>
            </a:r>
            <a:endParaRPr b="0" i="0" u="none" strike="noStrike">
              <a:solidFill>
                <a:srgbClr val="000000"/>
              </a:solidFill>
              <a:latin typeface="Calibri"/>
              <a:ea typeface="Calibri"/>
              <a:cs typeface="Calibri"/>
              <a:sym typeface="Calibri"/>
            </a:endParaRPr>
          </a:p>
        </p:txBody>
      </p:sp>
      <p:sp>
        <p:nvSpPr>
          <p:cNvPr id="491" name="Google Shape;49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i="1" lang="en-US"/>
              <a:t>Sometimes a group of words begin with the same sound. Listen: Sam sings sweet songs. All the words begin with the same sound. What sound do the words begin with? Yes, /s/. </a:t>
            </a:r>
            <a:endParaRPr/>
          </a:p>
          <a:p>
            <a:pPr indent="-190500" lvl="0" marL="228600" rtl="0" algn="l">
              <a:lnSpc>
                <a:spcPct val="100000"/>
              </a:lnSpc>
              <a:spcBef>
                <a:spcPts val="0"/>
              </a:spcBef>
              <a:spcAft>
                <a:spcPts val="0"/>
              </a:spcAft>
              <a:buClr>
                <a:srgbClr val="000000"/>
              </a:buClr>
              <a:buSzPts val="1200"/>
              <a:buFont typeface="Calibri"/>
              <a:buAutoNum type="arabicPeriod"/>
            </a:pPr>
            <a:r>
              <a:rPr i="0" lang="en-US"/>
              <a:t>Display Picture Cards map, moon, and moose. </a:t>
            </a:r>
            <a:r>
              <a:rPr b="1" lang="en-US"/>
              <a:t>Click path -&gt; Table of Contents -&gt; Unit 1 Week 2 Realistic Fiction -&gt; Lesson 3</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Say: These picture words begin with the sound /m/. When a group of words has the same beginning sound, it is called alliteration. Let’s say that word together: alliteration. </a:t>
            </a:r>
            <a:r>
              <a:rPr lang="en-US"/>
              <a:t>Say the following groups of words, and have students touch their toes if the words all begin with the same sound: tiger, toes, top; mom, sail, tip; my, meal, mall.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the alliterative groups of words again, and have volunteers tell you what sound each group of words begins with. </a:t>
            </a:r>
            <a:endParaRPr i="0">
              <a:latin typeface="Calibri"/>
              <a:ea typeface="Calibri"/>
              <a:cs typeface="Calibri"/>
              <a:sym typeface="Calibri"/>
            </a:endParaRPr>
          </a:p>
        </p:txBody>
      </p:sp>
      <p:sp>
        <p:nvSpPr>
          <p:cNvPr id="515" name="Google Shape;51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5558ab3ae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25558ab3ae4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Point to the picture of the sun on p. 57 of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This is a sun. Sun has the sound /s/ at the beginning</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name the pictures in the first row and circle the picture words that begin with the sound /s/. Continue with the second row.</a:t>
            </a:r>
            <a:endParaRPr i="0">
              <a:latin typeface="Calibri"/>
              <a:ea typeface="Calibri"/>
              <a:cs typeface="Calibri"/>
              <a:sym typeface="Calibri"/>
            </a:endParaRPr>
          </a:p>
        </p:txBody>
      </p:sp>
      <p:sp>
        <p:nvSpPr>
          <p:cNvPr id="528" name="Google Shape;528;g25558ab3ae4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Display the Alphabet Card Ss. Point to the picture of the salamander and tell students the word salamander begins with the sound /s/. </a:t>
            </a:r>
            <a:r>
              <a:rPr i="1" lang="en-US"/>
              <a:t>The sound /s/ is spelled with the letter s. </a:t>
            </a:r>
            <a:r>
              <a:rPr b="1" lang="en-US"/>
              <a:t>Click path -&gt; Table of Contents -&gt; Unit 1 Week 2 Realistic Fiction -&gt; Lesson 3</a:t>
            </a:r>
            <a:endParaRPr/>
          </a:p>
          <a:p>
            <a:pPr indent="-215900" lvl="0" marL="228600" rtl="0" algn="l">
              <a:lnSpc>
                <a:spcPct val="100000"/>
              </a:lnSpc>
              <a:spcBef>
                <a:spcPts val="0"/>
              </a:spcBef>
              <a:spcAft>
                <a:spcPts val="0"/>
              </a:spcAft>
              <a:buSzPts val="1200"/>
              <a:buFont typeface="Calibri"/>
              <a:buAutoNum type="arabicPeriod"/>
            </a:pPr>
            <a:r>
              <a:rPr lang="en-US"/>
              <a:t>Write letters S and s on the board. Have students turn to p. 58 in the Student Interactive and trace the letters on the first line. </a:t>
            </a:r>
            <a:endParaRPr/>
          </a:p>
          <a:p>
            <a:pPr indent="-215900" lvl="0" marL="228600" rtl="0" algn="l">
              <a:lnSpc>
                <a:spcPct val="100000"/>
              </a:lnSpc>
              <a:spcBef>
                <a:spcPts val="0"/>
              </a:spcBef>
              <a:spcAft>
                <a:spcPts val="0"/>
              </a:spcAft>
              <a:buSzPts val="1200"/>
              <a:buFont typeface="Calibri"/>
              <a:buAutoNum type="arabicPeriod"/>
            </a:pPr>
            <a:r>
              <a:rPr lang="en-US"/>
              <a:t>Say: </a:t>
            </a:r>
            <a:r>
              <a:rPr i="1" lang="en-US"/>
              <a:t>Point to the letter s and tell me the sound it spells. </a:t>
            </a:r>
            <a:r>
              <a:rPr lang="en-US"/>
              <a:t>Say the picture words in the first row with students. </a:t>
            </a:r>
            <a:r>
              <a:rPr i="1" lang="en-US"/>
              <a:t>Which words begin with the sound /s/? The words sun and sandwich begin with the sound /s/. Let’s underline those two pictures.</a:t>
            </a:r>
            <a:endParaRPr/>
          </a:p>
          <a:p>
            <a:pPr indent="-215900" lvl="0" marL="228600" rtl="0" algn="l">
              <a:lnSpc>
                <a:spcPct val="100000"/>
              </a:lnSpc>
              <a:spcBef>
                <a:spcPts val="0"/>
              </a:spcBef>
              <a:spcAft>
                <a:spcPts val="0"/>
              </a:spcAft>
              <a:buSzPts val="1200"/>
              <a:buFont typeface="Calibri"/>
              <a:buAutoNum type="arabicPeriod"/>
            </a:pPr>
            <a:r>
              <a:rPr lang="en-US"/>
              <a:t>Have Students complete the activity on p. 58. </a:t>
            </a:r>
            <a:endParaRPr/>
          </a:p>
          <a:p>
            <a:pPr indent="-215900" lvl="0" marL="228600" rtl="0" algn="l">
              <a:lnSpc>
                <a:spcPct val="100000"/>
              </a:lnSpc>
              <a:spcBef>
                <a:spcPts val="0"/>
              </a:spcBef>
              <a:spcAft>
                <a:spcPts val="0"/>
              </a:spcAft>
              <a:buSzPts val="1200"/>
              <a:buFont typeface="Calibri"/>
              <a:buAutoNum type="arabicPeriod"/>
            </a:pPr>
            <a:r>
              <a:rPr lang="en-US"/>
              <a:t>If students need additional practice with letter recognition, use the Letter Recognition Unit on SavvasRealize.com or on pp. xvii–xliii in this Teacher’s Edition. The unit includes instruction, activities, and student practice sheets. </a:t>
            </a:r>
            <a:r>
              <a:rPr b="1" i="0" lang="en-US" u="none" strike="noStrike">
                <a:solidFill>
                  <a:srgbClr val="000000"/>
                </a:solidFill>
                <a:latin typeface="Calibri"/>
                <a:ea typeface="Calibri"/>
                <a:cs typeface="Calibri"/>
                <a:sym typeface="Calibri"/>
              </a:rPr>
              <a:t>Click path -&gt; Table of Contents -&gt; Unit 1 Week 2 Informational Text -&gt; Lesson 3</a:t>
            </a:r>
            <a:endParaRPr b="1" i="0">
              <a:latin typeface="Calibri"/>
              <a:ea typeface="Calibri"/>
              <a:cs typeface="Calibri"/>
              <a:sym typeface="Calibri"/>
            </a:endParaRPr>
          </a:p>
        </p:txBody>
      </p:sp>
      <p:sp>
        <p:nvSpPr>
          <p:cNvPr id="541" name="Google Shape;54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some words are not spelled the way they sound. Students should learn these words by looking at the letters and remembering them.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Say: </a:t>
            </a:r>
            <a:r>
              <a:rPr i="1" lang="en-US"/>
              <a:t>When you remember the letters in these words, you will be able to identify and read them</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 words at the top of p. 59 in the Student Interactive with you: a, to, like.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the words at the top of p. 59. Tell them to identify and point to each word when you say it. Say a. Pause to let students find and point to the word. Say to. Say like.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the activity until students are familiar with each word.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 sentences on p. 59. Ask them to identify the words a, to, and like in the sentences and underline them. Make sure students pronounce the word a /ā/, not /a/. </a:t>
            </a:r>
            <a:endParaRPr/>
          </a:p>
        </p:txBody>
      </p:sp>
      <p:sp>
        <p:nvSpPr>
          <p:cNvPr id="555" name="Google Shape;55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today they will learn a new sound. Listen carefully as I say the sound: /a/ /a/ /a/.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When you make the sound /a/, feel where your tongue and jaw are. Your tongue and jaw should be down.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54 in the Student Interactive. Tell them that they will be circling the pictures that have the sound /a/ in the middle.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the picture of the sack. </a:t>
            </a:r>
            <a:r>
              <a:rPr i="1" lang="en-US"/>
              <a:t>Listen to the sounds as I say this word: /s/ /a/ /k/. Does sack have the sound /a/ in the middle? Yes, it does: /s/ /a/ /k/. Let’s circle the sack.</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Name each picture on p. 54 with students. Then have them circle the pictures with the middle sound /a/.</a:t>
            </a:r>
            <a:endParaRPr/>
          </a:p>
        </p:txBody>
      </p:sp>
      <p:sp>
        <p:nvSpPr>
          <p:cNvPr id="111" name="Google Shape;1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Remind students that all stories have characters. Characters are the people or animals that the story is about. Authors tell about characters in what they do, say, and think. Identifying and describing the main characters is important for understanding the story. </a:t>
            </a:r>
            <a:endParaRPr/>
          </a:p>
          <a:p>
            <a:pPr indent="-231648" lvl="0" marL="685800" rtl="0" algn="l">
              <a:lnSpc>
                <a:spcPct val="100000"/>
              </a:lnSpc>
              <a:spcBef>
                <a:spcPts val="0"/>
              </a:spcBef>
              <a:spcAft>
                <a:spcPts val="0"/>
              </a:spcAft>
              <a:buSzPts val="1200"/>
              <a:buFont typeface="Calibri"/>
              <a:buChar char="●"/>
            </a:pPr>
            <a:r>
              <a:rPr lang="en-US"/>
              <a:t>Look at the pictures. You might be able to tell about characters from what they look like. </a:t>
            </a:r>
            <a:endParaRPr/>
          </a:p>
          <a:p>
            <a:pPr indent="-231648" lvl="0" marL="685800" rtl="0" algn="l">
              <a:lnSpc>
                <a:spcPct val="100000"/>
              </a:lnSpc>
              <a:spcBef>
                <a:spcPts val="0"/>
              </a:spcBef>
              <a:spcAft>
                <a:spcPts val="0"/>
              </a:spcAft>
              <a:buSzPts val="1200"/>
              <a:buFont typeface="Calibri"/>
              <a:buChar char="●"/>
            </a:pPr>
            <a:r>
              <a:rPr lang="en-US"/>
              <a:t>Read the text. What do the characters say? Think about what the characters do. Think about how the characters treat each other. </a:t>
            </a:r>
            <a:endParaRPr/>
          </a:p>
          <a:p>
            <a:pPr indent="-215900" lvl="0" marL="228600" rtl="0" algn="l">
              <a:lnSpc>
                <a:spcPct val="100000"/>
              </a:lnSpc>
              <a:spcBef>
                <a:spcPts val="0"/>
              </a:spcBef>
              <a:spcAft>
                <a:spcPts val="0"/>
              </a:spcAft>
              <a:buSzPts val="1200"/>
              <a:buFont typeface="Calibri"/>
              <a:buAutoNum type="arabicPeriod"/>
            </a:pPr>
            <a:r>
              <a:rPr lang="en-US"/>
              <a:t>Have students look at Too Many Places to Hide in the Student Interactive. Point out that the story has a problem and a resolution. </a:t>
            </a:r>
            <a:r>
              <a:rPr i="1" lang="en-US"/>
              <a:t>What is the problem in Too Many Places to Hide? What is the resolution?</a:t>
            </a:r>
            <a:r>
              <a:rPr lang="en-US"/>
              <a:t> Assist students as they form oral sentences to describe the problem and the resolution in the story. Have students turn to the Close Read note on p. 71 and underline the words that name the problem of the story. Then have them underline the words that tell the resolution on p. 77.</a:t>
            </a:r>
            <a:endParaRPr/>
          </a:p>
          <a:p>
            <a:pPr indent="0" lvl="0" marL="457200" rtl="0" algn="l">
              <a:lnSpc>
                <a:spcPct val="100000"/>
              </a:lnSpc>
              <a:spcBef>
                <a:spcPts val="0"/>
              </a:spcBef>
              <a:spcAft>
                <a:spcPts val="0"/>
              </a:spcAft>
              <a:buSzPts val="1400"/>
              <a:buNone/>
            </a:pPr>
            <a:r>
              <a:t/>
            </a:r>
            <a:endParaRPr/>
          </a:p>
        </p:txBody>
      </p:sp>
      <p:sp>
        <p:nvSpPr>
          <p:cNvPr id="568" name="Google Shape;56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379953c4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2379953c49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Remind students that stories have a problem that the characters must solve. Ask: </a:t>
            </a:r>
            <a:r>
              <a:rPr i="1" lang="en-US"/>
              <a:t>What is the problem in this story? </a:t>
            </a:r>
            <a:endParaRPr/>
          </a:p>
          <a:p>
            <a:pPr indent="-215900" lvl="0" marL="228600" rtl="0" algn="l">
              <a:lnSpc>
                <a:spcPct val="100000"/>
              </a:lnSpc>
              <a:spcBef>
                <a:spcPts val="0"/>
              </a:spcBef>
              <a:spcAft>
                <a:spcPts val="0"/>
              </a:spcAft>
              <a:buSzPts val="1200"/>
              <a:buFont typeface="Calibri"/>
              <a:buAutoNum type="arabicPeriod"/>
            </a:pPr>
            <a:r>
              <a:rPr lang="en-US"/>
              <a:t>Have students underline the words that describe the problem. Provide assistance as necessary.  DOK 2</a:t>
            </a:r>
            <a:endParaRPr/>
          </a:p>
        </p:txBody>
      </p:sp>
      <p:sp>
        <p:nvSpPr>
          <p:cNvPr id="580" name="Google Shape;580;g2379953c49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Read aloud the Close Read note on p. 77. The resolution is how a problem is fixed, or solved. The problem is that Poof is missing. What part of the story describes how this is solved? Guide students to underline the resolution. DOK 2</a:t>
            </a:r>
            <a:endParaRPr/>
          </a:p>
        </p:txBody>
      </p:sp>
      <p:sp>
        <p:nvSpPr>
          <p:cNvPr id="593" name="Google Shape;59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use the strategies for describing the plot of a story.</a:t>
            </a:r>
            <a:endParaRPr/>
          </a:p>
          <a:p>
            <a:pPr indent="-215900" lvl="0" marL="228600" rtl="0" algn="l">
              <a:lnSpc>
                <a:spcPct val="100000"/>
              </a:lnSpc>
              <a:spcBef>
                <a:spcPts val="0"/>
              </a:spcBef>
              <a:spcAft>
                <a:spcPts val="0"/>
              </a:spcAft>
              <a:buSzPts val="1200"/>
              <a:buFont typeface="Calibri"/>
              <a:buAutoNum type="arabicPeriod"/>
            </a:pPr>
            <a:r>
              <a:rPr lang="en-US"/>
              <a:t>Have students complete p. 80 in the Student Interactive.</a:t>
            </a:r>
            <a:endParaRPr>
              <a:latin typeface="Calibri"/>
              <a:ea typeface="Calibri"/>
              <a:cs typeface="Calibri"/>
              <a:sym typeface="Calibri"/>
            </a:endParaRPr>
          </a:p>
        </p:txBody>
      </p:sp>
      <p:sp>
        <p:nvSpPr>
          <p:cNvPr id="606" name="Google Shape;60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Explain to students that one of the characters in the story is often the one telling the story. The character uses the words I, my, and me. </a:t>
            </a:r>
            <a:endParaRPr/>
          </a:p>
          <a:p>
            <a:pPr indent="-231648" lvl="1" marL="685800" rtl="0" algn="l">
              <a:lnSpc>
                <a:spcPct val="100000"/>
              </a:lnSpc>
              <a:spcBef>
                <a:spcPts val="0"/>
              </a:spcBef>
              <a:spcAft>
                <a:spcPts val="0"/>
              </a:spcAft>
              <a:buClr>
                <a:srgbClr val="000000"/>
              </a:buClr>
              <a:buSzPts val="1200"/>
              <a:buFont typeface="Calibri"/>
              <a:buChar char="•"/>
            </a:pPr>
            <a:r>
              <a:rPr lang="en-US"/>
              <a:t>Listen to the reading on p. 70 in the Student Interactive. Which word helps you know who is telling the story? (We) </a:t>
            </a:r>
            <a:endParaRPr/>
          </a:p>
          <a:p>
            <a:pPr indent="-231648" lvl="1" marL="685800" rtl="0" algn="l">
              <a:lnSpc>
                <a:spcPct val="100000"/>
              </a:lnSpc>
              <a:spcBef>
                <a:spcPts val="0"/>
              </a:spcBef>
              <a:spcAft>
                <a:spcPts val="0"/>
              </a:spcAft>
              <a:buClr>
                <a:srgbClr val="000000"/>
              </a:buClr>
              <a:buSzPts val="1200"/>
              <a:buFont typeface="Calibri"/>
              <a:buChar char="•"/>
            </a:pPr>
            <a:r>
              <a:rPr lang="en-US"/>
              <a:t>Listen to the reading on pp. 72–73 in the Student Interactive. Which words help you know who is telling the story? (Our, we, me) </a:t>
            </a:r>
            <a:endParaRPr/>
          </a:p>
          <a:p>
            <a:pPr indent="-231648" lvl="1" marL="685800" rtl="0" algn="l">
              <a:lnSpc>
                <a:spcPct val="100000"/>
              </a:lnSpc>
              <a:spcBef>
                <a:spcPts val="0"/>
              </a:spcBef>
              <a:spcAft>
                <a:spcPts val="0"/>
              </a:spcAft>
              <a:buClr>
                <a:srgbClr val="000000"/>
              </a:buClr>
              <a:buSzPts val="1200"/>
              <a:buFont typeface="Calibri"/>
              <a:buChar char="•"/>
            </a:pPr>
            <a:r>
              <a:rPr lang="en-US"/>
              <a:t>Listen to the reading on pp. 74–76 in the Student Interactive. Which words help you know who is telling the story? (me, I)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how you use first-person. </a:t>
            </a:r>
            <a:r>
              <a:rPr i="1" lang="en-US"/>
              <a:t>When I tell about something I did or saw, I use the first-person word I. I could say: “I saw a bird” or “I went to the park.”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tell about something they did or saw, using the word I. Have students complete p. 85 in the Student Interactive.</a:t>
            </a:r>
            <a:endParaRPr/>
          </a:p>
        </p:txBody>
      </p:sp>
      <p:sp>
        <p:nvSpPr>
          <p:cNvPr id="619" name="Google Shape;61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Show students the alphabet. Point out letters with straight lines with which they are familiar. </a:t>
            </a:r>
            <a:r>
              <a:rPr i="1" lang="en-US"/>
              <a:t>Some letters have straight lines, but other letters have slanted lines</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out letters with slanted lines with which students are familiar. </a:t>
            </a:r>
            <a:r>
              <a:rPr i="1" lang="en-US"/>
              <a:t>The letter A has slanted lines. To write letters correctly, you need to be able to write both straight and slanted lines.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word Ape on the board. Point to the uppercase A. </a:t>
            </a:r>
            <a:r>
              <a:rPr i="1" lang="en-US"/>
              <a:t>This is uppercase A. We use uppercase letters to begin sentences and names. Watch as I trace the uppercase A. I start at the top and draw down and to the left.</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Show students where to begin the letter and how to move down and left.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trace this part of the A in the air. Repeat this process for the other side of the 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p. 85 in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students with trays of sand and have them practice making slanted lines. Remind them to start at the top and slant down to the left and then down to the right.</a:t>
            </a:r>
            <a:r>
              <a:rPr b="1" i="0" lang="en-US" u="none" strike="noStrike">
                <a:solidFill>
                  <a:srgbClr val="000000"/>
                </a:solidFill>
                <a:latin typeface="Calibri"/>
                <a:ea typeface="Calibri"/>
                <a:cs typeface="Calibri"/>
                <a:sym typeface="Calibri"/>
              </a:rPr>
              <a:t>Click path: Table of Contents -&gt; Resource Download Center -&gt; Handwriting Practice -&gt; U1W2L3 Handwriting Practice </a:t>
            </a:r>
            <a:endParaRPr/>
          </a:p>
          <a:p>
            <a:pPr indent="0" lvl="0" marL="0" rtl="0" algn="l">
              <a:lnSpc>
                <a:spcPct val="100000"/>
              </a:lnSpc>
              <a:spcBef>
                <a:spcPts val="0"/>
              </a:spcBef>
              <a:spcAft>
                <a:spcPts val="0"/>
              </a:spcAft>
              <a:buSzPts val="1400"/>
              <a:buNone/>
            </a:pPr>
            <a:r>
              <a:t/>
            </a:r>
            <a:endParaRPr/>
          </a:p>
        </p:txBody>
      </p:sp>
      <p:sp>
        <p:nvSpPr>
          <p:cNvPr id="632" name="Google Shape;63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When authors write, they think of drawings or pictures that match what they are writing about. Books that contain real facts, such as a book about animals, may use real pictures.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Books that tell a made-up story usually use drawings or illustrations. As authors plan their books and pages, they think about </a:t>
            </a:r>
            <a:endParaRPr/>
          </a:p>
          <a:p>
            <a:pPr indent="-231648" lvl="0" marL="685800" rtl="0" algn="l">
              <a:lnSpc>
                <a:spcPct val="100000"/>
              </a:lnSpc>
              <a:spcBef>
                <a:spcPts val="0"/>
              </a:spcBef>
              <a:spcAft>
                <a:spcPts val="0"/>
              </a:spcAft>
              <a:buSzPts val="1200"/>
              <a:buFont typeface="Calibri"/>
              <a:buChar char="●"/>
            </a:pPr>
            <a:r>
              <a:rPr lang="en-US"/>
              <a:t>what kind of story to tell, </a:t>
            </a:r>
            <a:endParaRPr/>
          </a:p>
          <a:p>
            <a:pPr indent="-231648" lvl="0" marL="685800" rtl="0" algn="l">
              <a:lnSpc>
                <a:spcPct val="100000"/>
              </a:lnSpc>
              <a:spcBef>
                <a:spcPts val="0"/>
              </a:spcBef>
              <a:spcAft>
                <a:spcPts val="0"/>
              </a:spcAft>
              <a:buSzPts val="1200"/>
              <a:buFont typeface="Calibri"/>
              <a:buChar char="●"/>
            </a:pPr>
            <a:r>
              <a:rPr lang="en-US"/>
              <a:t>what kinds of pictures to use, and </a:t>
            </a:r>
            <a:endParaRPr/>
          </a:p>
          <a:p>
            <a:pPr indent="-231648" lvl="0" marL="685800" rtl="0" algn="l">
              <a:lnSpc>
                <a:spcPct val="100000"/>
              </a:lnSpc>
              <a:spcBef>
                <a:spcPts val="0"/>
              </a:spcBef>
              <a:spcAft>
                <a:spcPts val="0"/>
              </a:spcAft>
              <a:buSzPts val="1200"/>
              <a:buFont typeface="Calibri"/>
              <a:buChar char="●"/>
            </a:pPr>
            <a:r>
              <a:rPr lang="en-US"/>
              <a:t>which words will match the pictures.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Show books from the stack. Have students notice which books use drawings and which use real pictures. Ask: </a:t>
            </a:r>
            <a:r>
              <a:rPr i="1" lang="en-US"/>
              <a:t>How are these books the same? How are they different? </a:t>
            </a:r>
            <a:r>
              <a:rPr lang="en-US"/>
              <a:t>Prompt students to think about the pictures. </a:t>
            </a:r>
            <a:r>
              <a:rPr i="1" lang="en-US"/>
              <a:t>In a fiction book or made-up story, could authors use real pictures? In a nonfiction book or true story, could you use illustrations? Why or why not?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Create a simple story about an animal or place using a picture from a magazine or the Internet.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Glue the picture on a flip chart or large poster, thinking aloud about the picture placement on the page of a book.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Next, think aloud about the story you will write. Come up with a story idea based on the picture.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Talk about what your story will tell. Then show where you will write the words for your story on the page.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88 in the Student Interactive. Ask students to create their own page using words and pictures.</a:t>
            </a:r>
            <a:endParaRPr i="0" u="none" strike="noStrike">
              <a:solidFill>
                <a:srgbClr val="000000"/>
              </a:solidFill>
            </a:endParaRPr>
          </a:p>
        </p:txBody>
      </p:sp>
      <p:sp>
        <p:nvSpPr>
          <p:cNvPr id="645" name="Google Shape;645;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continue writing. They should write words on each page, and they should draw or choose pictures to match what they have written.</a:t>
            </a:r>
            <a:endParaRPr/>
          </a:p>
          <a:p>
            <a:pPr indent="-231648" lvl="1" marL="685800" rtl="0" algn="l">
              <a:lnSpc>
                <a:spcPct val="100000"/>
              </a:lnSpc>
              <a:spcBef>
                <a:spcPts val="0"/>
              </a:spcBef>
              <a:spcAft>
                <a:spcPts val="0"/>
              </a:spcAft>
              <a:buClr>
                <a:srgbClr val="000000"/>
              </a:buClr>
              <a:buSzPts val="1200"/>
              <a:buFont typeface="Calibri"/>
              <a:buChar char="•"/>
            </a:pPr>
            <a:r>
              <a:rPr lang="en-US"/>
              <a:t>Modeled: As you write your picture story, model using capital letters to start your sentences. </a:t>
            </a:r>
            <a:endParaRPr/>
          </a:p>
          <a:p>
            <a:pPr indent="-231648" lvl="1" marL="685800" rtl="0" algn="l">
              <a:lnSpc>
                <a:spcPct val="100000"/>
              </a:lnSpc>
              <a:spcBef>
                <a:spcPts val="0"/>
              </a:spcBef>
              <a:spcAft>
                <a:spcPts val="0"/>
              </a:spcAft>
              <a:buClr>
                <a:srgbClr val="000000"/>
              </a:buClr>
              <a:buSzPts val="1200"/>
              <a:buFont typeface="Calibri"/>
              <a:buChar char="•"/>
            </a:pPr>
            <a:r>
              <a:rPr lang="en-US"/>
              <a:t>Shared: As students look for pictures, ask them what kind of story they could write to match the pictures. </a:t>
            </a:r>
            <a:endParaRPr/>
          </a:p>
          <a:p>
            <a:pPr indent="-231648" lvl="1" marL="685800" rtl="0" algn="l">
              <a:lnSpc>
                <a:spcPct val="100000"/>
              </a:lnSpc>
              <a:spcBef>
                <a:spcPts val="0"/>
              </a:spcBef>
              <a:spcAft>
                <a:spcPts val="0"/>
              </a:spcAft>
              <a:buClr>
                <a:srgbClr val="000000"/>
              </a:buClr>
              <a:buSzPts val="1200"/>
              <a:buFont typeface="Calibri"/>
              <a:buChar char="•"/>
            </a:pPr>
            <a:r>
              <a:rPr lang="en-US"/>
              <a:t>Guided: Walk around the room and provide feedback as students work. As students write, actively guide them to sound out the words in their stories.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Intervention Refer to the Small Group Guide for support.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If students have already drawn pictures for their book, have them reread what they’ve done and make sure the pictures and words go together.</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See the Conference Prompts on p. T326. </a:t>
            </a:r>
            <a:r>
              <a:rPr b="1" lang="en-US"/>
              <a:t>Click path: Table of Contents -&gt; Resource Download Center -&gt; Writing Workshop Conference Notes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Call on a few students to either read their writing or talk about it. Prompt students to explain why they chose the pictures and how they came up with their story idea. </a:t>
            </a:r>
            <a:endParaRPr/>
          </a:p>
        </p:txBody>
      </p:sp>
      <p:sp>
        <p:nvSpPr>
          <p:cNvPr id="658" name="Google Shape;65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Write the following words on the board: places and things. Remind students that singular nouns name a person or animal, but they also name a place or thing.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classroom and beach are nouns that name places.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Draw small sketches of a classroom and a beach under the heading places.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pencil and book are nouns that name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Draw small sketches of a pencil and a book under the heading things.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Call on students to name other places and things they can think of.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place students into small groups of four to five students.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Give each group a sheet of paper with the title Nouns and the headings places and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draw simple sketches of places and things under the correct headings.</a:t>
            </a:r>
            <a:endParaRPr i="0" u="none" strike="noStrike">
              <a:solidFill>
                <a:srgbClr val="000000"/>
              </a:solidFill>
            </a:endParaRPr>
          </a:p>
        </p:txBody>
      </p:sp>
      <p:sp>
        <p:nvSpPr>
          <p:cNvPr id="671" name="Google Shape;67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Hold up Alphabet Card Aa. Have students say astronaut with you. </a:t>
            </a:r>
            <a:r>
              <a:rPr i="1" lang="en-US"/>
              <a:t>Let’s say the sound at the beginning of the word: /a/ /a/ /a/. The sound /a/ is spelled with the letter a. </a:t>
            </a:r>
            <a:r>
              <a:rPr lang="en-US"/>
              <a:t>Point to the letters Aa on the Alphabet Card. </a:t>
            </a:r>
            <a:r>
              <a:rPr b="1" lang="en-US"/>
              <a:t>Click path -&gt; Table of Contents -&gt; Unit 1 Week 2 Realistic Fiction -&gt; Lesson 1</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letters A and a on the board and have students trace the letters in the air with their fingers. Tell them that you will say a group of words. Direct students to clap when they hear a word with the middle sound /a/. Use the following words: map, tap, mom, top, mat, sat, rice, ran, had.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55 in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Point to the letter a and tell me the sound it makes. Now we will circle each picture that has the sound /a</a:t>
            </a:r>
            <a:r>
              <a:rPr i="0" lang="en-US"/>
              <a:t>/. Say the word bag, emphasizing the sound /a/. </a:t>
            </a:r>
            <a:r>
              <a:rPr i="1" lang="en-US"/>
              <a:t>Does this word have the sound /a/? Yes, it does, so we will circle it.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to complete the activity, circling the pictures that have the sound /a/ and tracing the letters Aa on the lines by each picture they circled.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If students need additional practice with letter recognition, use the Letter Recognition Unit on SavvasRealize.com or on pp. xvii–xliii in this Teacher’s Edition.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 unit includes instruction, activities, and student practice sheets.</a:t>
            </a:r>
            <a:endParaRPr/>
          </a:p>
        </p:txBody>
      </p:sp>
      <p:sp>
        <p:nvSpPr>
          <p:cNvPr id="123" name="Google Shape;1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Hold up the seal Picture Card and tell students that it is a picture of a seal. I hear the sounds /s/ /ē/ /l/. </a:t>
            </a:r>
            <a:r>
              <a:rPr i="1" lang="en-US"/>
              <a:t>I hear the sound /s/ at the beginning of seal. Say the sound /s/ with me.</a:t>
            </a:r>
            <a:r>
              <a:rPr lang="en-US"/>
              <a:t> Turn over the card and show students the spelling of the word. Point to the s and say /s</a:t>
            </a:r>
            <a:r>
              <a:rPr i="1" lang="en-US"/>
              <a:t>/. Do you hear the sound /s/? What letter spells the sound /s/? </a:t>
            </a:r>
            <a:r>
              <a:rPr b="1" lang="en-US"/>
              <a:t>Click path -&gt; Table of Contents -&gt; Unit 1 Week 2 Realistic Fiction -&gt; Lesson 4</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the letter s. Write the letters Ss on the board. Point to the letters Ss on the board. </a:t>
            </a:r>
            <a:r>
              <a:rPr i="1" lang="en-US"/>
              <a:t>Listen carefully to the following words: /s/ /a/ /t/, sat; /s/ /ā/ /l/, sail. What sound do you hear at the beginning of each word?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volunteers identify the sound /s/. </a:t>
            </a:r>
            <a:r>
              <a:rPr i="1" lang="en-US"/>
              <a:t>What letter spells the sound /s/? </a:t>
            </a:r>
            <a:r>
              <a:rPr lang="en-US"/>
              <a:t>Students should say the letter s. </a:t>
            </a:r>
            <a:endParaRPr/>
          </a:p>
          <a:p>
            <a:pPr indent="0" lvl="0" marL="0" rtl="0" algn="l">
              <a:lnSpc>
                <a:spcPct val="100000"/>
              </a:lnSpc>
              <a:spcBef>
                <a:spcPts val="0"/>
              </a:spcBef>
              <a:spcAft>
                <a:spcPts val="0"/>
              </a:spcAft>
              <a:buNone/>
            </a:pPr>
            <a:r>
              <a:t/>
            </a:r>
            <a:endParaRPr/>
          </a:p>
        </p:txBody>
      </p:sp>
      <p:sp>
        <p:nvSpPr>
          <p:cNvPr id="694" name="Google Shape;694;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57816fd94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g257816fd942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Student Interactive, p. 60. </a:t>
            </a:r>
            <a:endParaRPr/>
          </a:p>
        </p:txBody>
      </p:sp>
      <p:sp>
        <p:nvSpPr>
          <p:cNvPr id="706" name="Google Shape;706;g257816fd942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Student Interactive, p. 61.</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We are going to read a story today about a girl named Sam.</a:t>
            </a:r>
            <a:r>
              <a:rPr lang="en-US"/>
              <a:t> Point to the title of the story. </a:t>
            </a:r>
            <a:r>
              <a:rPr i="1" lang="en-US"/>
              <a:t>The title of the story is Sam Sat. I hear the sounds /s/ /a/ /m/ in the word Sam, and I hear the sounds /s/ /a/ /t/ in the word sat. In this story, we will read other words that have the sounds /m/, /t/, /a/, and /s/.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Remind students of this week’s high-frequency words: a, to, and like.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them they will practice reading these words in the story Sam Sat. Display the words.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them with you.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When you see these words in the story Sam Sat, you will know how to identify and read them.</a:t>
            </a:r>
            <a:endParaRPr i="1"/>
          </a:p>
        </p:txBody>
      </p:sp>
      <p:sp>
        <p:nvSpPr>
          <p:cNvPr id="719" name="Google Shape;719;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solidFill>
                  <a:srgbClr val="000000"/>
                </a:solidFill>
              </a:rPr>
              <a:t>Have students whisper read the story as you listen in. Then have students reread the story page by page with a partner. Listen carefully as they use letter-sound relationships to read the sounds /s/ and /a/. Have partners reread the story. </a:t>
            </a:r>
            <a:endParaRPr>
              <a:solidFill>
                <a:srgbClr val="000000"/>
              </a:solidFill>
            </a:endParaRPr>
          </a:p>
          <a:p>
            <a:pPr indent="-190500" lvl="0" marL="228600" rtl="0" algn="l">
              <a:lnSpc>
                <a:spcPct val="100000"/>
              </a:lnSpc>
              <a:spcBef>
                <a:spcPts val="0"/>
              </a:spcBef>
              <a:spcAft>
                <a:spcPts val="0"/>
              </a:spcAft>
              <a:buClr>
                <a:srgbClr val="000000"/>
              </a:buClr>
              <a:buSzPts val="1200"/>
              <a:buFont typeface="Calibri"/>
              <a:buAutoNum type="arabicPeriod"/>
            </a:pPr>
            <a:r>
              <a:rPr lang="en-US">
                <a:solidFill>
                  <a:srgbClr val="000000"/>
                </a:solidFill>
              </a:rPr>
              <a:t>After students have read the story, call their attention to the title. </a:t>
            </a:r>
            <a:r>
              <a:rPr i="1" lang="en-US">
                <a:solidFill>
                  <a:srgbClr val="000000"/>
                </a:solidFill>
              </a:rPr>
              <a:t>I see the letter s in two words. What sound does the letter s spell?</a:t>
            </a:r>
            <a:r>
              <a:rPr lang="en-US">
                <a:solidFill>
                  <a:srgbClr val="000000"/>
                </a:solidFill>
              </a:rPr>
              <a:t> Help them identify, or say, the sound /s/. Then have them find and highlight the words with the sound /s/ on p. 61. </a:t>
            </a:r>
            <a:r>
              <a:rPr i="1" lang="en-US">
                <a:solidFill>
                  <a:srgbClr val="000000"/>
                </a:solidFill>
              </a:rPr>
              <a:t>I also hear another sound we learned this week. What sound do I hear?</a:t>
            </a:r>
            <a:r>
              <a:rPr lang="en-US">
                <a:solidFill>
                  <a:srgbClr val="000000"/>
                </a:solidFill>
              </a:rPr>
              <a:t> Help students identify, or say, /a/. </a:t>
            </a:r>
            <a:endParaRPr>
              <a:solidFill>
                <a:srgbClr val="000000"/>
              </a:solidFill>
            </a:endParaRPr>
          </a:p>
          <a:p>
            <a:pPr indent="-190500" lvl="0" marL="228600" rtl="0" algn="l">
              <a:lnSpc>
                <a:spcPct val="100000"/>
              </a:lnSpc>
              <a:spcBef>
                <a:spcPts val="0"/>
              </a:spcBef>
              <a:spcAft>
                <a:spcPts val="0"/>
              </a:spcAft>
              <a:buClr>
                <a:srgbClr val="000000"/>
              </a:buClr>
              <a:buSzPts val="1200"/>
              <a:buFont typeface="Calibri"/>
              <a:buAutoNum type="arabicPeriod"/>
            </a:pPr>
            <a:r>
              <a:rPr lang="en-US">
                <a:solidFill>
                  <a:srgbClr val="000000"/>
                </a:solidFill>
              </a:rPr>
              <a:t>Have students turn to pp. 62–63. </a:t>
            </a:r>
            <a:r>
              <a:rPr i="1" lang="en-US">
                <a:solidFill>
                  <a:srgbClr val="000000"/>
                </a:solidFill>
              </a:rPr>
              <a:t>Which words include the sound /a/? Point to them.</a:t>
            </a:r>
            <a:r>
              <a:rPr lang="en-US">
                <a:solidFill>
                  <a:srgbClr val="000000"/>
                </a:solidFill>
              </a:rPr>
              <a:t> Help students identify, or say, the sound /a/. Then have them find and underline the words with the sound /a/. Have students point out any high-frequency words they see.</a:t>
            </a:r>
            <a:endParaRPr i="0">
              <a:latin typeface="Calibri"/>
              <a:ea typeface="Calibri"/>
              <a:cs typeface="Calibri"/>
              <a:sym typeface="Calibri"/>
            </a:endParaRPr>
          </a:p>
        </p:txBody>
      </p:sp>
      <p:sp>
        <p:nvSpPr>
          <p:cNvPr id="732" name="Google Shape;73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5558ab3ae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25558ab3ae4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3359" lvl="0" marL="228600" rtl="0" algn="l">
              <a:lnSpc>
                <a:spcPct val="100000"/>
              </a:lnSpc>
              <a:spcBef>
                <a:spcPts val="0"/>
              </a:spcBef>
              <a:spcAft>
                <a:spcPts val="0"/>
              </a:spcAft>
              <a:buClr>
                <a:schemeClr val="dk1"/>
              </a:buClr>
              <a:buSzPts val="1200"/>
              <a:buFont typeface="Calibri"/>
              <a:buAutoNum type="arabicPeriod"/>
            </a:pPr>
            <a:r>
              <a:rPr lang="en-US"/>
              <a:t>Tell students that they can generate questions before, during, and after reading to help them better understand a story and gain information. </a:t>
            </a:r>
            <a:endParaRPr/>
          </a:p>
          <a:p>
            <a:pPr indent="-304800" lvl="0" marL="676656" rtl="0" algn="l">
              <a:lnSpc>
                <a:spcPct val="100000"/>
              </a:lnSpc>
              <a:spcBef>
                <a:spcPts val="0"/>
              </a:spcBef>
              <a:spcAft>
                <a:spcPts val="0"/>
              </a:spcAft>
              <a:buSzPts val="1200"/>
              <a:buFont typeface="Calibri"/>
              <a:buChar char="●"/>
            </a:pPr>
            <a:r>
              <a:rPr lang="en-US"/>
              <a:t>Questions begin with who, what, where, when, why, or how. </a:t>
            </a:r>
            <a:endParaRPr/>
          </a:p>
          <a:p>
            <a:pPr indent="-304800" lvl="0" marL="676656" rtl="0" algn="l">
              <a:lnSpc>
                <a:spcPct val="100000"/>
              </a:lnSpc>
              <a:spcBef>
                <a:spcPts val="0"/>
              </a:spcBef>
              <a:spcAft>
                <a:spcPts val="0"/>
              </a:spcAft>
              <a:buSzPts val="1200"/>
              <a:buFont typeface="Calibri"/>
              <a:buChar char="●"/>
            </a:pPr>
            <a:r>
              <a:rPr lang="en-US"/>
              <a:t>Look at the title and the illustrations. Before you read, what are some questions you could ask about the story? </a:t>
            </a:r>
            <a:endParaRPr/>
          </a:p>
          <a:p>
            <a:pPr indent="-304800" lvl="0" marL="676656" rtl="0" algn="l">
              <a:lnSpc>
                <a:spcPct val="100000"/>
              </a:lnSpc>
              <a:spcBef>
                <a:spcPts val="0"/>
              </a:spcBef>
              <a:spcAft>
                <a:spcPts val="0"/>
              </a:spcAft>
              <a:buSzPts val="1200"/>
              <a:buFont typeface="Calibri"/>
              <a:buChar char="●"/>
            </a:pPr>
            <a:r>
              <a:rPr lang="en-US"/>
              <a:t>While you are reading the story, what questions can you ask about the problem and how a character tries to solve it? </a:t>
            </a:r>
            <a:endParaRPr/>
          </a:p>
          <a:p>
            <a:pPr indent="-304800" lvl="0" marL="676656" rtl="0" algn="l">
              <a:lnSpc>
                <a:spcPct val="100000"/>
              </a:lnSpc>
              <a:spcBef>
                <a:spcPts val="0"/>
              </a:spcBef>
              <a:spcAft>
                <a:spcPts val="0"/>
              </a:spcAft>
              <a:buSzPts val="1200"/>
              <a:buFont typeface="Calibri"/>
              <a:buChar char="●"/>
            </a:pPr>
            <a:r>
              <a:rPr lang="en-US"/>
              <a:t>After you read a story, think about the problem and how it is solved. Is there anything else you would like to know? </a:t>
            </a:r>
            <a:endParaRPr/>
          </a:p>
          <a:p>
            <a:pPr indent="-213359" lvl="0" marL="228600" rtl="0" algn="l">
              <a:lnSpc>
                <a:spcPct val="100000"/>
              </a:lnSpc>
              <a:spcBef>
                <a:spcPts val="0"/>
              </a:spcBef>
              <a:spcAft>
                <a:spcPts val="0"/>
              </a:spcAft>
              <a:buClr>
                <a:schemeClr val="dk1"/>
              </a:buClr>
              <a:buSzPts val="1200"/>
              <a:buFont typeface="Calibri"/>
              <a:buAutoNum type="arabicPeriod"/>
            </a:pPr>
            <a:r>
              <a:rPr i="1" lang="en-US"/>
              <a:t>Before reading, I can look at the illustrations and the title and ask myself questions about the story. </a:t>
            </a:r>
            <a:endParaRPr/>
          </a:p>
          <a:p>
            <a:pPr indent="-213359" lvl="0" marL="228600" rtl="0" algn="l">
              <a:lnSpc>
                <a:spcPct val="100000"/>
              </a:lnSpc>
              <a:spcBef>
                <a:spcPts val="0"/>
              </a:spcBef>
              <a:spcAft>
                <a:spcPts val="0"/>
              </a:spcAft>
              <a:buClr>
                <a:schemeClr val="dk1"/>
              </a:buClr>
              <a:buSzPts val="1200"/>
              <a:buFont typeface="Calibri"/>
              <a:buAutoNum type="arabicPeriod"/>
            </a:pPr>
            <a:r>
              <a:rPr lang="en-US"/>
              <a:t>Model reading the title to come up with a question you can ask yourself: </a:t>
            </a:r>
            <a:r>
              <a:rPr i="1" lang="en-US"/>
              <a:t>The title of this story is Too Many Places to Hide. Why are there too many hiding places? When I read, I can try and figure out the answer to this question</a:t>
            </a:r>
            <a:r>
              <a:rPr lang="en-US"/>
              <a:t>. </a:t>
            </a:r>
            <a:endParaRPr/>
          </a:p>
          <a:p>
            <a:pPr indent="-213359" lvl="0" marL="228600" rtl="0" algn="l">
              <a:lnSpc>
                <a:spcPct val="100000"/>
              </a:lnSpc>
              <a:spcBef>
                <a:spcPts val="0"/>
              </a:spcBef>
              <a:spcAft>
                <a:spcPts val="0"/>
              </a:spcAft>
              <a:buClr>
                <a:schemeClr val="dk1"/>
              </a:buClr>
              <a:buSzPts val="1200"/>
              <a:buFont typeface="Calibri"/>
              <a:buAutoNum type="arabicPeriod"/>
            </a:pPr>
            <a:r>
              <a:rPr lang="en-US"/>
              <a:t>Look at the Close Read note on p. 75 of the Student Interactive. </a:t>
            </a:r>
            <a:endParaRPr/>
          </a:p>
          <a:p>
            <a:pPr indent="-213359" lvl="0" marL="228600" rtl="0" algn="l">
              <a:lnSpc>
                <a:spcPct val="100000"/>
              </a:lnSpc>
              <a:spcBef>
                <a:spcPts val="0"/>
              </a:spcBef>
              <a:spcAft>
                <a:spcPts val="0"/>
              </a:spcAft>
              <a:buClr>
                <a:schemeClr val="dk1"/>
              </a:buClr>
              <a:buSzPts val="1200"/>
              <a:buFont typeface="Calibri"/>
              <a:buAutoNum type="arabicPeriod"/>
            </a:pPr>
            <a:r>
              <a:rPr lang="en-US"/>
              <a:t>Have students highlight the answer to a question that they think about.</a:t>
            </a:r>
            <a:endParaRPr/>
          </a:p>
          <a:p>
            <a:pPr indent="0" lvl="0" marL="457200" rtl="0" algn="l">
              <a:lnSpc>
                <a:spcPct val="100000"/>
              </a:lnSpc>
              <a:spcBef>
                <a:spcPts val="0"/>
              </a:spcBef>
              <a:spcAft>
                <a:spcPts val="0"/>
              </a:spcAft>
              <a:buSzPts val="1400"/>
              <a:buNone/>
            </a:pPr>
            <a:r>
              <a:t/>
            </a:r>
            <a:endParaRPr/>
          </a:p>
        </p:txBody>
      </p:sp>
      <p:sp>
        <p:nvSpPr>
          <p:cNvPr id="744" name="Google Shape;744;g25558ab3ae4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After reading pp. 74–75, have students think of a question they could ask about the story. Then have them highlight the words that answer the question. DOK 3</a:t>
            </a:r>
            <a:endParaRPr/>
          </a:p>
        </p:txBody>
      </p:sp>
      <p:sp>
        <p:nvSpPr>
          <p:cNvPr id="756" name="Google Shape;756;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use the strategies for asking and answering questions.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complete p. 81 in the Student Interactive. </a:t>
            </a:r>
            <a:endParaRPr/>
          </a:p>
        </p:txBody>
      </p:sp>
      <p:sp>
        <p:nvSpPr>
          <p:cNvPr id="769" name="Google Shape;769;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An author is a person who writes books. Authors write about things that are made-up or true.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Information about the author and his or her work or life often appears on the back cover. This information is called an author bio.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Using stack books or your classroom library, take students on an Author Walk.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Show a book that includes an author byline on the cover, as well as an author picture and short biography on the back cover or inside the book.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Read the author name and bio aloud. Explain that sometimes the author bio tells why the author wrote the story or what the author likes about the story.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Next, have students find books with author names, pictures, and bios. Remind students to listen actively as you read the bios aloud.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Prompt students to think about why the author wrote the book. Then say: This year, you will be authors. You will write books just like these authors did!</a:t>
            </a:r>
            <a:endParaRPr i="1">
              <a:latin typeface="Calibri"/>
              <a:ea typeface="Calibri"/>
              <a:cs typeface="Calibri"/>
              <a:sym typeface="Calibri"/>
            </a:endParaRPr>
          </a:p>
        </p:txBody>
      </p:sp>
      <p:sp>
        <p:nvSpPr>
          <p:cNvPr id="782" name="Google Shape;78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continue writing their books. Suggest that they write about themselves on the back cover and even draw a self-portrait.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If there is room, their back cover can also tell what their book is about. </a:t>
            </a:r>
            <a:endParaRPr/>
          </a:p>
          <a:p>
            <a:pPr indent="-231648" lvl="0" marL="685800" rtl="0" algn="l">
              <a:lnSpc>
                <a:spcPct val="100000"/>
              </a:lnSpc>
              <a:spcBef>
                <a:spcPts val="0"/>
              </a:spcBef>
              <a:spcAft>
                <a:spcPts val="0"/>
              </a:spcAft>
              <a:buSzPts val="1200"/>
              <a:buFont typeface="Calibri"/>
              <a:buChar char="●"/>
            </a:pPr>
            <a:r>
              <a:rPr lang="en-US"/>
              <a:t>Modeled Write an author biography about yourself. Talk through what you want to write in your author bio and why. </a:t>
            </a:r>
            <a:endParaRPr/>
          </a:p>
          <a:p>
            <a:pPr indent="-231648" lvl="0" marL="685800" rtl="0" algn="l">
              <a:lnSpc>
                <a:spcPct val="100000"/>
              </a:lnSpc>
              <a:spcBef>
                <a:spcPts val="0"/>
              </a:spcBef>
              <a:spcAft>
                <a:spcPts val="0"/>
              </a:spcAft>
              <a:buSzPts val="1200"/>
              <a:buFont typeface="Calibri"/>
              <a:buChar char="●"/>
            </a:pPr>
            <a:r>
              <a:rPr lang="en-US"/>
              <a:t>Shared As students work, have them think of things to include in their author bio. </a:t>
            </a:r>
            <a:endParaRPr/>
          </a:p>
          <a:p>
            <a:pPr indent="-231648" lvl="0" marL="685800" rtl="0" algn="l">
              <a:lnSpc>
                <a:spcPct val="100000"/>
              </a:lnSpc>
              <a:spcBef>
                <a:spcPts val="0"/>
              </a:spcBef>
              <a:spcAft>
                <a:spcPts val="0"/>
              </a:spcAft>
              <a:buSzPts val="1200"/>
              <a:buFont typeface="Calibri"/>
              <a:buChar char="●"/>
            </a:pPr>
            <a:r>
              <a:rPr lang="en-US"/>
              <a:t>Guided Use the stack text to encourage students to model their author stories after author bios in the stack.</a:t>
            </a:r>
            <a:r>
              <a:rPr i="0" lang="en-US" u="none" strike="noStrike">
                <a:solidFill>
                  <a:srgbClr val="000000"/>
                </a:solidFill>
              </a:rPr>
              <a:t> </a:t>
            </a:r>
            <a:r>
              <a:rPr i="0" lang="en-US"/>
              <a:t>I</a:t>
            </a:r>
            <a:r>
              <a:rPr lang="en-US"/>
              <a:t>ntervention Refer to the Small Group Guide for support.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See the Conference Prompts on p. T326. </a:t>
            </a:r>
            <a:r>
              <a:rPr b="1" lang="en-US"/>
              <a:t>Click path: Table of Contents -&gt; Resource Download Center -&gt; Writing Workshop Conference Notes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Call on a few students to share their back cover. Ask students why they included certain information.</a:t>
            </a:r>
            <a:endParaRPr/>
          </a:p>
        </p:txBody>
      </p:sp>
      <p:sp>
        <p:nvSpPr>
          <p:cNvPr id="793" name="Google Shape;793;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turn to p. 86 in the Student Interactive. Have students identify which noun names a thing (ball) and which names a place (park). </a:t>
            </a:r>
            <a:endParaRPr/>
          </a:p>
          <a:p>
            <a:pPr indent="-215900" lvl="0" marL="228600" rtl="0" algn="l">
              <a:lnSpc>
                <a:spcPct val="100000"/>
              </a:lnSpc>
              <a:spcBef>
                <a:spcPts val="0"/>
              </a:spcBef>
              <a:spcAft>
                <a:spcPts val="0"/>
              </a:spcAft>
              <a:buSzPts val="1200"/>
              <a:buFont typeface="Calibri"/>
              <a:buAutoNum type="arabicPeriod"/>
            </a:pPr>
            <a:r>
              <a:rPr lang="en-US"/>
              <a:t>Then have students edit the sentence on p. 86 for singular nouns.</a:t>
            </a:r>
            <a:endParaRPr>
              <a:latin typeface="Calibri"/>
              <a:ea typeface="Calibri"/>
              <a:cs typeface="Calibri"/>
              <a:sym typeface="Calibri"/>
            </a:endParaRPr>
          </a:p>
        </p:txBody>
      </p:sp>
      <p:sp>
        <p:nvSpPr>
          <p:cNvPr id="806" name="Google Shape;806;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Display the high-frequency words like, to, and 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the word like and read it.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identify the word like by pointing to it, and then have them read it.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for to and a.</a:t>
            </a:r>
            <a:endParaRPr>
              <a:latin typeface="Calibri"/>
              <a:ea typeface="Calibri"/>
              <a:cs typeface="Calibri"/>
              <a:sym typeface="Calibri"/>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r>
              <a:rPr b="1" lang="en-US"/>
              <a:t>Please remove the blue boxes one at a time to display the current Picture Card.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Display the soap Picture Card. </a:t>
            </a:r>
            <a:r>
              <a:rPr i="1" lang="en-US"/>
              <a:t>Words have different sounds and parts. The beginning sound in soap is /s/. The ending part is /ōp/. Listen as I say the parts together to say the word: /s/ /ōp/, soap. </a:t>
            </a:r>
            <a:r>
              <a:rPr b="1" lang="en-US"/>
              <a:t>Click path -&gt; Table of Contents -&gt; Unit 1 Week 2 Realistic Fiction -&gt; Lesson 4</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with the man Picture Card.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Display Picture Cards map, six, sock, sun, and mug, one at a time.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segment and blend the onset and rime in each picture word. (/m/ /ap/, map; /s/ /iks/, six; /s/ /ok/, sock; /m/ /ug/, mug)</a:t>
            </a:r>
            <a:endParaRPr i="0" sz="1200">
              <a:latin typeface="Calibri"/>
              <a:ea typeface="Calibri"/>
              <a:cs typeface="Calibri"/>
              <a:sym typeface="Calibri"/>
            </a:endParaRPr>
          </a:p>
        </p:txBody>
      </p:sp>
      <p:sp>
        <p:nvSpPr>
          <p:cNvPr id="829" name="Google Shape;829;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1" name="Google Shape;851;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Write the letters Ss and Aa on the board. Have students identify the letters as you point to them. Then review the sound for each letter: s /s/, a /a/.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say the sound as you point to each letter.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Assign students to be on the S Team or the A Team. Place the teams on opposite sides of the classroom. </a:t>
            </a:r>
            <a:r>
              <a:rPr i="1" lang="en-US"/>
              <a:t>I am going to read some words to you. If you hear the sound /s/ in a word, the S team will clap. If you hear the sound /a/ in a word, the A team will clap. There will be one word in which both the sound /s/ and the sound /a/ will be heard, so listen carefully.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following words on the board, and model using letter-sound relationships to decode: mat, tap, sit, sun, Sam, sip, am.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64 in the Student Interactive and use letter-sound relationships to decode the words with a partner.</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p. 65 in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them decode the sentences and then circle the words with short /a/ and underline words with /s/. </a:t>
            </a:r>
            <a:endParaRPr/>
          </a:p>
          <a:p>
            <a:pPr indent="-114300" lvl="0" marL="228600" rtl="0" algn="l">
              <a:lnSpc>
                <a:spcPct val="100000"/>
              </a:lnSpc>
              <a:spcBef>
                <a:spcPts val="0"/>
              </a:spcBef>
              <a:spcAft>
                <a:spcPts val="0"/>
              </a:spcAft>
              <a:buClr>
                <a:srgbClr val="000000"/>
              </a:buClr>
              <a:buSzPts val="1200"/>
              <a:buFont typeface="Arial"/>
              <a:buNone/>
            </a:pPr>
            <a:r>
              <a:t/>
            </a:r>
            <a:endParaRPr/>
          </a:p>
        </p:txBody>
      </p:sp>
      <p:sp>
        <p:nvSpPr>
          <p:cNvPr id="852" name="Google Shape;852;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Remind students that high frequency words are words that appear over and over in texts.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Say the word a and ask students what letter spells the word. Have students </a:t>
            </a:r>
            <a:endParaRPr/>
          </a:p>
          <a:p>
            <a:pPr indent="-317500" lvl="0" marL="457200" rtl="0" algn="l">
              <a:lnSpc>
                <a:spcPct val="100000"/>
              </a:lnSpc>
              <a:spcBef>
                <a:spcPts val="0"/>
              </a:spcBef>
              <a:spcAft>
                <a:spcPts val="0"/>
              </a:spcAft>
              <a:buSzPts val="1400"/>
              <a:buChar char="●"/>
            </a:pPr>
            <a:r>
              <a:rPr lang="en-US"/>
              <a:t>read the word a as you write it on the board. </a:t>
            </a:r>
            <a:endParaRPr/>
          </a:p>
          <a:p>
            <a:pPr indent="-317500" lvl="0" marL="457200" rtl="0" algn="l">
              <a:lnSpc>
                <a:spcPct val="100000"/>
              </a:lnSpc>
              <a:spcBef>
                <a:spcPts val="0"/>
              </a:spcBef>
              <a:spcAft>
                <a:spcPts val="0"/>
              </a:spcAft>
              <a:buSzPts val="1400"/>
              <a:buChar char="●"/>
            </a:pPr>
            <a:r>
              <a:rPr lang="en-US"/>
              <a:t>repeat with to and like. </a:t>
            </a:r>
            <a:endParaRPr i="0" u="none" strike="noStrike">
              <a:solidFill>
                <a:srgbClr val="000000"/>
              </a:solidFill>
            </a:endParaRPr>
          </a:p>
        </p:txBody>
      </p:sp>
      <p:sp>
        <p:nvSpPr>
          <p:cNvPr id="871" name="Google Shape;871;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 Tell students that many stories have plots with similar problems that characters solve in different ways.</a:t>
            </a:r>
            <a:endParaRPr/>
          </a:p>
          <a:p>
            <a:pPr indent="-215900" lvl="0" marL="228600" rtl="0" algn="l">
              <a:lnSpc>
                <a:spcPct val="100000"/>
              </a:lnSpc>
              <a:spcBef>
                <a:spcPts val="0"/>
              </a:spcBef>
              <a:spcAft>
                <a:spcPts val="0"/>
              </a:spcAft>
              <a:buSzPts val="1200"/>
              <a:buFont typeface="Calibri"/>
              <a:buAutoNum type="arabicPeriod"/>
            </a:pPr>
            <a:r>
              <a:rPr lang="en-US"/>
              <a:t> When talking about and comparing different stories, students should </a:t>
            </a:r>
            <a:endParaRPr/>
          </a:p>
          <a:p>
            <a:pPr indent="-231648" lvl="0" marL="685800" rtl="0" algn="l">
              <a:lnSpc>
                <a:spcPct val="100000"/>
              </a:lnSpc>
              <a:spcBef>
                <a:spcPts val="0"/>
              </a:spcBef>
              <a:spcAft>
                <a:spcPts val="0"/>
              </a:spcAft>
              <a:buSzPts val="1200"/>
              <a:buFont typeface="Calibri"/>
              <a:buChar char="●"/>
            </a:pPr>
            <a:r>
              <a:rPr lang="en-US"/>
              <a:t>think about the main problem in each story. How are the problems alike? How are they different? </a:t>
            </a:r>
            <a:endParaRPr/>
          </a:p>
          <a:p>
            <a:pPr indent="-231648" lvl="0" marL="685800" rtl="0" algn="l">
              <a:lnSpc>
                <a:spcPct val="100000"/>
              </a:lnSpc>
              <a:spcBef>
                <a:spcPts val="0"/>
              </a:spcBef>
              <a:spcAft>
                <a:spcPts val="0"/>
              </a:spcAft>
              <a:buSzPts val="1200"/>
              <a:buFont typeface="Calibri"/>
              <a:buChar char="●"/>
            </a:pPr>
            <a:r>
              <a:rPr lang="en-US"/>
              <a:t>look at how the characters react to the problem and act to come up with a solution. </a:t>
            </a:r>
            <a:endParaRPr/>
          </a:p>
          <a:p>
            <a:pPr indent="-231648" lvl="0" marL="685800" rtl="0" algn="l">
              <a:lnSpc>
                <a:spcPct val="100000"/>
              </a:lnSpc>
              <a:spcBef>
                <a:spcPts val="0"/>
              </a:spcBef>
              <a:spcAft>
                <a:spcPts val="0"/>
              </a:spcAft>
              <a:buSzPts val="1200"/>
              <a:buFont typeface="Calibri"/>
              <a:buChar char="●"/>
            </a:pPr>
            <a:r>
              <a:rPr lang="en-US"/>
              <a:t>compare the solutions and think about whether the solution led to a good or not-so-good ending for the characters. </a:t>
            </a:r>
            <a:endParaRPr/>
          </a:p>
          <a:p>
            <a:pPr indent="-215900" lvl="0" marL="228600" rtl="0" algn="l">
              <a:lnSpc>
                <a:spcPct val="100000"/>
              </a:lnSpc>
              <a:spcBef>
                <a:spcPts val="0"/>
              </a:spcBef>
              <a:spcAft>
                <a:spcPts val="0"/>
              </a:spcAft>
              <a:buSzPts val="1200"/>
              <a:buFont typeface="Calibri"/>
              <a:buAutoNum type="arabicPeriod"/>
            </a:pPr>
            <a:r>
              <a:rPr lang="en-US"/>
              <a:t>Model retelling the texts to compare the plot elements of problem and resolution across texts, referring to the Weekly Question on p. 53 of the Student Interactive</a:t>
            </a:r>
            <a:r>
              <a:rPr i="1" lang="en-US"/>
              <a:t>. </a:t>
            </a:r>
            <a:endParaRPr/>
          </a:p>
          <a:p>
            <a:pPr indent="-215900" lvl="0" marL="228600" rtl="0" algn="l">
              <a:lnSpc>
                <a:spcPct val="100000"/>
              </a:lnSpc>
              <a:spcBef>
                <a:spcPts val="0"/>
              </a:spcBef>
              <a:spcAft>
                <a:spcPts val="0"/>
              </a:spcAft>
              <a:buSzPts val="1200"/>
              <a:buFont typeface="Calibri"/>
              <a:buAutoNum type="arabicPeriod"/>
            </a:pPr>
            <a:r>
              <a:rPr i="1" lang="en-US"/>
              <a:t>Moving to a new place can be scary, but it can also be exciting. I read a story about a boy who did not want to move. He was afraid of losing his old friends. But when he got to his new house, there was a boy next door who became his friend and invited him to a party to meet all the kids in the neighborhood. That is kind of like what the girl experienced in Too Many Places to Hide.</a:t>
            </a:r>
            <a:endParaRPr i="1"/>
          </a:p>
        </p:txBody>
      </p:sp>
      <p:sp>
        <p:nvSpPr>
          <p:cNvPr id="884" name="Google Shape;884;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5558ab3ae4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g25558ab3ae4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3359" lvl="0" marL="228600" rtl="0" algn="l">
              <a:lnSpc>
                <a:spcPct val="100000"/>
              </a:lnSpc>
              <a:spcBef>
                <a:spcPts val="0"/>
              </a:spcBef>
              <a:spcAft>
                <a:spcPts val="0"/>
              </a:spcAft>
              <a:buSzPts val="1200"/>
              <a:buFont typeface="Calibri"/>
              <a:buAutoNum type="arabicPeriod"/>
            </a:pPr>
            <a:r>
              <a:rPr lang="en-US"/>
              <a:t>Have students use the strategies for comparing across texts.</a:t>
            </a:r>
            <a:endParaRPr/>
          </a:p>
          <a:p>
            <a:pPr indent="-213359" lvl="0" marL="228600" rtl="0" algn="l">
              <a:lnSpc>
                <a:spcPct val="100000"/>
              </a:lnSpc>
              <a:spcBef>
                <a:spcPts val="0"/>
              </a:spcBef>
              <a:spcAft>
                <a:spcPts val="0"/>
              </a:spcAft>
              <a:buSzPts val="1200"/>
              <a:buFont typeface="Calibri"/>
              <a:buAutoNum type="arabicPeriod"/>
            </a:pPr>
            <a:r>
              <a:rPr lang="en-US"/>
              <a:t>Have students complete p. 82 in the Student Interactive.</a:t>
            </a:r>
            <a:endParaRPr/>
          </a:p>
          <a:p>
            <a:pPr indent="-213359" lvl="0" marL="228600" rtl="0" algn="l">
              <a:lnSpc>
                <a:spcPct val="100000"/>
              </a:lnSpc>
              <a:spcBef>
                <a:spcPts val="0"/>
              </a:spcBef>
              <a:spcAft>
                <a:spcPts val="0"/>
              </a:spcAft>
              <a:buSzPts val="1200"/>
              <a:buFont typeface="Calibri"/>
              <a:buAutoNum type="arabicPeriod"/>
            </a:pPr>
            <a:r>
              <a:rPr lang="en-US"/>
              <a:t>Have students use evidence from the stories they have read this week to respond to the Weekly Question. Tell them to discuss their answers in small groups.</a:t>
            </a:r>
            <a:br>
              <a:rPr b="1" lang="en-US"/>
            </a:br>
            <a:endParaRPr b="1"/>
          </a:p>
        </p:txBody>
      </p:sp>
      <p:sp>
        <p:nvSpPr>
          <p:cNvPr id="897" name="Google Shape;897;g25558ab3ae4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317500" rtl="0" algn="l">
              <a:lnSpc>
                <a:spcPct val="100000"/>
              </a:lnSpc>
              <a:spcBef>
                <a:spcPts val="0"/>
              </a:spcBef>
              <a:spcAft>
                <a:spcPts val="0"/>
              </a:spcAft>
              <a:buSzPts val="1200"/>
              <a:buFont typeface="Calibri"/>
              <a:buAutoNum type="arabicPeriod"/>
            </a:pPr>
            <a:r>
              <a:rPr lang="en-US"/>
              <a:t>Authors often write about things that they know a lot about, especially when writing informational text. </a:t>
            </a:r>
            <a:endParaRPr/>
          </a:p>
          <a:p>
            <a:pPr indent="-228600" lvl="0" marL="317500" rtl="0" algn="l">
              <a:lnSpc>
                <a:spcPct val="100000"/>
              </a:lnSpc>
              <a:spcBef>
                <a:spcPts val="0"/>
              </a:spcBef>
              <a:spcAft>
                <a:spcPts val="0"/>
              </a:spcAft>
              <a:buSzPts val="1200"/>
              <a:buFont typeface="Calibri"/>
              <a:buAutoNum type="arabicPeriod"/>
            </a:pPr>
            <a:r>
              <a:rPr lang="en-US"/>
              <a:t>They do research or have worked in fields of study that they write about. We can find out about authors by reading their author bios—and by reading their books. </a:t>
            </a:r>
            <a:endParaRPr/>
          </a:p>
          <a:p>
            <a:pPr indent="-228600" lvl="0" marL="317500" rtl="0" algn="l">
              <a:lnSpc>
                <a:spcPct val="100000"/>
              </a:lnSpc>
              <a:spcBef>
                <a:spcPts val="0"/>
              </a:spcBef>
              <a:spcAft>
                <a:spcPts val="0"/>
              </a:spcAft>
              <a:buSzPts val="1200"/>
              <a:buFont typeface="Calibri"/>
              <a:buAutoNum type="arabicPeriod"/>
            </a:pPr>
            <a:r>
              <a:rPr lang="en-US"/>
              <a:t>Tell students that authors often write about things that they know a lot about. So a teacher might write about children and a zookeeper might write about animals. Remind students that anyone can be an author. </a:t>
            </a:r>
            <a:endParaRPr/>
          </a:p>
          <a:p>
            <a:pPr indent="-228600" lvl="0" marL="317500" rtl="0" algn="l">
              <a:lnSpc>
                <a:spcPct val="100000"/>
              </a:lnSpc>
              <a:spcBef>
                <a:spcPts val="0"/>
              </a:spcBef>
              <a:spcAft>
                <a:spcPts val="0"/>
              </a:spcAft>
              <a:buSzPts val="1200"/>
              <a:buFont typeface="Calibri"/>
              <a:buAutoNum type="arabicPeriod"/>
            </a:pPr>
            <a:r>
              <a:rPr lang="en-US"/>
              <a:t>They are going to be authors this year, just like the people who wrote these books! Show some books and stories from the stack. </a:t>
            </a:r>
            <a:endParaRPr/>
          </a:p>
          <a:p>
            <a:pPr indent="-228600" lvl="0" marL="317500" rtl="0" algn="l">
              <a:lnSpc>
                <a:spcPct val="100000"/>
              </a:lnSpc>
              <a:spcBef>
                <a:spcPts val="0"/>
              </a:spcBef>
              <a:spcAft>
                <a:spcPts val="0"/>
              </a:spcAft>
              <a:buSzPts val="1200"/>
              <a:buFont typeface="Calibri"/>
              <a:buAutoNum type="arabicPeriod"/>
            </a:pPr>
            <a:r>
              <a:rPr lang="en-US"/>
              <a:t>Identify and read the author’s bio for these books. Say: </a:t>
            </a:r>
            <a:r>
              <a:rPr i="1" lang="en-US"/>
              <a:t>This book is about _____. Does this author know a lot about ______? </a:t>
            </a:r>
            <a:endParaRPr/>
          </a:p>
          <a:p>
            <a:pPr indent="-228600" lvl="0" marL="317500" rtl="0" algn="l">
              <a:lnSpc>
                <a:spcPct val="100000"/>
              </a:lnSpc>
              <a:spcBef>
                <a:spcPts val="0"/>
              </a:spcBef>
              <a:spcAft>
                <a:spcPts val="0"/>
              </a:spcAft>
              <a:buSzPts val="1200"/>
              <a:buFont typeface="Calibri"/>
              <a:buAutoNum type="arabicPeriod"/>
            </a:pPr>
            <a:r>
              <a:rPr lang="en-US"/>
              <a:t>Guide students to identify why an author might have written about a certain topic. Have students turn to p. 89 in the Student Interactive. </a:t>
            </a:r>
            <a:endParaRPr/>
          </a:p>
          <a:p>
            <a:pPr indent="-228600" lvl="0" marL="317500" rtl="0" algn="l">
              <a:lnSpc>
                <a:spcPct val="100000"/>
              </a:lnSpc>
              <a:spcBef>
                <a:spcPts val="0"/>
              </a:spcBef>
              <a:spcAft>
                <a:spcPts val="0"/>
              </a:spcAft>
              <a:buSzPts val="1200"/>
              <a:buFont typeface="Calibri"/>
              <a:buAutoNum type="arabicPeriod"/>
            </a:pPr>
            <a:r>
              <a:rPr lang="en-US"/>
              <a:t>They should practice writing their own author bio.</a:t>
            </a:r>
            <a:endParaRPr/>
          </a:p>
          <a:p>
            <a:pPr indent="-228600" lvl="0" marL="317500" rtl="0" algn="l">
              <a:lnSpc>
                <a:spcPct val="100000"/>
              </a:lnSpc>
              <a:spcBef>
                <a:spcPts val="0"/>
              </a:spcBef>
              <a:spcAft>
                <a:spcPts val="0"/>
              </a:spcAft>
              <a:buSzPts val="1200"/>
              <a:buFont typeface="Calibri"/>
              <a:buAutoNum type="arabicPeriod"/>
            </a:pPr>
            <a:r>
              <a:rPr i="0" lang="en-US" u="none" strike="noStrike">
                <a:solidFill>
                  <a:srgbClr val="000000"/>
                </a:solidFill>
              </a:rPr>
              <a:t>If desired, distribute Speaking and Listening tips from the Resource Download Center.  </a:t>
            </a:r>
            <a:r>
              <a:rPr b="1" i="0" lang="en-US" u="none" strike="noStrike">
                <a:solidFill>
                  <a:srgbClr val="000000"/>
                </a:solidFill>
              </a:rPr>
              <a:t>Click Path: Table of Contents -&gt; Resource Download Center -&gt; Speaking and Listening</a:t>
            </a:r>
            <a:br>
              <a:rPr b="1" lang="en-US"/>
            </a:br>
            <a:endParaRPr b="1"/>
          </a:p>
        </p:txBody>
      </p:sp>
      <p:sp>
        <p:nvSpPr>
          <p:cNvPr id="910" name="Google Shape;910;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Write the following words on the board.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Ask student volunteers to circle the singular nouns that are places and put a box around the nouns that are things.</a:t>
            </a:r>
            <a:endParaRPr/>
          </a:p>
          <a:p>
            <a:pPr indent="-304800" lvl="0" marL="676656" rtl="0" algn="l">
              <a:lnSpc>
                <a:spcPct val="100000"/>
              </a:lnSpc>
              <a:spcBef>
                <a:spcPts val="0"/>
              </a:spcBef>
              <a:spcAft>
                <a:spcPts val="0"/>
              </a:spcAft>
              <a:buSzPts val="1200"/>
              <a:buFont typeface="Calibri"/>
              <a:buChar char="●"/>
            </a:pPr>
            <a:r>
              <a:rPr lang="en-US"/>
              <a:t> school/ place </a:t>
            </a:r>
            <a:endParaRPr/>
          </a:p>
          <a:p>
            <a:pPr indent="-304800" lvl="0" marL="676656" rtl="0" algn="l">
              <a:lnSpc>
                <a:spcPct val="100000"/>
              </a:lnSpc>
              <a:spcBef>
                <a:spcPts val="0"/>
              </a:spcBef>
              <a:spcAft>
                <a:spcPts val="0"/>
              </a:spcAft>
              <a:buSzPts val="1200"/>
              <a:buFont typeface="Calibri"/>
              <a:buChar char="●"/>
            </a:pPr>
            <a:r>
              <a:rPr lang="en-US"/>
              <a:t>cup/ thing </a:t>
            </a:r>
            <a:endParaRPr/>
          </a:p>
          <a:p>
            <a:pPr indent="-304800" lvl="0" marL="676656" rtl="0" algn="l">
              <a:lnSpc>
                <a:spcPct val="100000"/>
              </a:lnSpc>
              <a:spcBef>
                <a:spcPts val="0"/>
              </a:spcBef>
              <a:spcAft>
                <a:spcPts val="0"/>
              </a:spcAft>
              <a:buSzPts val="1200"/>
              <a:buFont typeface="Calibri"/>
              <a:buChar char="●"/>
            </a:pPr>
            <a:r>
              <a:rPr lang="en-US"/>
              <a:t>classroom/ place</a:t>
            </a:r>
            <a:endParaRPr/>
          </a:p>
          <a:p>
            <a:pPr indent="-304800" lvl="0" marL="676656" rtl="0" algn="l">
              <a:lnSpc>
                <a:spcPct val="100000"/>
              </a:lnSpc>
              <a:spcBef>
                <a:spcPts val="0"/>
              </a:spcBef>
              <a:spcAft>
                <a:spcPts val="0"/>
              </a:spcAft>
              <a:buSzPts val="1200"/>
              <a:buFont typeface="Calibri"/>
              <a:buChar char="●"/>
            </a:pPr>
            <a:r>
              <a:rPr lang="en-US"/>
              <a:t> ball/ thing </a:t>
            </a:r>
            <a:endParaRPr/>
          </a:p>
          <a:p>
            <a:pPr indent="-304800" lvl="0" marL="676656" rtl="0" algn="l">
              <a:lnSpc>
                <a:spcPct val="100000"/>
              </a:lnSpc>
              <a:spcBef>
                <a:spcPts val="0"/>
              </a:spcBef>
              <a:spcAft>
                <a:spcPts val="0"/>
              </a:spcAft>
              <a:buSzPts val="1200"/>
              <a:buFont typeface="Calibri"/>
              <a:buChar char="●"/>
            </a:pPr>
            <a:r>
              <a:rPr lang="en-US"/>
              <a:t>park /place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Language and Conventions, p. 25, from the Resource Download Center. </a:t>
            </a:r>
            <a:r>
              <a:rPr b="1" lang="en-US"/>
              <a:t>Click path: Table of Contents -&gt; Resource Download Center -&gt; Language and Conventions -&gt; U1 W2</a:t>
            </a:r>
            <a:endParaRPr/>
          </a:p>
        </p:txBody>
      </p:sp>
      <p:sp>
        <p:nvSpPr>
          <p:cNvPr id="923" name="Google Shape;923;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934" name="Google Shape;934;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Remind students of the Unit Essential Question: What makes a place special?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introduce them to the Weekly Question: What is exciting about moving to a new place?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them that a new place is somewhere that we have not been to before. A place can be special because it is new and exciting.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follow along as you turn and point to the poem on p. 52 of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Explain that moving to a new place can be exciting because you get to experience new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read the poem “A New Place.” </a:t>
            </a:r>
            <a:endParaRPr/>
          </a:p>
          <a:p>
            <a:pPr indent="-231648" lvl="1" marL="685800" rtl="0" algn="l">
              <a:lnSpc>
                <a:spcPct val="100000"/>
              </a:lnSpc>
              <a:spcBef>
                <a:spcPts val="0"/>
              </a:spcBef>
              <a:spcAft>
                <a:spcPts val="0"/>
              </a:spcAft>
              <a:buClr>
                <a:srgbClr val="000000"/>
              </a:buClr>
              <a:buSzPts val="1200"/>
              <a:buFont typeface="Calibri"/>
              <a:buChar char="•"/>
            </a:pPr>
            <a:r>
              <a:rPr lang="en-US"/>
              <a:t>Ask students how the author feels about moving to a new place. </a:t>
            </a:r>
            <a:endParaRPr/>
          </a:p>
          <a:p>
            <a:pPr indent="-231648" lvl="1" marL="685800" rtl="0" algn="l">
              <a:lnSpc>
                <a:spcPct val="100000"/>
              </a:lnSpc>
              <a:spcBef>
                <a:spcPts val="0"/>
              </a:spcBef>
              <a:spcAft>
                <a:spcPts val="0"/>
              </a:spcAft>
              <a:buClr>
                <a:srgbClr val="000000"/>
              </a:buClr>
              <a:buSzPts val="1200"/>
              <a:buFont typeface="Calibri"/>
              <a:buChar char="•"/>
            </a:pPr>
            <a:r>
              <a:rPr lang="en-US"/>
              <a:t>Have students explain what the map and pictures show about moving to a new place. </a:t>
            </a:r>
            <a:endParaRPr/>
          </a:p>
          <a:p>
            <a:pPr indent="-231648" lvl="1" marL="685800" rtl="0" algn="l">
              <a:lnSpc>
                <a:spcPct val="100000"/>
              </a:lnSpc>
              <a:spcBef>
                <a:spcPts val="0"/>
              </a:spcBef>
              <a:spcAft>
                <a:spcPts val="0"/>
              </a:spcAft>
              <a:buClr>
                <a:srgbClr val="000000"/>
              </a:buClr>
              <a:buSzPts val="1200"/>
              <a:buFont typeface="Calibri"/>
              <a:buChar char="•"/>
            </a:pPr>
            <a:r>
              <a:rPr lang="en-US"/>
              <a:t>Have students tell about how they would feel about moving to a new place. Encourage students to ask questions about the poem to clarify anything they do not understand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interact with sources by using the pictures and text on pp. 52–53 to talk about moving to a new place.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out the Week 2 question: What is exciting about moving to a new place?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they just read about some of the fun experiences people can have when they move. Moving can include making new friends and going to new places.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 Ask students to think about the weekly question, and tell them that over the week they will have more chances to think about moving to new places.</a:t>
            </a:r>
            <a:endParaRPr/>
          </a:p>
        </p:txBody>
      </p:sp>
      <p:sp>
        <p:nvSpPr>
          <p:cNvPr id="150" name="Google Shape;15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Read Aloud: Tell students that they will listen to a realistic fiction story. Realistic fiction is a made-up story that could really happen.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Stories have a problem, and the problem is usually solved by the end of the story. When a problem in a story is solved, it is called a resolution. Have students listen as you read aloud the realistic fiction story.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Encourage students to be active listeners by looking at you and thinking about what you are saying as you read aloud.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Purpose Have students listen actively for the problem and how it is solved (the resolution).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READ: the entire text aloud without stopping for the Think Aloud callouts.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REREAD: the text aloud, pausing to model Think Aloud strategies related to the genre.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Use the chart to help students identify the problem at the beginning and the resolution at the end of the story.</a:t>
            </a:r>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Tell students that realistic fiction has a plot, or the events in a story. </a:t>
            </a:r>
            <a:endParaRPr/>
          </a:p>
          <a:p>
            <a:pPr indent="-228600" lvl="1" marL="685800" rtl="0" algn="l">
              <a:lnSpc>
                <a:spcPct val="100000"/>
              </a:lnSpc>
              <a:spcBef>
                <a:spcPts val="0"/>
              </a:spcBef>
              <a:spcAft>
                <a:spcPts val="0"/>
              </a:spcAft>
              <a:buClr>
                <a:srgbClr val="000000"/>
              </a:buClr>
              <a:buSzPts val="1200"/>
              <a:buFont typeface="Calibri"/>
              <a:buChar char="•"/>
            </a:pPr>
            <a:r>
              <a:rPr lang="en-US"/>
              <a:t>Every story has a problem, or something that needs to be fixed. The events in a story usually work toward fixing the problem. </a:t>
            </a:r>
            <a:endParaRPr/>
          </a:p>
          <a:p>
            <a:pPr indent="-228600" lvl="1" marL="685800" rtl="0" algn="l">
              <a:lnSpc>
                <a:spcPct val="100000"/>
              </a:lnSpc>
              <a:spcBef>
                <a:spcPts val="0"/>
              </a:spcBef>
              <a:spcAft>
                <a:spcPts val="0"/>
              </a:spcAft>
              <a:buClr>
                <a:srgbClr val="000000"/>
              </a:buClr>
              <a:buSzPts val="1200"/>
              <a:buFont typeface="Calibri"/>
              <a:buChar char="•"/>
            </a:pPr>
            <a:r>
              <a:rPr lang="en-US"/>
              <a:t>Stories have made-up events, or things that happen during the story. </a:t>
            </a:r>
            <a:endParaRPr/>
          </a:p>
          <a:p>
            <a:pPr indent="-228600" lvl="1" marL="685800" rtl="0" algn="l">
              <a:lnSpc>
                <a:spcPct val="100000"/>
              </a:lnSpc>
              <a:spcBef>
                <a:spcPts val="0"/>
              </a:spcBef>
              <a:spcAft>
                <a:spcPts val="0"/>
              </a:spcAft>
              <a:buClr>
                <a:srgbClr val="000000"/>
              </a:buClr>
              <a:buSzPts val="1200"/>
              <a:buFont typeface="Calibri"/>
              <a:buChar char="•"/>
            </a:pPr>
            <a:r>
              <a:rPr lang="en-US"/>
              <a:t>The resolution is how the problem is fixed. It usually happens near the end of the story. Readers look for the problem, events, and resolution in a story. Knowing them helps a reader better understand a story.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turn to p. 66 of the Student Interactive.</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Read aloud the line of text. Say: </a:t>
            </a:r>
            <a:r>
              <a:rPr i="1" lang="en-US"/>
              <a:t>When I read, I will think about the problem that a character needs to solve and how it is solved. In the first picture, there are toys all over. This is a problem that the character, a girl, needs to solve. The second picture shows the resolution, or how the problem was solved. It shows all of the toys put in the toy box. The girl cleaned up her toys. </a:t>
            </a:r>
            <a:r>
              <a:rPr lang="en-US"/>
              <a:t>Read the Anchor Chart on p. 67 together. </a:t>
            </a:r>
            <a:endParaRPr/>
          </a:p>
          <a:p>
            <a:pPr indent="-228600" lvl="0" marL="228600" rtl="0" algn="l">
              <a:lnSpc>
                <a:spcPct val="100000"/>
              </a:lnSpc>
              <a:spcBef>
                <a:spcPts val="0"/>
              </a:spcBef>
              <a:spcAft>
                <a:spcPts val="0"/>
              </a:spcAft>
              <a:buClr>
                <a:srgbClr val="000000"/>
              </a:buClr>
              <a:buSzPts val="1200"/>
              <a:buFont typeface="Calibri"/>
              <a:buAutoNum type="arabicPeriod"/>
            </a:pPr>
            <a:r>
              <a:rPr i="0" lang="en-US" u="none" strike="noStrike">
                <a:solidFill>
                  <a:srgbClr val="000000"/>
                </a:solidFill>
              </a:rPr>
              <a:t> </a:t>
            </a:r>
            <a:r>
              <a:rPr b="1" i="0" lang="en-US" u="none" strike="noStrike">
                <a:solidFill>
                  <a:srgbClr val="000000"/>
                </a:solidFill>
              </a:rPr>
              <a:t>Editable Anchor Chart Click Path: Table of Contents -&gt; Reading Anchor Charts -&gt; Unit 1 Week 2: Realistic Fiction Editable Reading Anchor Chart</a:t>
            </a:r>
            <a:endParaRPr b="1" i="0"/>
          </a:p>
          <a:p>
            <a:pPr indent="0" lvl="0" marL="0" rtl="0" algn="l">
              <a:lnSpc>
                <a:spcPct val="100000"/>
              </a:lnSpc>
              <a:spcBef>
                <a:spcPts val="0"/>
              </a:spcBef>
              <a:spcAft>
                <a:spcPts val="0"/>
              </a:spcAft>
              <a:buSzPts val="1400"/>
              <a:buNone/>
            </a:pPr>
            <a:r>
              <a:t/>
            </a:r>
            <a:endParaRPr/>
          </a:p>
        </p:txBody>
      </p:sp>
      <p:sp>
        <p:nvSpPr>
          <p:cNvPr id="174" name="Google Shape;1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8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8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5"/>
          <p:cNvSpPr/>
          <p:nvPr>
            <p:ph idx="2" type="pic"/>
          </p:nvPr>
        </p:nvSpPr>
        <p:spPr>
          <a:xfrm>
            <a:off x="5183188" y="987425"/>
            <a:ext cx="6172200" cy="4873625"/>
          </a:xfrm>
          <a:prstGeom prst="rect">
            <a:avLst/>
          </a:prstGeom>
          <a:noFill/>
          <a:ln>
            <a:noFill/>
          </a:ln>
        </p:spPr>
      </p:sp>
      <p:sp>
        <p:nvSpPr>
          <p:cNvPr id="63" name="Google Shape;63;p8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0.png"/><Relationship Id="rId7"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2.png"/><Relationship Id="rId7"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9.png"/><Relationship Id="rId7"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6.png"/><Relationship Id="rId7"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5.png"/><Relationship Id="rId7" Type="http://schemas.openxmlformats.org/officeDocument/2006/relationships/image" Target="../media/image31.png"/><Relationship Id="rId8"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42.png"/><Relationship Id="rId7" Type="http://schemas.openxmlformats.org/officeDocument/2006/relationships/image" Target="../media/image47.png"/><Relationship Id="rId8"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1.png"/><Relationship Id="rId7"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png"/><Relationship Id="rId4" Type="http://schemas.openxmlformats.org/officeDocument/2006/relationships/image" Target="../media/image2.png"/><Relationship Id="rId11" Type="http://schemas.openxmlformats.org/officeDocument/2006/relationships/image" Target="../media/image60.png"/><Relationship Id="rId10" Type="http://schemas.openxmlformats.org/officeDocument/2006/relationships/image" Target="../media/image63.png"/><Relationship Id="rId12" Type="http://schemas.openxmlformats.org/officeDocument/2006/relationships/image" Target="../media/image59.png"/><Relationship Id="rId9" Type="http://schemas.openxmlformats.org/officeDocument/2006/relationships/image" Target="../media/image62.png"/><Relationship Id="rId5" Type="http://schemas.openxmlformats.org/officeDocument/2006/relationships/image" Target="../media/image4.png"/><Relationship Id="rId6" Type="http://schemas.openxmlformats.org/officeDocument/2006/relationships/image" Target="../media/image56.png"/><Relationship Id="rId7" Type="http://schemas.openxmlformats.org/officeDocument/2006/relationships/image" Target="../media/image53.png"/><Relationship Id="rId8"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5.png"/><Relationship Id="rId7"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86" name="Google Shape;86;p1"/>
          <p:cNvSpPr txBox="1"/>
          <p:nvPr/>
        </p:nvSpPr>
        <p:spPr>
          <a:xfrm>
            <a:off x="3704392" y="2783291"/>
            <a:ext cx="72315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2</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87" name="Google Shape;87;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88" name="Google Shape;88;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89" name="Google Shape;89;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0" name="Google Shape;90;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K</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A picture containing clock&#10;&#10;Description automatically generated" id="189" name="Google Shape;189;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90" name="Google Shape;190;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91" name="Google Shape;191;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92" name="Google Shape;192;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93" name="Google Shape;193;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194" name="Google Shape;194;p1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66</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clipart&#10;&#10;Description automatically generated" id="195" name="Google Shape;195;p13"/>
          <p:cNvPicPr preferRelativeResize="0"/>
          <p:nvPr/>
        </p:nvPicPr>
        <p:blipFill rotWithShape="1">
          <a:blip r:embed="rId6">
            <a:alphaModFix/>
          </a:blip>
          <a:srcRect b="0" l="0" r="0" t="0"/>
          <a:stretch/>
        </p:blipFill>
        <p:spPr>
          <a:xfrm>
            <a:off x="6609100" y="2341051"/>
            <a:ext cx="4948236" cy="713781"/>
          </a:xfrm>
          <a:prstGeom prst="rect">
            <a:avLst/>
          </a:prstGeom>
          <a:noFill/>
          <a:ln>
            <a:noFill/>
          </a:ln>
        </p:spPr>
      </p:pic>
      <p:sp>
        <p:nvSpPr>
          <p:cNvPr id="196" name="Google Shape;196;p13"/>
          <p:cNvSpPr txBox="1"/>
          <p:nvPr/>
        </p:nvSpPr>
        <p:spPr>
          <a:xfrm>
            <a:off x="6694409" y="3307950"/>
            <a:ext cx="4932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Talk </a:t>
            </a:r>
            <a:r>
              <a:rPr b="0" i="0" lang="en-US" sz="3200" u="none" cap="none" strike="noStrike">
                <a:solidFill>
                  <a:schemeClr val="dk1"/>
                </a:solidFill>
                <a:latin typeface="Century Gothic"/>
                <a:ea typeface="Century Gothic"/>
                <a:cs typeface="Century Gothic"/>
                <a:sym typeface="Century Gothic"/>
              </a:rPr>
              <a:t>about the problem and the resolution. What did the girl do</a:t>
            </a:r>
            <a:r>
              <a:rPr b="0" i="0" lang="en-US" sz="3200" u="none" cap="none" strike="noStrike">
                <a:solidFill>
                  <a:schemeClr val="dk1"/>
                </a:solidFill>
                <a:latin typeface="Arial"/>
                <a:ea typeface="Arial"/>
                <a:cs typeface="Arial"/>
                <a:sym typeface="Arial"/>
              </a:rPr>
              <a:t>?</a:t>
            </a:r>
            <a:endParaRPr b="0" i="0" sz="3200" u="none" cap="none" strike="noStrike">
              <a:solidFill>
                <a:schemeClr val="dk1"/>
              </a:solidFill>
              <a:latin typeface="Century Gothic"/>
              <a:ea typeface="Century Gothic"/>
              <a:cs typeface="Century Gothic"/>
              <a:sym typeface="Century Gothic"/>
            </a:endParaRPr>
          </a:p>
        </p:txBody>
      </p:sp>
      <p:pic>
        <p:nvPicPr>
          <p:cNvPr id="197" name="Google Shape;197;p13"/>
          <p:cNvPicPr preferRelativeResize="0"/>
          <p:nvPr/>
        </p:nvPicPr>
        <p:blipFill rotWithShape="1">
          <a:blip r:embed="rId7">
            <a:alphaModFix/>
          </a:blip>
          <a:srcRect b="0" l="0" r="0" t="0"/>
          <a:stretch/>
        </p:blipFill>
        <p:spPr>
          <a:xfrm>
            <a:off x="693474" y="1492677"/>
            <a:ext cx="5434612" cy="449466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 picture containing clock&#10;&#10;Description automatically generated" id="203" name="Google Shape;203;p1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04" name="Google Shape;204;p1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05" name="Google Shape;205;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06" name="Google Shape;206;p1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07" name="Google Shape;207;p1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Academic Vocabulary </a:t>
            </a:r>
            <a:endParaRPr b="0" i="0" sz="1400" u="none" cap="none" strike="noStrike">
              <a:solidFill>
                <a:srgbClr val="000000"/>
              </a:solidFill>
              <a:latin typeface="Century Gothic"/>
              <a:ea typeface="Century Gothic"/>
              <a:cs typeface="Century Gothic"/>
              <a:sym typeface="Century Gothic"/>
            </a:endParaRPr>
          </a:p>
        </p:txBody>
      </p:sp>
      <p:sp>
        <p:nvSpPr>
          <p:cNvPr id="208" name="Google Shape;208;p14"/>
          <p:cNvSpPr txBox="1"/>
          <p:nvPr/>
        </p:nvSpPr>
        <p:spPr>
          <a:xfrm>
            <a:off x="755374" y="1640105"/>
            <a:ext cx="10457602" cy="35393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Synonyms </a:t>
            </a:r>
            <a:r>
              <a:rPr b="0" i="0" lang="en-US" sz="3200" u="none" cap="none" strike="noStrike">
                <a:solidFill>
                  <a:schemeClr val="dk1"/>
                </a:solidFill>
                <a:latin typeface="Century Gothic"/>
                <a:ea typeface="Century Gothic"/>
                <a:cs typeface="Century Gothic"/>
                <a:sym typeface="Century Gothic"/>
              </a:rPr>
              <a:t>are words that mean the same thing.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Antonyms </a:t>
            </a:r>
            <a:r>
              <a:rPr b="0" i="0" lang="en-US" sz="3200" u="none" cap="none" strike="noStrike">
                <a:solidFill>
                  <a:schemeClr val="dk1"/>
                </a:solidFill>
                <a:latin typeface="Century Gothic"/>
                <a:ea typeface="Century Gothic"/>
                <a:cs typeface="Century Gothic"/>
                <a:sym typeface="Century Gothic"/>
              </a:rPr>
              <a:t>are words that mean the opposite.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p:txBody>
      </p:sp>
      <p:sp>
        <p:nvSpPr>
          <p:cNvPr id="209" name="Google Shape;209;p14"/>
          <p:cNvSpPr txBox="1"/>
          <p:nvPr/>
        </p:nvSpPr>
        <p:spPr>
          <a:xfrm>
            <a:off x="1055007" y="4320406"/>
            <a:ext cx="2198446"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big</a:t>
            </a:r>
            <a:endParaRPr b="0" i="0" sz="1400" u="none" cap="none" strike="noStrike">
              <a:solidFill>
                <a:srgbClr val="000000"/>
              </a:solidFill>
              <a:latin typeface="Century Gothic"/>
              <a:ea typeface="Century Gothic"/>
              <a:cs typeface="Century Gothic"/>
              <a:sym typeface="Century Gothic"/>
            </a:endParaRPr>
          </a:p>
        </p:txBody>
      </p:sp>
      <p:sp>
        <p:nvSpPr>
          <p:cNvPr id="210" name="Google Shape;210;p14"/>
          <p:cNvSpPr txBox="1"/>
          <p:nvPr/>
        </p:nvSpPr>
        <p:spPr>
          <a:xfrm>
            <a:off x="3473690" y="4319286"/>
            <a:ext cx="2198446"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large</a:t>
            </a:r>
            <a:endParaRPr b="0" i="0" sz="1400" u="none" cap="none" strike="noStrike">
              <a:solidFill>
                <a:srgbClr val="000000"/>
              </a:solidFill>
              <a:latin typeface="Century Gothic"/>
              <a:ea typeface="Century Gothic"/>
              <a:cs typeface="Century Gothic"/>
              <a:sym typeface="Century Gothic"/>
            </a:endParaRPr>
          </a:p>
        </p:txBody>
      </p:sp>
      <p:sp>
        <p:nvSpPr>
          <p:cNvPr id="211" name="Google Shape;211;p14"/>
          <p:cNvSpPr txBox="1"/>
          <p:nvPr/>
        </p:nvSpPr>
        <p:spPr>
          <a:xfrm>
            <a:off x="6426704" y="4332341"/>
            <a:ext cx="2198446"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big</a:t>
            </a:r>
            <a:endParaRPr b="0" i="0" sz="1400" u="none" cap="none" strike="noStrike">
              <a:solidFill>
                <a:srgbClr val="000000"/>
              </a:solidFill>
              <a:latin typeface="Century Gothic"/>
              <a:ea typeface="Century Gothic"/>
              <a:cs typeface="Century Gothic"/>
              <a:sym typeface="Century Gothic"/>
            </a:endParaRPr>
          </a:p>
        </p:txBody>
      </p:sp>
      <p:sp>
        <p:nvSpPr>
          <p:cNvPr id="212" name="Google Shape;212;p14"/>
          <p:cNvSpPr txBox="1"/>
          <p:nvPr/>
        </p:nvSpPr>
        <p:spPr>
          <a:xfrm>
            <a:off x="8819840" y="4332341"/>
            <a:ext cx="2198445"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small</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A picture containing clock&#10;&#10;Description automatically generated" id="218" name="Google Shape;218;p5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19" name="Google Shape;219;p5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20" name="Google Shape;220;p5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21" name="Google Shape;221;p5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22" name="Google Shape;222;p5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223" name="Google Shape;223;p5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83</a:t>
            </a:r>
            <a:endParaRPr b="0" i="0" sz="1400" u="none" cap="none" strike="noStrike">
              <a:solidFill>
                <a:srgbClr val="000000"/>
              </a:solidFill>
              <a:latin typeface="Century Gothic"/>
              <a:ea typeface="Century Gothic"/>
              <a:cs typeface="Century Gothic"/>
              <a:sym typeface="Century Gothic"/>
            </a:endParaRPr>
          </a:p>
        </p:txBody>
      </p:sp>
      <p:sp>
        <p:nvSpPr>
          <p:cNvPr id="224" name="Google Shape;224;p57"/>
          <p:cNvSpPr txBox="1"/>
          <p:nvPr/>
        </p:nvSpPr>
        <p:spPr>
          <a:xfrm>
            <a:off x="8032969" y="2575549"/>
            <a:ext cx="3986288"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Circle and underline</a:t>
            </a:r>
            <a:r>
              <a:rPr b="0" i="0" lang="en-US" sz="3200" u="none" cap="none" strike="noStrike">
                <a:solidFill>
                  <a:schemeClr val="dk1"/>
                </a:solidFill>
                <a:latin typeface="Century Gothic"/>
                <a:ea typeface="Century Gothic"/>
                <a:cs typeface="Century Gothic"/>
                <a:sym typeface="Century Gothic"/>
              </a:rPr>
              <a:t> on page 83 in your Student Interactive.</a:t>
            </a:r>
            <a:endParaRPr b="0" i="0" sz="3200" u="none" cap="none" strike="noStrike">
              <a:solidFill>
                <a:schemeClr val="dk1"/>
              </a:solidFill>
              <a:latin typeface="Century Gothic"/>
              <a:ea typeface="Century Gothic"/>
              <a:cs typeface="Century Gothic"/>
              <a:sym typeface="Century Gothic"/>
            </a:endParaRPr>
          </a:p>
        </p:txBody>
      </p:sp>
      <p:pic>
        <p:nvPicPr>
          <p:cNvPr id="225" name="Google Shape;225;p57"/>
          <p:cNvPicPr preferRelativeResize="0"/>
          <p:nvPr/>
        </p:nvPicPr>
        <p:blipFill rotWithShape="1">
          <a:blip r:embed="rId6">
            <a:alphaModFix/>
          </a:blip>
          <a:srcRect b="0" l="0" r="0" t="0"/>
          <a:stretch/>
        </p:blipFill>
        <p:spPr>
          <a:xfrm>
            <a:off x="1693647" y="1297873"/>
            <a:ext cx="6019800" cy="49720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A picture containing clock&#10;&#10;Description automatically generated" id="231" name="Google Shape;231;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32" name="Google Shape;232;p1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33" name="Google Shape;233;p1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4" name="Google Shape;234;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5" name="Google Shape;235;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Handwriting </a:t>
            </a:r>
            <a:endParaRPr b="0" i="0" sz="1400" u="none" cap="none" strike="noStrike">
              <a:solidFill>
                <a:srgbClr val="000000"/>
              </a:solidFill>
              <a:latin typeface="Century Gothic"/>
              <a:ea typeface="Century Gothic"/>
              <a:cs typeface="Century Gothic"/>
              <a:sym typeface="Century Gothic"/>
            </a:endParaRPr>
          </a:p>
        </p:txBody>
      </p:sp>
      <p:pic>
        <p:nvPicPr>
          <p:cNvPr id="236" name="Google Shape;236;p15"/>
          <p:cNvPicPr preferRelativeResize="0"/>
          <p:nvPr/>
        </p:nvPicPr>
        <p:blipFill rotWithShape="1">
          <a:blip r:embed="rId6">
            <a:alphaModFix/>
          </a:blip>
          <a:srcRect b="0" l="0" r="0" t="0"/>
          <a:stretch/>
        </p:blipFill>
        <p:spPr>
          <a:xfrm>
            <a:off x="3070068" y="1219441"/>
            <a:ext cx="6124575" cy="53530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37" name="Google Shape;237;p15"/>
          <p:cNvPicPr preferRelativeResize="0"/>
          <p:nvPr/>
        </p:nvPicPr>
        <p:blipFill rotWithShape="1">
          <a:blip r:embed="rId7">
            <a:alphaModFix/>
          </a:blip>
          <a:srcRect b="0" l="0" r="0" t="0"/>
          <a:stretch/>
        </p:blipFill>
        <p:spPr>
          <a:xfrm>
            <a:off x="1088377" y="2891095"/>
            <a:ext cx="1276350" cy="12668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A picture containing clock&#10;&#10;Description automatically generated" id="243" name="Google Shape;243;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4" name="Google Shape;244;p1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45" name="Google Shape;245;p1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46" name="Google Shape;246;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47" name="Google Shape;247;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3600" u="none" cap="none" strike="noStrike">
              <a:solidFill>
                <a:schemeClr val="lt1"/>
              </a:solidFill>
              <a:latin typeface="Century Gothic"/>
              <a:ea typeface="Century Gothic"/>
              <a:cs typeface="Century Gothic"/>
              <a:sym typeface="Century Gothic"/>
            </a:endParaRPr>
          </a:p>
        </p:txBody>
      </p:sp>
      <p:sp>
        <p:nvSpPr>
          <p:cNvPr id="248" name="Google Shape;248;p18"/>
          <p:cNvSpPr txBox="1"/>
          <p:nvPr/>
        </p:nvSpPr>
        <p:spPr>
          <a:xfrm>
            <a:off x="1245897" y="1849531"/>
            <a:ext cx="97002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cover </a:t>
            </a:r>
            <a:r>
              <a:rPr b="0" i="0" lang="en-US" sz="2800" u="none" cap="none" strike="noStrike">
                <a:solidFill>
                  <a:schemeClr val="dk1"/>
                </a:solidFill>
                <a:latin typeface="Century Gothic"/>
                <a:ea typeface="Century Gothic"/>
                <a:cs typeface="Century Gothic"/>
                <a:sym typeface="Century Gothic"/>
              </a:rPr>
              <a:t>– shows the title, the author/illustrator names, and a picture that tells  us something about the 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back cover</a:t>
            </a:r>
            <a:r>
              <a:rPr b="0" i="0" lang="en-US" sz="2800" u="none" cap="none" strike="noStrike">
                <a:solidFill>
                  <a:schemeClr val="dk1"/>
                </a:solidFill>
                <a:latin typeface="Century Gothic"/>
                <a:ea typeface="Century Gothic"/>
                <a:cs typeface="Century Gothic"/>
                <a:sym typeface="Century Gothic"/>
              </a:rPr>
              <a:t>- gives more information about the book and sometimes contains an author biography.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title page</a:t>
            </a:r>
            <a:r>
              <a:rPr b="0" i="0" lang="en-US" sz="2800" u="none" cap="none" strike="noStrike">
                <a:solidFill>
                  <a:schemeClr val="dk1"/>
                </a:solidFill>
                <a:latin typeface="Century Gothic"/>
                <a:ea typeface="Century Gothic"/>
                <a:cs typeface="Century Gothic"/>
                <a:sym typeface="Century Gothic"/>
              </a:rPr>
              <a:t>- shows the title and the author/illustrator.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A picture containing clock&#10;&#10;Description automatically generated" id="254" name="Google Shape;254;p2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55" name="Google Shape;255;p2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56" name="Google Shape;256;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57" name="Google Shape;257;p2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58" name="Google Shape;258;p2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259" name="Google Shape;259;p25"/>
          <p:cNvSpPr txBox="1"/>
          <p:nvPr/>
        </p:nvSpPr>
        <p:spPr>
          <a:xfrm>
            <a:off x="995894" y="1899966"/>
            <a:ext cx="9390639"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 design</a:t>
            </a:r>
            <a:r>
              <a:rPr b="1" i="0" lang="en-US" sz="3200" u="none" cap="none" strike="noStrike">
                <a:solidFill>
                  <a:schemeClr val="dk1"/>
                </a:solidFill>
                <a:latin typeface="Century Gothic"/>
                <a:ea typeface="Century Gothic"/>
                <a:cs typeface="Century Gothic"/>
                <a:sym typeface="Century Gothic"/>
              </a:rPr>
              <a:t> </a:t>
            </a:r>
            <a:r>
              <a:rPr b="0" i="0" lang="en-US" sz="3200" u="none" cap="none" strike="noStrike">
                <a:solidFill>
                  <a:schemeClr val="dk1"/>
                </a:solidFill>
                <a:latin typeface="Century Gothic"/>
                <a:ea typeface="Century Gothic"/>
                <a:cs typeface="Century Gothic"/>
                <a:sym typeface="Century Gothic"/>
              </a:rPr>
              <a:t>a </a:t>
            </a:r>
            <a:r>
              <a:rPr b="1" i="0" lang="en-US" sz="3200" u="none" cap="none" strike="noStrike">
                <a:solidFill>
                  <a:schemeClr val="dk1"/>
                </a:solidFill>
                <a:latin typeface="Century Gothic"/>
                <a:ea typeface="Century Gothic"/>
                <a:cs typeface="Century Gothic"/>
                <a:sym typeface="Century Gothic"/>
              </a:rPr>
              <a:t>front and back cover </a:t>
            </a:r>
            <a:r>
              <a:rPr b="0" i="0" lang="en-US" sz="3200" u="none" cap="none" strike="noStrike">
                <a:solidFill>
                  <a:schemeClr val="dk1"/>
                </a:solidFill>
                <a:latin typeface="Century Gothic"/>
                <a:ea typeface="Century Gothic"/>
                <a:cs typeface="Century Gothic"/>
                <a:sym typeface="Century Gothic"/>
              </a:rPr>
              <a:t>for your book.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 include </a:t>
            </a:r>
            <a:r>
              <a:rPr b="1" i="0" lang="en-US" sz="3200" u="none" cap="none" strike="noStrike">
                <a:solidFill>
                  <a:schemeClr val="dk1"/>
                </a:solidFill>
                <a:latin typeface="Century Gothic"/>
                <a:ea typeface="Century Gothic"/>
                <a:cs typeface="Century Gothic"/>
                <a:sym typeface="Century Gothic"/>
              </a:rPr>
              <a:t>a title page</a:t>
            </a:r>
            <a:r>
              <a:rPr b="0" i="0" lang="en-US" sz="3200" u="none" cap="none" strike="noStrike">
                <a:solidFill>
                  <a:schemeClr val="dk1"/>
                </a:solidFill>
                <a:latin typeface="Century Gothic"/>
                <a:ea typeface="Century Gothic"/>
                <a:cs typeface="Century Gothic"/>
                <a:sym typeface="Century Gothic"/>
              </a:rPr>
              <a:t>.</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260" name="Google Shape;260;p25"/>
          <p:cNvPicPr preferRelativeResize="0"/>
          <p:nvPr/>
        </p:nvPicPr>
        <p:blipFill rotWithShape="1">
          <a:blip r:embed="rId6">
            <a:alphaModFix/>
          </a:blip>
          <a:srcRect b="0" l="0" r="0" t="0"/>
          <a:stretch/>
        </p:blipFill>
        <p:spPr>
          <a:xfrm>
            <a:off x="8740492" y="3383979"/>
            <a:ext cx="2429785" cy="2429785"/>
          </a:xfrm>
          <a:prstGeom prst="rect">
            <a:avLst/>
          </a:prstGeom>
          <a:noFill/>
          <a:ln>
            <a:noFill/>
          </a:ln>
        </p:spPr>
      </p:pic>
      <p:sp>
        <p:nvSpPr>
          <p:cNvPr id="261" name="Google Shape;261;p25"/>
          <p:cNvSpPr txBox="1"/>
          <p:nvPr/>
        </p:nvSpPr>
        <p:spPr>
          <a:xfrm>
            <a:off x="1108783" y="4103086"/>
            <a:ext cx="8548156"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Where do we place information in a book</a:t>
            </a:r>
            <a:r>
              <a:rPr b="0" i="0" lang="en-US" sz="3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A picture containing clock&#10;&#10;Description automatically generated" id="267" name="Google Shape;267;p1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68" name="Google Shape;268;p1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69" name="Google Shape;269;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70" name="Google Shape;270;p1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1" name="Google Shape;271;p1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graphicFrame>
        <p:nvGraphicFramePr>
          <p:cNvPr id="272" name="Google Shape;272;p19"/>
          <p:cNvGraphicFramePr/>
          <p:nvPr/>
        </p:nvGraphicFramePr>
        <p:xfrm>
          <a:off x="2101833" y="1755782"/>
          <a:ext cx="3000000" cy="3000000"/>
        </p:xfrm>
        <a:graphic>
          <a:graphicData uri="http://schemas.openxmlformats.org/drawingml/2006/table">
            <a:tbl>
              <a:tblPr bandRow="1" firstRow="1">
                <a:noFill/>
                <a:tableStyleId>{491D8D1D-B332-460A-919F-2E0562B0EA4E}</a:tableStyleId>
              </a:tblPr>
              <a:tblGrid>
                <a:gridCol w="4005175"/>
                <a:gridCol w="4005175"/>
              </a:tblGrid>
              <a:tr h="636550">
                <a:tc>
                  <a:txBody>
                    <a:bodyPr/>
                    <a:lstStyle/>
                    <a:p>
                      <a:pPr indent="0" lvl="0" marL="0" marR="0" rtl="0" algn="ctr">
                        <a:lnSpc>
                          <a:spcPct val="100000"/>
                        </a:lnSpc>
                        <a:spcBef>
                          <a:spcPts val="0"/>
                        </a:spcBef>
                        <a:spcAft>
                          <a:spcPts val="0"/>
                        </a:spcAft>
                        <a:buClr>
                          <a:srgbClr val="000000"/>
                        </a:buClr>
                        <a:buSzPts val="3200"/>
                        <a:buFont typeface="Arial"/>
                        <a:buNone/>
                      </a:pPr>
                      <a:r>
                        <a:rPr b="0" lang="en-US" sz="3200" u="none" cap="none" strike="noStrike">
                          <a:latin typeface="Century Gothic"/>
                          <a:ea typeface="Century Gothic"/>
                          <a:cs typeface="Century Gothic"/>
                          <a:sym typeface="Century Gothic"/>
                        </a:rPr>
                        <a:t>person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3200"/>
                        <a:buFont typeface="Arial"/>
                        <a:buNone/>
                      </a:pPr>
                      <a:r>
                        <a:rPr b="0" lang="en-US" sz="3200" u="none" cap="none" strike="noStrike">
                          <a:latin typeface="Century Gothic"/>
                          <a:ea typeface="Century Gothic"/>
                          <a:cs typeface="Century Gothic"/>
                          <a:sym typeface="Century Gothic"/>
                        </a:rPr>
                        <a:t>animal</a:t>
                      </a:r>
                      <a:endParaRPr sz="1400" u="none" cap="none" strike="noStrike"/>
                    </a:p>
                  </a:txBody>
                  <a:tcPr marT="45725" marB="45725" marR="91450" marL="91450"/>
                </a:tc>
              </a:tr>
              <a:tr h="33454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entury Gothic"/>
                          <a:ea typeface="Century Gothic"/>
                          <a:cs typeface="Century Gothic"/>
                          <a:sym typeface="Century Gothic"/>
                        </a:rPr>
                        <a:t>teacher </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entury Gothic"/>
                          <a:ea typeface="Century Gothic"/>
                          <a:cs typeface="Century Gothic"/>
                          <a:sym typeface="Century Gothic"/>
                        </a:rPr>
                        <a:t>firefighter </a:t>
                      </a:r>
                      <a:endParaRPr sz="28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entury Gothic"/>
                          <a:ea typeface="Century Gothic"/>
                          <a:cs typeface="Century Gothic"/>
                          <a:sym typeface="Century Gothic"/>
                        </a:rPr>
                        <a:t>rabbit</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entury Gothic"/>
                          <a:ea typeface="Century Gothic"/>
                          <a:cs typeface="Century Gothic"/>
                          <a:sym typeface="Century Gothic"/>
                        </a:rPr>
                        <a:t>dog</a:t>
                      </a:r>
                      <a:endParaRPr sz="2800" u="none" cap="none" strike="noStrike">
                        <a:latin typeface="Century Gothic"/>
                        <a:ea typeface="Century Gothic"/>
                        <a:cs typeface="Century Gothic"/>
                        <a:sym typeface="Century Gothic"/>
                      </a:endParaRPr>
                    </a:p>
                  </a:txBody>
                  <a:tcPr marT="45725" marB="45725" marR="91450" marL="91450"/>
                </a:tc>
              </a:tr>
            </a:tbl>
          </a:graphicData>
        </a:graphic>
      </p:graphicFrame>
      <p:graphicFrame>
        <p:nvGraphicFramePr>
          <p:cNvPr id="273" name="Google Shape;273;p19"/>
          <p:cNvGraphicFramePr/>
          <p:nvPr/>
        </p:nvGraphicFramePr>
        <p:xfrm>
          <a:off x="2101833" y="1237622"/>
          <a:ext cx="3000000" cy="3000000"/>
        </p:xfrm>
        <a:graphic>
          <a:graphicData uri="http://schemas.openxmlformats.org/drawingml/2006/table">
            <a:tbl>
              <a:tblPr bandRow="1" firstRow="1">
                <a:noFill/>
                <a:tableStyleId>{491D8D1D-B332-460A-919F-2E0562B0EA4E}</a:tableStyleId>
              </a:tblPr>
              <a:tblGrid>
                <a:gridCol w="8010350"/>
              </a:tblGrid>
              <a:tr h="355150">
                <a:tc>
                  <a:txBody>
                    <a:bodyPr/>
                    <a:lstStyle/>
                    <a:p>
                      <a:pPr indent="0" lvl="0" marL="0" marR="0" rtl="0" algn="ctr">
                        <a:lnSpc>
                          <a:spcPct val="100000"/>
                        </a:lnSpc>
                        <a:spcBef>
                          <a:spcPts val="0"/>
                        </a:spcBef>
                        <a:spcAft>
                          <a:spcPts val="0"/>
                        </a:spcAft>
                        <a:buClr>
                          <a:srgbClr val="000000"/>
                        </a:buClr>
                        <a:buSzPts val="3200"/>
                        <a:buFont typeface="Arial"/>
                        <a:buNone/>
                      </a:pPr>
                      <a:r>
                        <a:rPr b="0" lang="en-US" sz="3200" u="none" cap="none" strike="noStrike">
                          <a:latin typeface="Century Gothic"/>
                          <a:ea typeface="Century Gothic"/>
                          <a:cs typeface="Century Gothic"/>
                          <a:sym typeface="Century Gothic"/>
                        </a:rPr>
                        <a:t>singular nouns</a:t>
                      </a:r>
                      <a:endParaRPr sz="1400" u="none" cap="none" strike="noStrike"/>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A picture containing drawing, lamp&#10;&#10;Description automatically generated" id="278" name="Google Shape;278;p20"/>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79" name="Google Shape;279;p20"/>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80" name="Google Shape;280;p20"/>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81" name="Google Shape;281;p20"/>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82" name="Google Shape;282;p20"/>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83" name="Google Shape;283;p2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A picture containing clock&#10;&#10;Description automatically generated" id="289" name="Google Shape;289;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90" name="Google Shape;290;p2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91" name="Google Shape;291;p2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92" name="Google Shape;292;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93" name="Google Shape;293;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294" name="Google Shape;294;p2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56</a:t>
            </a:r>
            <a:endParaRPr b="0" i="0" sz="1400" u="none" cap="none" strike="noStrike">
              <a:solidFill>
                <a:srgbClr val="000000"/>
              </a:solidFill>
              <a:latin typeface="Century Gothic"/>
              <a:ea typeface="Century Gothic"/>
              <a:cs typeface="Century Gothic"/>
              <a:sym typeface="Century Gothic"/>
            </a:endParaRPr>
          </a:p>
        </p:txBody>
      </p:sp>
      <p:sp>
        <p:nvSpPr>
          <p:cNvPr id="295" name="Google Shape;295;p21"/>
          <p:cNvSpPr txBox="1"/>
          <p:nvPr/>
        </p:nvSpPr>
        <p:spPr>
          <a:xfrm>
            <a:off x="8157425" y="2593543"/>
            <a:ext cx="3601933"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56 in your Student Interactive.</a:t>
            </a:r>
            <a:endParaRPr b="0" i="0" sz="3200" u="none" cap="none" strike="noStrike">
              <a:solidFill>
                <a:schemeClr val="dk1"/>
              </a:solidFill>
              <a:latin typeface="Century Gothic"/>
              <a:ea typeface="Century Gothic"/>
              <a:cs typeface="Century Gothic"/>
              <a:sym typeface="Century Gothic"/>
            </a:endParaRPr>
          </a:p>
        </p:txBody>
      </p:sp>
      <p:pic>
        <p:nvPicPr>
          <p:cNvPr id="296" name="Google Shape;296;p21"/>
          <p:cNvPicPr preferRelativeResize="0"/>
          <p:nvPr/>
        </p:nvPicPr>
        <p:blipFill rotWithShape="1">
          <a:blip r:embed="rId6">
            <a:alphaModFix/>
          </a:blip>
          <a:srcRect b="0" l="0" r="0" t="0"/>
          <a:stretch/>
        </p:blipFill>
        <p:spPr>
          <a:xfrm>
            <a:off x="740990" y="1322451"/>
            <a:ext cx="3381375" cy="47339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97" name="Google Shape;297;p21"/>
          <p:cNvPicPr preferRelativeResize="0"/>
          <p:nvPr/>
        </p:nvPicPr>
        <p:blipFill rotWithShape="1">
          <a:blip r:embed="rId7">
            <a:alphaModFix/>
          </a:blip>
          <a:srcRect b="0" l="0" r="0" t="0"/>
          <a:stretch/>
        </p:blipFill>
        <p:spPr>
          <a:xfrm>
            <a:off x="4463495" y="1331976"/>
            <a:ext cx="3352800" cy="4724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A picture containing clock&#10;&#10;Description automatically generated" id="303" name="Google Shape;303;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04" name="Google Shape;304;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05" name="Google Shape;305;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06" name="Google Shape;306;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07" name="Google Shape;307;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308" name="Google Shape;308;p2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56</a:t>
            </a:r>
            <a:endParaRPr b="0" i="0" sz="1400" u="none" cap="none" strike="noStrike">
              <a:solidFill>
                <a:srgbClr val="000000"/>
              </a:solidFill>
              <a:latin typeface="Century Gothic"/>
              <a:ea typeface="Century Gothic"/>
              <a:cs typeface="Century Gothic"/>
              <a:sym typeface="Century Gothic"/>
            </a:endParaRPr>
          </a:p>
        </p:txBody>
      </p:sp>
      <p:sp>
        <p:nvSpPr>
          <p:cNvPr id="309" name="Google Shape;309;p22"/>
          <p:cNvSpPr txBox="1"/>
          <p:nvPr/>
        </p:nvSpPr>
        <p:spPr>
          <a:xfrm>
            <a:off x="8208750" y="2023963"/>
            <a:ext cx="37110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56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pic>
        <p:nvPicPr>
          <p:cNvPr id="310" name="Google Shape;310;p22"/>
          <p:cNvPicPr preferRelativeResize="0"/>
          <p:nvPr/>
        </p:nvPicPr>
        <p:blipFill rotWithShape="1">
          <a:blip r:embed="rId6">
            <a:alphaModFix/>
          </a:blip>
          <a:srcRect b="0" l="0" r="0" t="0"/>
          <a:stretch/>
        </p:blipFill>
        <p:spPr>
          <a:xfrm>
            <a:off x="1646201" y="1213093"/>
            <a:ext cx="6048375" cy="49911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A picture containing clock&#10;&#10;Description automatically generated" id="96" name="Google Shape;96;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97" name="Google Shape;97;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picture containing clock&#10;&#10;Description automatically generated" id="316" name="Google Shape;316;p2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17" name="Google Shape;317;p2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8" name="Google Shape;318;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9" name="Google Shape;319;p2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20" name="Google Shape;320;p2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321" name="Google Shape;321;p23"/>
          <p:cNvSpPr txBox="1"/>
          <p:nvPr/>
        </p:nvSpPr>
        <p:spPr>
          <a:xfrm>
            <a:off x="989105" y="2524559"/>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like</a:t>
            </a:r>
            <a:endParaRPr b="0" i="0" sz="1400" u="none" cap="none" strike="noStrike">
              <a:solidFill>
                <a:srgbClr val="000000"/>
              </a:solidFill>
              <a:latin typeface="Century Gothic"/>
              <a:ea typeface="Century Gothic"/>
              <a:cs typeface="Century Gothic"/>
              <a:sym typeface="Century Gothic"/>
            </a:endParaRPr>
          </a:p>
        </p:txBody>
      </p:sp>
      <p:sp>
        <p:nvSpPr>
          <p:cNvPr id="322" name="Google Shape;322;p23"/>
          <p:cNvSpPr txBox="1"/>
          <p:nvPr/>
        </p:nvSpPr>
        <p:spPr>
          <a:xfrm>
            <a:off x="4495801" y="253872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to</a:t>
            </a:r>
            <a:endParaRPr b="0" i="0" sz="1400" u="none" cap="none" strike="noStrike">
              <a:solidFill>
                <a:srgbClr val="000000"/>
              </a:solidFill>
              <a:latin typeface="Century Gothic"/>
              <a:ea typeface="Century Gothic"/>
              <a:cs typeface="Century Gothic"/>
              <a:sym typeface="Century Gothic"/>
            </a:endParaRPr>
          </a:p>
        </p:txBody>
      </p:sp>
      <p:sp>
        <p:nvSpPr>
          <p:cNvPr id="323" name="Google Shape;323;p23"/>
          <p:cNvSpPr txBox="1"/>
          <p:nvPr/>
        </p:nvSpPr>
        <p:spPr>
          <a:xfrm>
            <a:off x="8002497" y="2541965"/>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a</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 picture containing clock&#10;&#10;Description automatically generated" id="329" name="Google Shape;329;p2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30" name="Google Shape;330;p2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31" name="Google Shape;331;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32" name="Google Shape;332;p2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33" name="Google Shape;333;p2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Preview Vocabulary</a:t>
            </a:r>
            <a:endParaRPr b="0" i="0" sz="1400" u="none" cap="none" strike="noStrike">
              <a:solidFill>
                <a:srgbClr val="000000"/>
              </a:solidFill>
              <a:latin typeface="Century Gothic"/>
              <a:ea typeface="Century Gothic"/>
              <a:cs typeface="Century Gothic"/>
              <a:sym typeface="Century Gothic"/>
            </a:endParaRPr>
          </a:p>
        </p:txBody>
      </p:sp>
      <p:sp>
        <p:nvSpPr>
          <p:cNvPr id="334" name="Google Shape;334;p24"/>
          <p:cNvSpPr txBox="1"/>
          <p:nvPr/>
        </p:nvSpPr>
        <p:spPr>
          <a:xfrm>
            <a:off x="1119188" y="2496386"/>
            <a:ext cx="4219559"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crawls</a:t>
            </a:r>
            <a:endParaRPr b="0" i="0" sz="1400" u="none" cap="none" strike="noStrike">
              <a:solidFill>
                <a:srgbClr val="000000"/>
              </a:solidFill>
              <a:latin typeface="Century Gothic"/>
              <a:ea typeface="Century Gothic"/>
              <a:cs typeface="Century Gothic"/>
              <a:sym typeface="Century Gothic"/>
            </a:endParaRPr>
          </a:p>
        </p:txBody>
      </p:sp>
      <p:sp>
        <p:nvSpPr>
          <p:cNvPr id="335" name="Google Shape;335;p24"/>
          <p:cNvSpPr txBox="1"/>
          <p:nvPr/>
        </p:nvSpPr>
        <p:spPr>
          <a:xfrm>
            <a:off x="1119188" y="3723979"/>
            <a:ext cx="4219548"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unpacks</a:t>
            </a:r>
            <a:endParaRPr b="0" i="0" sz="1400" u="none" cap="none" strike="noStrike">
              <a:solidFill>
                <a:srgbClr val="000000"/>
              </a:solidFill>
              <a:latin typeface="Century Gothic"/>
              <a:ea typeface="Century Gothic"/>
              <a:cs typeface="Century Gothic"/>
              <a:sym typeface="Century Gothic"/>
            </a:endParaRPr>
          </a:p>
        </p:txBody>
      </p:sp>
      <p:sp>
        <p:nvSpPr>
          <p:cNvPr id="336" name="Google Shape;336;p24"/>
          <p:cNvSpPr txBox="1"/>
          <p:nvPr/>
        </p:nvSpPr>
        <p:spPr>
          <a:xfrm>
            <a:off x="5967425" y="2535252"/>
            <a:ext cx="4219562"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peeks</a:t>
            </a:r>
            <a:endParaRPr b="0" i="0" sz="1400" u="none" cap="none" strike="noStrike">
              <a:solidFill>
                <a:srgbClr val="000000"/>
              </a:solidFill>
              <a:latin typeface="Century Gothic"/>
              <a:ea typeface="Century Gothic"/>
              <a:cs typeface="Century Gothic"/>
              <a:sym typeface="Century Gothic"/>
            </a:endParaRPr>
          </a:p>
        </p:txBody>
      </p:sp>
      <p:sp>
        <p:nvSpPr>
          <p:cNvPr id="337" name="Google Shape;337;p24"/>
          <p:cNvSpPr txBox="1"/>
          <p:nvPr/>
        </p:nvSpPr>
        <p:spPr>
          <a:xfrm>
            <a:off x="5967425" y="3749362"/>
            <a:ext cx="4219562"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plunks</a:t>
            </a:r>
            <a:endParaRPr b="0" i="0" sz="1400" u="none" cap="none" strike="noStrike">
              <a:solidFill>
                <a:srgbClr val="000000"/>
              </a:solidFill>
              <a:latin typeface="Century Gothic"/>
              <a:ea typeface="Century Gothic"/>
              <a:cs typeface="Century Gothic"/>
              <a:sym typeface="Century Gothic"/>
            </a:endParaRPr>
          </a:p>
        </p:txBody>
      </p:sp>
      <p:sp>
        <p:nvSpPr>
          <p:cNvPr id="338" name="Google Shape;338;p2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68</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A picture containing clock&#10;&#10;Description automatically generated" id="344" name="Google Shape;344;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45" name="Google Shape;345;p2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46" name="Google Shape;346;p2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47" name="Google Shape;347;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48" name="Google Shape;348;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Strategies</a:t>
            </a:r>
            <a:endParaRPr b="0" i="0" sz="1400" u="none" cap="none" strike="noStrike">
              <a:solidFill>
                <a:srgbClr val="000000"/>
              </a:solidFill>
              <a:latin typeface="Century Gothic"/>
              <a:ea typeface="Century Gothic"/>
              <a:cs typeface="Century Gothic"/>
              <a:sym typeface="Century Gothic"/>
            </a:endParaRPr>
          </a:p>
        </p:txBody>
      </p:sp>
      <p:sp>
        <p:nvSpPr>
          <p:cNvPr id="349" name="Google Shape;349;p26"/>
          <p:cNvSpPr txBox="1"/>
          <p:nvPr/>
        </p:nvSpPr>
        <p:spPr>
          <a:xfrm>
            <a:off x="1508350" y="1628100"/>
            <a:ext cx="8487000" cy="360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i="0" lang="en-US" sz="3700" u="none" cap="none" strike="noStrike">
                <a:solidFill>
                  <a:srgbClr val="000000"/>
                </a:solidFill>
                <a:latin typeface="Century Gothic"/>
                <a:ea typeface="Century Gothic"/>
                <a:cs typeface="Century Gothic"/>
                <a:sym typeface="Century Gothic"/>
              </a:rPr>
              <a:t>What questions did you have while reading</a:t>
            </a:r>
            <a:r>
              <a:rPr i="0" lang="en-US" sz="3700" u="none" cap="none" strike="noStrike">
                <a:solidFill>
                  <a:srgbClr val="000000"/>
                </a:solidFill>
              </a:rPr>
              <a:t>?</a:t>
            </a:r>
            <a:endParaRPr i="0" sz="3700" u="none" cap="none" strike="noStrike">
              <a:solidFill>
                <a:srgbClr val="000000"/>
              </a:solidFill>
            </a:endParaRPr>
          </a:p>
          <a:p>
            <a:pPr indent="0" lvl="0" marL="0" marR="0" rtl="0" algn="l">
              <a:lnSpc>
                <a:spcPct val="100000"/>
              </a:lnSpc>
              <a:spcBef>
                <a:spcPts val="0"/>
              </a:spcBef>
              <a:spcAft>
                <a:spcPts val="0"/>
              </a:spcAft>
              <a:buClr>
                <a:srgbClr val="000000"/>
              </a:buClr>
              <a:buSzPts val="3700"/>
              <a:buFont typeface="Arial"/>
              <a:buNone/>
            </a:pPr>
            <a:r>
              <a:t/>
            </a:r>
            <a:endParaRPr i="0" sz="37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700"/>
              <a:buFont typeface="Arial"/>
              <a:buNone/>
            </a:pPr>
            <a:r>
              <a:t/>
            </a:r>
            <a:endParaRPr i="0" sz="37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700"/>
              <a:buFont typeface="Arial"/>
              <a:buNone/>
            </a:pPr>
            <a:r>
              <a:rPr i="0" lang="en-US" sz="3700" u="none" cap="none" strike="noStrike">
                <a:solidFill>
                  <a:srgbClr val="000000"/>
                </a:solidFill>
                <a:latin typeface="Century Gothic"/>
                <a:ea typeface="Century Gothic"/>
                <a:cs typeface="Century Gothic"/>
                <a:sym typeface="Century Gothic"/>
              </a:rPr>
              <a:t>What questions did you have after reading</a:t>
            </a:r>
            <a:r>
              <a:rPr i="0" lang="en-US" sz="3700" u="none" cap="none" strike="noStrike">
                <a:solidFill>
                  <a:srgbClr val="000000"/>
                </a:solidFill>
              </a:rPr>
              <a:t>?</a:t>
            </a:r>
            <a:r>
              <a:rPr b="0" i="0" lang="en-US" sz="3700" u="none" cap="none" strike="noStrike">
                <a:solidFill>
                  <a:srgbClr val="000000"/>
                </a:solidFill>
                <a:latin typeface="Calibri"/>
                <a:ea typeface="Calibri"/>
                <a:cs typeface="Calibri"/>
                <a:sym typeface="Calibri"/>
              </a:rPr>
              <a:t> </a:t>
            </a:r>
            <a:endParaRPr b="0" i="0" sz="37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A picture containing clock&#10;&#10;Description automatically generated" id="355" name="Google Shape;355;p2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56" name="Google Shape;356;p2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57" name="Google Shape;357;p2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8" name="Google Shape;358;p2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59" name="Google Shape;359;p2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Too Many Places to Hide</a:t>
            </a:r>
            <a:endParaRPr b="0" i="0" sz="1400" u="none" cap="none" strike="noStrike">
              <a:solidFill>
                <a:srgbClr val="000000"/>
              </a:solidFill>
              <a:latin typeface="Century Gothic"/>
              <a:ea typeface="Century Gothic"/>
              <a:cs typeface="Century Gothic"/>
              <a:sym typeface="Century Gothic"/>
            </a:endParaRPr>
          </a:p>
        </p:txBody>
      </p:sp>
      <p:sp>
        <p:nvSpPr>
          <p:cNvPr id="360" name="Google Shape;360;p2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69</a:t>
            </a:r>
            <a:endParaRPr b="0" i="0" sz="1400" u="none" cap="none" strike="noStrike">
              <a:solidFill>
                <a:srgbClr val="000000"/>
              </a:solidFill>
              <a:latin typeface="Century Gothic"/>
              <a:ea typeface="Century Gothic"/>
              <a:cs typeface="Century Gothic"/>
              <a:sym typeface="Century Gothic"/>
            </a:endParaRPr>
          </a:p>
        </p:txBody>
      </p:sp>
      <p:pic>
        <p:nvPicPr>
          <p:cNvPr id="361" name="Google Shape;361;p27"/>
          <p:cNvPicPr preferRelativeResize="0"/>
          <p:nvPr/>
        </p:nvPicPr>
        <p:blipFill rotWithShape="1">
          <a:blip r:embed="rId6">
            <a:alphaModFix/>
          </a:blip>
          <a:srcRect b="0" l="0" r="0" t="0"/>
          <a:stretch/>
        </p:blipFill>
        <p:spPr>
          <a:xfrm>
            <a:off x="2682007" y="1667236"/>
            <a:ext cx="5721211" cy="469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con&#10;&#10;Description automatically generated" id="362" name="Google Shape;362;p27"/>
          <p:cNvPicPr preferRelativeResize="0"/>
          <p:nvPr/>
        </p:nvPicPr>
        <p:blipFill rotWithShape="1">
          <a:blip r:embed="rId7">
            <a:alphaModFix/>
          </a:blip>
          <a:srcRect b="0" l="0" r="0" t="0"/>
          <a:stretch/>
        </p:blipFill>
        <p:spPr>
          <a:xfrm flipH="1">
            <a:off x="9194662" y="2530963"/>
            <a:ext cx="2541901" cy="19870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picture containing clock&#10;&#10;Description automatically generated" id="368" name="Google Shape;368;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69" name="Google Shape;369;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70" name="Google Shape;370;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71" name="Google Shape;371;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72" name="Google Shape;372;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a:t>
            </a:r>
            <a:r>
              <a:rPr lang="en-US" sz="4000">
                <a:solidFill>
                  <a:schemeClr val="lt1"/>
                </a:solidFill>
                <a:latin typeface="Century Gothic"/>
                <a:ea typeface="Century Gothic"/>
                <a:cs typeface="Century Gothic"/>
                <a:sym typeface="Century Gothic"/>
              </a:rPr>
              <a:t>–</a:t>
            </a:r>
            <a:r>
              <a:rPr b="0" i="0" lang="en-US" sz="4000" u="none" cap="none" strike="noStrike">
                <a:solidFill>
                  <a:schemeClr val="lt1"/>
                </a:solidFill>
                <a:latin typeface="Century Gothic"/>
                <a:ea typeface="Century Gothic"/>
                <a:cs typeface="Century Gothic"/>
                <a:sym typeface="Century Gothic"/>
              </a:rPr>
              <a:t> Too Many Places to Hide</a:t>
            </a:r>
            <a:endParaRPr b="0" i="0" sz="1400" u="none" cap="none" strike="noStrike">
              <a:solidFill>
                <a:srgbClr val="000000"/>
              </a:solidFill>
              <a:latin typeface="Century Gothic"/>
              <a:ea typeface="Century Gothic"/>
              <a:cs typeface="Century Gothic"/>
              <a:sym typeface="Century Gothic"/>
            </a:endParaRPr>
          </a:p>
        </p:txBody>
      </p:sp>
      <p:sp>
        <p:nvSpPr>
          <p:cNvPr id="373" name="Google Shape;373;p2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70,71</a:t>
            </a:r>
            <a:endParaRPr b="0" i="0" sz="1400" u="none" cap="none" strike="noStrike">
              <a:solidFill>
                <a:srgbClr val="000000"/>
              </a:solidFill>
              <a:latin typeface="Century Gothic"/>
              <a:ea typeface="Century Gothic"/>
              <a:cs typeface="Century Gothic"/>
              <a:sym typeface="Century Gothic"/>
            </a:endParaRPr>
          </a:p>
        </p:txBody>
      </p:sp>
      <p:pic>
        <p:nvPicPr>
          <p:cNvPr id="374" name="Google Shape;374;p28"/>
          <p:cNvPicPr preferRelativeResize="0"/>
          <p:nvPr/>
        </p:nvPicPr>
        <p:blipFill rotWithShape="1">
          <a:blip r:embed="rId6">
            <a:alphaModFix/>
          </a:blip>
          <a:srcRect b="0" l="0" r="0" t="0"/>
          <a:stretch/>
        </p:blipFill>
        <p:spPr>
          <a:xfrm>
            <a:off x="789900" y="1877173"/>
            <a:ext cx="8949126" cy="362451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con&#10;&#10;Description automatically generated" id="375" name="Google Shape;375;p28"/>
          <p:cNvPicPr preferRelativeResize="0"/>
          <p:nvPr/>
        </p:nvPicPr>
        <p:blipFill rotWithShape="1">
          <a:blip r:embed="rId7">
            <a:alphaModFix/>
          </a:blip>
          <a:srcRect b="0" l="0" r="0" t="0"/>
          <a:stretch/>
        </p:blipFill>
        <p:spPr>
          <a:xfrm flipH="1">
            <a:off x="9931937" y="2435450"/>
            <a:ext cx="2541901" cy="19870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A picture containing clock&#10;&#10;Description automatically generated" id="381" name="Google Shape;381;p2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82" name="Google Shape;382;p2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83" name="Google Shape;383;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84" name="Google Shape;384;p2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85" name="Google Shape;385;p2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a:t>
            </a:r>
            <a:r>
              <a:rPr lang="en-US" sz="4000">
                <a:solidFill>
                  <a:schemeClr val="lt1"/>
                </a:solidFill>
                <a:latin typeface="Century Gothic"/>
                <a:ea typeface="Century Gothic"/>
                <a:cs typeface="Century Gothic"/>
                <a:sym typeface="Century Gothic"/>
              </a:rPr>
              <a:t>–</a:t>
            </a:r>
            <a:r>
              <a:rPr b="0" i="0" lang="en-US" sz="4000" u="none" cap="none" strike="noStrike">
                <a:solidFill>
                  <a:schemeClr val="lt1"/>
                </a:solidFill>
                <a:latin typeface="Century Gothic"/>
                <a:ea typeface="Century Gothic"/>
                <a:cs typeface="Century Gothic"/>
                <a:sym typeface="Century Gothic"/>
              </a:rPr>
              <a:t> Too Many Places to Hide</a:t>
            </a:r>
            <a:endParaRPr b="0" i="0" sz="1400" u="none" cap="none" strike="noStrike">
              <a:solidFill>
                <a:srgbClr val="000000"/>
              </a:solidFill>
              <a:latin typeface="Century Gothic"/>
              <a:ea typeface="Century Gothic"/>
              <a:cs typeface="Century Gothic"/>
              <a:sym typeface="Century Gothic"/>
            </a:endParaRPr>
          </a:p>
        </p:txBody>
      </p:sp>
      <p:sp>
        <p:nvSpPr>
          <p:cNvPr id="386" name="Google Shape;386;p2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72,73</a:t>
            </a:r>
            <a:endParaRPr b="0" i="0" sz="1400" u="none" cap="none" strike="noStrike">
              <a:solidFill>
                <a:srgbClr val="000000"/>
              </a:solidFill>
              <a:latin typeface="Century Gothic"/>
              <a:ea typeface="Century Gothic"/>
              <a:cs typeface="Century Gothic"/>
              <a:sym typeface="Century Gothic"/>
            </a:endParaRPr>
          </a:p>
        </p:txBody>
      </p:sp>
      <p:pic>
        <p:nvPicPr>
          <p:cNvPr id="387" name="Google Shape;387;p29"/>
          <p:cNvPicPr preferRelativeResize="0"/>
          <p:nvPr/>
        </p:nvPicPr>
        <p:blipFill rotWithShape="1">
          <a:blip r:embed="rId6">
            <a:alphaModFix/>
          </a:blip>
          <a:srcRect b="0" l="0" r="0" t="0"/>
          <a:stretch/>
        </p:blipFill>
        <p:spPr>
          <a:xfrm>
            <a:off x="1274921" y="1442469"/>
            <a:ext cx="9642158" cy="39348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A picture containing clock&#10;&#10;Description automatically generated" id="393" name="Google Shape;393;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94" name="Google Shape;394;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95" name="Google Shape;395;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96" name="Google Shape;396;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97" name="Google Shape;397;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a:t>
            </a:r>
            <a:r>
              <a:rPr lang="en-US" sz="4000">
                <a:solidFill>
                  <a:schemeClr val="lt1"/>
                </a:solidFill>
                <a:latin typeface="Century Gothic"/>
                <a:ea typeface="Century Gothic"/>
                <a:cs typeface="Century Gothic"/>
                <a:sym typeface="Century Gothic"/>
              </a:rPr>
              <a:t>–</a:t>
            </a:r>
            <a:r>
              <a:rPr b="0" i="0" lang="en-US" sz="4000" u="none" cap="none" strike="noStrike">
                <a:solidFill>
                  <a:schemeClr val="lt1"/>
                </a:solidFill>
                <a:latin typeface="Century Gothic"/>
                <a:ea typeface="Century Gothic"/>
                <a:cs typeface="Century Gothic"/>
                <a:sym typeface="Century Gothic"/>
              </a:rPr>
              <a:t> Too Many Places to Hide</a:t>
            </a:r>
            <a:endParaRPr b="0" i="0" sz="1400" u="none" cap="none" strike="noStrike">
              <a:solidFill>
                <a:srgbClr val="000000"/>
              </a:solidFill>
              <a:latin typeface="Century Gothic"/>
              <a:ea typeface="Century Gothic"/>
              <a:cs typeface="Century Gothic"/>
              <a:sym typeface="Century Gothic"/>
            </a:endParaRPr>
          </a:p>
        </p:txBody>
      </p:sp>
      <p:sp>
        <p:nvSpPr>
          <p:cNvPr id="398" name="Google Shape;398;p3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74,75</a:t>
            </a:r>
            <a:endParaRPr b="0" i="0" sz="1400" u="none" cap="none" strike="noStrike">
              <a:solidFill>
                <a:srgbClr val="000000"/>
              </a:solidFill>
              <a:latin typeface="Century Gothic"/>
              <a:ea typeface="Century Gothic"/>
              <a:cs typeface="Century Gothic"/>
              <a:sym typeface="Century Gothic"/>
            </a:endParaRPr>
          </a:p>
        </p:txBody>
      </p:sp>
      <p:pic>
        <p:nvPicPr>
          <p:cNvPr id="399" name="Google Shape;399;p30"/>
          <p:cNvPicPr preferRelativeResize="0"/>
          <p:nvPr/>
        </p:nvPicPr>
        <p:blipFill rotWithShape="1">
          <a:blip r:embed="rId6">
            <a:alphaModFix/>
          </a:blip>
          <a:srcRect b="0" l="0" r="0" t="0"/>
          <a:stretch/>
        </p:blipFill>
        <p:spPr>
          <a:xfrm>
            <a:off x="2514275" y="1695250"/>
            <a:ext cx="8758399" cy="3558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00" name="Google Shape;400;p30"/>
          <p:cNvPicPr preferRelativeResize="0"/>
          <p:nvPr/>
        </p:nvPicPr>
        <p:blipFill rotWithShape="1">
          <a:blip r:embed="rId7">
            <a:alphaModFix/>
          </a:blip>
          <a:srcRect b="0" l="0" r="0" t="0"/>
          <a:stretch/>
        </p:blipFill>
        <p:spPr>
          <a:xfrm>
            <a:off x="96777" y="1925173"/>
            <a:ext cx="2541900" cy="1838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A picture containing clock&#10;&#10;Description automatically generated" id="406" name="Google Shape;406;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07" name="Google Shape;407;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08" name="Google Shape;408;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09" name="Google Shape;409;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10" name="Google Shape;410;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Too Many Places to Hide</a:t>
            </a:r>
            <a:endParaRPr b="0" i="0" sz="1400" u="none" cap="none" strike="noStrike">
              <a:solidFill>
                <a:srgbClr val="000000"/>
              </a:solidFill>
              <a:latin typeface="Century Gothic"/>
              <a:ea typeface="Century Gothic"/>
              <a:cs typeface="Century Gothic"/>
              <a:sym typeface="Century Gothic"/>
            </a:endParaRPr>
          </a:p>
        </p:txBody>
      </p:sp>
      <p:sp>
        <p:nvSpPr>
          <p:cNvPr id="411" name="Google Shape;411;p3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76,77</a:t>
            </a:r>
            <a:endParaRPr b="0" i="0" sz="1400" u="none" cap="none" strike="noStrike">
              <a:solidFill>
                <a:srgbClr val="000000"/>
              </a:solidFill>
              <a:latin typeface="Century Gothic"/>
              <a:ea typeface="Century Gothic"/>
              <a:cs typeface="Century Gothic"/>
              <a:sym typeface="Century Gothic"/>
            </a:endParaRPr>
          </a:p>
        </p:txBody>
      </p:sp>
      <p:pic>
        <p:nvPicPr>
          <p:cNvPr id="412" name="Google Shape;412;p31"/>
          <p:cNvPicPr preferRelativeResize="0"/>
          <p:nvPr/>
        </p:nvPicPr>
        <p:blipFill rotWithShape="1">
          <a:blip r:embed="rId6">
            <a:alphaModFix/>
          </a:blip>
          <a:srcRect b="0" l="0" r="0" t="0"/>
          <a:stretch/>
        </p:blipFill>
        <p:spPr>
          <a:xfrm>
            <a:off x="648996" y="1624992"/>
            <a:ext cx="9309404" cy="37990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con&#10;&#10;Description automatically generated" id="413" name="Google Shape;413;p31"/>
          <p:cNvPicPr preferRelativeResize="0"/>
          <p:nvPr/>
        </p:nvPicPr>
        <p:blipFill rotWithShape="1">
          <a:blip r:embed="rId7">
            <a:alphaModFix/>
          </a:blip>
          <a:srcRect b="0" l="0" r="0" t="0"/>
          <a:stretch/>
        </p:blipFill>
        <p:spPr>
          <a:xfrm flipH="1">
            <a:off x="9931937" y="2435450"/>
            <a:ext cx="2541901" cy="19870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A picture containing clock&#10;&#10;Description automatically generated" id="419" name="Google Shape;419;g216d5158540_0_8"/>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420" name="Google Shape;420;g216d5158540_0_8"/>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421" name="Google Shape;421;g216d5158540_0_8"/>
          <p:cNvPicPr preferRelativeResize="0"/>
          <p:nvPr/>
        </p:nvPicPr>
        <p:blipFill rotWithShape="1">
          <a:blip r:embed="rId5">
            <a:alphaModFix/>
          </a:blip>
          <a:srcRect b="11557" l="5778" r="5313" t="0"/>
          <a:stretch/>
        </p:blipFill>
        <p:spPr>
          <a:xfrm>
            <a:off x="298808" y="6364415"/>
            <a:ext cx="1040463" cy="416152"/>
          </a:xfrm>
          <a:prstGeom prst="rect">
            <a:avLst/>
          </a:prstGeom>
          <a:noFill/>
          <a:ln>
            <a:noFill/>
          </a:ln>
        </p:spPr>
      </p:pic>
      <p:cxnSp>
        <p:nvCxnSpPr>
          <p:cNvPr id="422" name="Google Shape;422;g216d5158540_0_8"/>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423" name="Google Shape;423;g216d5158540_0_8"/>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Respond and Analyze </a:t>
            </a:r>
            <a:endParaRPr b="0" i="0" sz="1400" u="none" cap="none" strike="noStrike">
              <a:solidFill>
                <a:srgbClr val="000000"/>
              </a:solidFill>
              <a:latin typeface="Century Gothic"/>
              <a:ea typeface="Century Gothic"/>
              <a:cs typeface="Century Gothic"/>
              <a:sym typeface="Century Gothic"/>
            </a:endParaRPr>
          </a:p>
        </p:txBody>
      </p:sp>
      <p:sp>
        <p:nvSpPr>
          <p:cNvPr id="424" name="Google Shape;424;g216d5158540_0_8"/>
          <p:cNvSpPr txBox="1"/>
          <p:nvPr/>
        </p:nvSpPr>
        <p:spPr>
          <a:xfrm>
            <a:off x="6415577" y="1245150"/>
            <a:ext cx="5686200" cy="504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800" u="none" cap="none" strike="noStrike">
                <a:solidFill>
                  <a:srgbClr val="373536"/>
                </a:solidFill>
                <a:latin typeface="Century Gothic"/>
                <a:ea typeface="Century Gothic"/>
                <a:cs typeface="Century Gothic"/>
                <a:sym typeface="Century Gothic"/>
              </a:rPr>
              <a:t>Retell- </a:t>
            </a:r>
            <a:r>
              <a:rPr b="0" i="0" lang="en-US" sz="2800" u="none" cap="none" strike="noStrike">
                <a:solidFill>
                  <a:srgbClr val="373536"/>
                </a:solidFill>
                <a:latin typeface="Century Gothic"/>
                <a:ea typeface="Century Gothic"/>
                <a:cs typeface="Century Gothic"/>
                <a:sym typeface="Century Gothic"/>
              </a:rPr>
              <a:t>Tell a partner about the part of the story you enjoyed the most.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2800" u="none" cap="none" strike="noStrike">
              <a:solidFill>
                <a:srgbClr val="373536"/>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800" u="none" cap="none" strike="noStrike">
                <a:solidFill>
                  <a:srgbClr val="373536"/>
                </a:solidFill>
                <a:latin typeface="Century Gothic"/>
                <a:ea typeface="Century Gothic"/>
                <a:cs typeface="Century Gothic"/>
                <a:sym typeface="Century Gothic"/>
              </a:rPr>
              <a:t>Illustrate Events- </a:t>
            </a:r>
            <a:r>
              <a:rPr b="0" i="0" lang="en-US" sz="2800" u="none" cap="none" strike="noStrike">
                <a:solidFill>
                  <a:srgbClr val="373536"/>
                </a:solidFill>
                <a:latin typeface="Century Gothic"/>
                <a:ea typeface="Century Gothic"/>
                <a:cs typeface="Century Gothic"/>
                <a:sym typeface="Century Gothic"/>
              </a:rPr>
              <a:t>Draw either the problem or the resolution of the story. Then discuss with your partner how your drawings illustrate the events.</a:t>
            </a:r>
            <a:endParaRPr b="0" i="0" sz="2800" u="none" cap="none" strike="noStrike">
              <a:solidFill>
                <a:srgbClr val="37353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entury Gothic"/>
              <a:ea typeface="Century Gothic"/>
              <a:cs typeface="Century Gothic"/>
              <a:sym typeface="Century Gothic"/>
            </a:endParaRPr>
          </a:p>
        </p:txBody>
      </p:sp>
      <p:pic>
        <p:nvPicPr>
          <p:cNvPr id="425" name="Google Shape;425;g216d5158540_0_8"/>
          <p:cNvPicPr preferRelativeResize="0"/>
          <p:nvPr/>
        </p:nvPicPr>
        <p:blipFill rotWithShape="1">
          <a:blip r:embed="rId6">
            <a:alphaModFix/>
          </a:blip>
          <a:srcRect b="0" l="0" r="0" t="0"/>
          <a:stretch/>
        </p:blipFill>
        <p:spPr>
          <a:xfrm>
            <a:off x="708712" y="1550484"/>
            <a:ext cx="5210600" cy="42779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A picture containing clock&#10;&#10;Description automatically generated" id="431" name="Google Shape;431;p3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2" name="Google Shape;432;p3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3" name="Google Shape;433;p3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34" name="Google Shape;434;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35" name="Google Shape;435;p3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Develop Vocabulary </a:t>
            </a:r>
            <a:endParaRPr b="0" i="0" sz="1400" u="none" cap="none" strike="noStrike">
              <a:solidFill>
                <a:srgbClr val="000000"/>
              </a:solidFill>
              <a:latin typeface="Century Gothic"/>
              <a:ea typeface="Century Gothic"/>
              <a:cs typeface="Century Gothic"/>
              <a:sym typeface="Century Gothic"/>
            </a:endParaRPr>
          </a:p>
        </p:txBody>
      </p:sp>
      <p:sp>
        <p:nvSpPr>
          <p:cNvPr id="436" name="Google Shape;436;p3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78</a:t>
            </a:r>
            <a:endParaRPr b="0" i="0" sz="1400" u="none" cap="none" strike="noStrike">
              <a:solidFill>
                <a:srgbClr val="000000"/>
              </a:solidFill>
              <a:latin typeface="Century Gothic"/>
              <a:ea typeface="Century Gothic"/>
              <a:cs typeface="Century Gothic"/>
              <a:sym typeface="Century Gothic"/>
            </a:endParaRPr>
          </a:p>
        </p:txBody>
      </p:sp>
      <p:sp>
        <p:nvSpPr>
          <p:cNvPr id="437" name="Google Shape;437;p33"/>
          <p:cNvSpPr txBox="1"/>
          <p:nvPr/>
        </p:nvSpPr>
        <p:spPr>
          <a:xfrm>
            <a:off x="7687576" y="2151450"/>
            <a:ext cx="38487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78 in your Student Interactive and </a:t>
            </a:r>
            <a:r>
              <a:rPr b="1" i="0" lang="en-US" sz="3200" u="none" cap="none" strike="noStrike">
                <a:solidFill>
                  <a:schemeClr val="dk1"/>
                </a:solidFill>
                <a:latin typeface="Century Gothic"/>
                <a:ea typeface="Century Gothic"/>
                <a:cs typeface="Century Gothic"/>
                <a:sym typeface="Century Gothic"/>
              </a:rPr>
              <a:t>illustrate </a:t>
            </a:r>
            <a:r>
              <a:rPr b="0" i="0" lang="en-US" sz="3200" u="none" cap="none" strike="noStrike">
                <a:solidFill>
                  <a:schemeClr val="dk1"/>
                </a:solidFill>
                <a:latin typeface="Century Gothic"/>
                <a:ea typeface="Century Gothic"/>
                <a:cs typeface="Century Gothic"/>
                <a:sym typeface="Century Gothic"/>
              </a:rPr>
              <a:t>a picture using one word. </a:t>
            </a:r>
            <a:endParaRPr b="0" i="0" sz="3200" u="none" cap="none" strike="noStrike">
              <a:solidFill>
                <a:schemeClr val="dk1"/>
              </a:solidFill>
              <a:latin typeface="Century Gothic"/>
              <a:ea typeface="Century Gothic"/>
              <a:cs typeface="Century Gothic"/>
              <a:sym typeface="Century Gothic"/>
            </a:endParaRPr>
          </a:p>
        </p:txBody>
      </p:sp>
      <p:pic>
        <p:nvPicPr>
          <p:cNvPr id="438" name="Google Shape;438;p33"/>
          <p:cNvPicPr preferRelativeResize="0"/>
          <p:nvPr/>
        </p:nvPicPr>
        <p:blipFill rotWithShape="1">
          <a:blip r:embed="rId6">
            <a:alphaModFix/>
          </a:blip>
          <a:srcRect b="0" l="0" r="0" t="0"/>
          <a:stretch/>
        </p:blipFill>
        <p:spPr>
          <a:xfrm>
            <a:off x="819040" y="1267727"/>
            <a:ext cx="5706114" cy="475143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picture containing drawing, lamp&#10;&#10;Description automatically generated" id="102" name="Google Shape;102;p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3" name="Google Shape;103;p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4" name="Google Shape;104;p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05" name="Google Shape;105;p6"/>
          <p:cNvSpPr/>
          <p:nvPr/>
        </p:nvSpPr>
        <p:spPr>
          <a:xfrm>
            <a:off x="2581999" y="2235871"/>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06" name="Google Shape;106;p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07" name="Google Shape;107;p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A picture containing clock&#10;&#10;Description automatically generated" id="444" name="Google Shape;444;p3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45" name="Google Shape;445;p3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46" name="Google Shape;446;p3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47" name="Google Shape;447;p3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48" name="Google Shape;448;p3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Check for Understanding </a:t>
            </a:r>
            <a:endParaRPr b="0" i="0" sz="1400" u="none" cap="none" strike="noStrike">
              <a:solidFill>
                <a:srgbClr val="000000"/>
              </a:solidFill>
              <a:latin typeface="Century Gothic"/>
              <a:ea typeface="Century Gothic"/>
              <a:cs typeface="Century Gothic"/>
              <a:sym typeface="Century Gothic"/>
            </a:endParaRPr>
          </a:p>
        </p:txBody>
      </p:sp>
      <p:sp>
        <p:nvSpPr>
          <p:cNvPr id="449" name="Google Shape;449;p3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r>
              <a:rPr b="1" i="0" lang="en-US" sz="2400" u="none" cap="none" strike="noStrike">
                <a:solidFill>
                  <a:schemeClr val="lt1"/>
                </a:solidFill>
                <a:latin typeface="Poppins"/>
                <a:ea typeface="Poppins"/>
                <a:cs typeface="Poppins"/>
                <a:sym typeface="Poppins"/>
              </a:rPr>
              <a:t> 79</a:t>
            </a:r>
            <a:endParaRPr b="0" i="0" sz="1400" u="none" cap="none" strike="noStrike">
              <a:solidFill>
                <a:srgbClr val="000000"/>
              </a:solidFill>
              <a:latin typeface="Arial"/>
              <a:ea typeface="Arial"/>
              <a:cs typeface="Arial"/>
              <a:sym typeface="Arial"/>
            </a:endParaRPr>
          </a:p>
        </p:txBody>
      </p:sp>
      <p:pic>
        <p:nvPicPr>
          <p:cNvPr id="450" name="Google Shape;450;p34"/>
          <p:cNvPicPr preferRelativeResize="0"/>
          <p:nvPr/>
        </p:nvPicPr>
        <p:blipFill rotWithShape="1">
          <a:blip r:embed="rId6">
            <a:alphaModFix/>
          </a:blip>
          <a:srcRect b="0" l="0" r="0" t="0"/>
          <a:stretch/>
        </p:blipFill>
        <p:spPr>
          <a:xfrm>
            <a:off x="2943801" y="1214223"/>
            <a:ext cx="6304398" cy="517252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A picture containing clock&#10;&#10;Description automatically generated" id="456" name="Google Shape;456;p7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57" name="Google Shape;457;p7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58" name="Google Shape;458;p7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59" name="Google Shape;459;p7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60" name="Google Shape;460;p7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3600" u="none" cap="none" strike="noStrike">
              <a:solidFill>
                <a:schemeClr val="lt1"/>
              </a:solidFill>
              <a:latin typeface="Century Gothic"/>
              <a:ea typeface="Century Gothic"/>
              <a:cs typeface="Century Gothic"/>
              <a:sym typeface="Century Gothic"/>
            </a:endParaRPr>
          </a:p>
        </p:txBody>
      </p:sp>
      <p:sp>
        <p:nvSpPr>
          <p:cNvPr id="461" name="Google Shape;461;p75"/>
          <p:cNvSpPr txBox="1"/>
          <p:nvPr/>
        </p:nvSpPr>
        <p:spPr>
          <a:xfrm>
            <a:off x="1245897" y="1899966"/>
            <a:ext cx="9700205"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pages of a book</a:t>
            </a:r>
            <a:r>
              <a:rPr b="0" i="0" lang="en-US" sz="2800" u="none" cap="none" strike="noStrike">
                <a:solidFill>
                  <a:schemeClr val="dk1"/>
                </a:solidFill>
                <a:latin typeface="Century Gothic"/>
                <a:ea typeface="Century Gothic"/>
                <a:cs typeface="Century Gothic"/>
                <a:sym typeface="Century Gothic"/>
              </a:rPr>
              <a:t>- include words and pictures.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words</a:t>
            </a:r>
            <a:r>
              <a:rPr b="0" i="0" lang="en-US" sz="2800" u="none" cap="none" strike="noStrike">
                <a:solidFill>
                  <a:schemeClr val="dk1"/>
                </a:solidFill>
                <a:latin typeface="Century Gothic"/>
                <a:ea typeface="Century Gothic"/>
                <a:cs typeface="Century Gothic"/>
                <a:sym typeface="Century Gothic"/>
              </a:rPr>
              <a:t>-</a:t>
            </a:r>
            <a:r>
              <a:rPr b="1" i="0"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are written across the page from left to right.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page numbers</a:t>
            </a:r>
            <a:r>
              <a:rPr b="0" i="0" lang="en-US" sz="2800" u="none" cap="none" strike="noStrike">
                <a:solidFill>
                  <a:schemeClr val="dk1"/>
                </a:solidFill>
                <a:latin typeface="Century Gothic"/>
                <a:ea typeface="Century Gothic"/>
                <a:cs typeface="Century Gothic"/>
                <a:sym typeface="Century Gothic"/>
              </a:rPr>
              <a:t>-</a:t>
            </a:r>
            <a:r>
              <a:rPr b="1" i="0"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help reads know where they shopped reading.</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descr="A picture containing clock&#10;&#10;Description automatically generated" id="467" name="Google Shape;467;p3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68" name="Google Shape;468;p3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69" name="Google Shape;469;p3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0" name="Google Shape;470;p3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1" name="Google Shape;471;p3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472" name="Google Shape;472;p36"/>
          <p:cNvSpPr txBox="1"/>
          <p:nvPr/>
        </p:nvSpPr>
        <p:spPr>
          <a:xfrm>
            <a:off x="1108783" y="2588468"/>
            <a:ext cx="939063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a:t>
            </a:r>
            <a:r>
              <a:rPr b="1" i="0" lang="en-US" sz="3200" u="none" cap="none" strike="noStrike">
                <a:solidFill>
                  <a:schemeClr val="dk1"/>
                </a:solidFill>
                <a:latin typeface="Century Gothic"/>
                <a:ea typeface="Century Gothic"/>
                <a:cs typeface="Century Gothic"/>
                <a:sym typeface="Century Gothic"/>
              </a:rPr>
              <a:t> continue </a:t>
            </a:r>
            <a:r>
              <a:rPr b="0" i="0" lang="en-US" sz="3200" u="none" cap="none" strike="noStrike">
                <a:solidFill>
                  <a:schemeClr val="dk1"/>
                </a:solidFill>
                <a:latin typeface="Century Gothic"/>
                <a:ea typeface="Century Gothic"/>
                <a:cs typeface="Century Gothic"/>
                <a:sym typeface="Century Gothic"/>
              </a:rPr>
              <a:t>writing in our books. </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473" name="Google Shape;473;p36"/>
          <p:cNvPicPr preferRelativeResize="0"/>
          <p:nvPr/>
        </p:nvPicPr>
        <p:blipFill rotWithShape="1">
          <a:blip r:embed="rId6">
            <a:alphaModFix/>
          </a:blip>
          <a:srcRect b="0" l="0" r="0" t="0"/>
          <a:stretch/>
        </p:blipFill>
        <p:spPr>
          <a:xfrm>
            <a:off x="8740492" y="3383979"/>
            <a:ext cx="2429785" cy="2429785"/>
          </a:xfrm>
          <a:prstGeom prst="rect">
            <a:avLst/>
          </a:prstGeom>
          <a:noFill/>
          <a:ln>
            <a:noFill/>
          </a:ln>
        </p:spPr>
      </p:pic>
      <p:sp>
        <p:nvSpPr>
          <p:cNvPr id="474" name="Google Shape;474;p36"/>
          <p:cNvSpPr txBox="1"/>
          <p:nvPr/>
        </p:nvSpPr>
        <p:spPr>
          <a:xfrm>
            <a:off x="1108783" y="3586271"/>
            <a:ext cx="854815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Add </a:t>
            </a:r>
            <a:r>
              <a:rPr b="1" i="0" lang="en-US" sz="3200" u="none" cap="none" strike="noStrike">
                <a:solidFill>
                  <a:schemeClr val="dk1"/>
                </a:solidFill>
                <a:latin typeface="Century Gothic"/>
                <a:ea typeface="Century Gothic"/>
                <a:cs typeface="Century Gothic"/>
                <a:sym typeface="Century Gothic"/>
              </a:rPr>
              <a:t>page numbers </a:t>
            </a:r>
            <a:r>
              <a:rPr b="0" i="0" lang="en-US" sz="3200" u="none" cap="none" strike="noStrike">
                <a:solidFill>
                  <a:schemeClr val="dk1"/>
                </a:solidFill>
                <a:latin typeface="Century Gothic"/>
                <a:ea typeface="Century Gothic"/>
                <a:cs typeface="Century Gothic"/>
                <a:sym typeface="Century Gothic"/>
              </a:rPr>
              <a:t>to your book.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A picture containing clock&#10;&#10;Description automatically generated" id="480" name="Google Shape;480;p3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1" name="Google Shape;481;p3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2" name="Google Shape;482;p3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83" name="Google Shape;483;p3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84" name="Google Shape;484;p3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Pre-Spelling </a:t>
            </a:r>
            <a:endParaRPr b="0" i="0" sz="1400" u="none" cap="none" strike="noStrike">
              <a:solidFill>
                <a:srgbClr val="000000"/>
              </a:solidFill>
              <a:latin typeface="Century Gothic"/>
              <a:ea typeface="Century Gothic"/>
              <a:cs typeface="Century Gothic"/>
              <a:sym typeface="Century Gothic"/>
            </a:endParaRPr>
          </a:p>
        </p:txBody>
      </p:sp>
      <p:sp>
        <p:nvSpPr>
          <p:cNvPr id="485" name="Google Shape;485;p3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84</a:t>
            </a:r>
            <a:endParaRPr b="0" i="0" sz="1400" u="none" cap="none" strike="noStrike">
              <a:solidFill>
                <a:srgbClr val="000000"/>
              </a:solidFill>
              <a:latin typeface="Century Gothic"/>
              <a:ea typeface="Century Gothic"/>
              <a:cs typeface="Century Gothic"/>
              <a:sym typeface="Century Gothic"/>
            </a:endParaRPr>
          </a:p>
        </p:txBody>
      </p:sp>
      <p:sp>
        <p:nvSpPr>
          <p:cNvPr id="486" name="Google Shape;486;p37"/>
          <p:cNvSpPr txBox="1"/>
          <p:nvPr/>
        </p:nvSpPr>
        <p:spPr>
          <a:xfrm>
            <a:off x="8079524" y="2544032"/>
            <a:ext cx="3900026"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84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487" name="Google Shape;487;p37"/>
          <p:cNvPicPr preferRelativeResize="0"/>
          <p:nvPr/>
        </p:nvPicPr>
        <p:blipFill rotWithShape="1">
          <a:blip r:embed="rId6">
            <a:alphaModFix/>
          </a:blip>
          <a:srcRect b="0" l="0" r="0" t="0"/>
          <a:stretch/>
        </p:blipFill>
        <p:spPr>
          <a:xfrm>
            <a:off x="1913339" y="1573288"/>
            <a:ext cx="5473914" cy="44652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descr="A picture containing clock&#10;&#10;Description automatically generated" id="493" name="Google Shape;493;p3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94" name="Google Shape;494;p3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95" name="Google Shape;495;p3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96" name="Google Shape;496;p3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97" name="Google Shape;497;p3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498" name="Google Shape;498;p38"/>
          <p:cNvSpPr txBox="1"/>
          <p:nvPr/>
        </p:nvSpPr>
        <p:spPr>
          <a:xfrm>
            <a:off x="2544303" y="1804275"/>
            <a:ext cx="7103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chemeClr val="dk1"/>
                </a:solidFill>
                <a:latin typeface="Century Gothic"/>
                <a:ea typeface="Century Gothic"/>
                <a:cs typeface="Century Gothic"/>
                <a:sym typeface="Century Gothic"/>
              </a:rPr>
              <a:t>Singular nouns name a </a:t>
            </a:r>
            <a:endParaRPr b="0" i="0" sz="3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chemeClr val="dk1"/>
                </a:solidFill>
                <a:latin typeface="Century Gothic"/>
                <a:ea typeface="Century Gothic"/>
                <a:cs typeface="Century Gothic"/>
                <a:sym typeface="Century Gothic"/>
              </a:rPr>
              <a:t>person, animal, place, or thing.</a:t>
            </a:r>
            <a:endParaRPr b="0" i="0" sz="3600" u="none" cap="none" strike="noStrike">
              <a:solidFill>
                <a:schemeClr val="dk1"/>
              </a:solidFill>
              <a:latin typeface="Century Gothic"/>
              <a:ea typeface="Century Gothic"/>
              <a:cs typeface="Century Gothic"/>
              <a:sym typeface="Century Gothic"/>
            </a:endParaRPr>
          </a:p>
        </p:txBody>
      </p:sp>
      <p:sp>
        <p:nvSpPr>
          <p:cNvPr id="499" name="Google Shape;499;p38"/>
          <p:cNvSpPr txBox="1"/>
          <p:nvPr/>
        </p:nvSpPr>
        <p:spPr>
          <a:xfrm>
            <a:off x="4747768" y="3931683"/>
            <a:ext cx="2755800" cy="8310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4800" u="none" cap="none" strike="noStrike">
                <a:solidFill>
                  <a:schemeClr val="dk1"/>
                </a:solidFill>
                <a:latin typeface="Century Gothic"/>
                <a:ea typeface="Century Gothic"/>
                <a:cs typeface="Century Gothic"/>
                <a:sym typeface="Century Gothic"/>
              </a:rPr>
              <a:t>cup</a:t>
            </a:r>
            <a:endParaRPr b="0" i="0" sz="4800" u="none" cap="none" strike="noStrike">
              <a:solidFill>
                <a:srgbClr val="000000"/>
              </a:solidFill>
              <a:latin typeface="Century Gothic"/>
              <a:ea typeface="Century Gothic"/>
              <a:cs typeface="Century Gothic"/>
              <a:sym typeface="Century Gothic"/>
            </a:endParaRPr>
          </a:p>
        </p:txBody>
      </p:sp>
      <p:sp>
        <p:nvSpPr>
          <p:cNvPr id="500" name="Google Shape;500;p38"/>
          <p:cNvSpPr txBox="1"/>
          <p:nvPr/>
        </p:nvSpPr>
        <p:spPr>
          <a:xfrm>
            <a:off x="1463363" y="3943175"/>
            <a:ext cx="2755800" cy="8310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4800" u="none" cap="none" strike="noStrike">
                <a:solidFill>
                  <a:schemeClr val="dk1"/>
                </a:solidFill>
                <a:latin typeface="Century Gothic"/>
                <a:ea typeface="Century Gothic"/>
                <a:cs typeface="Century Gothic"/>
                <a:sym typeface="Century Gothic"/>
              </a:rPr>
              <a:t>pencil</a:t>
            </a:r>
            <a:endParaRPr b="0" i="0" sz="4800" u="none" cap="none" strike="noStrike">
              <a:solidFill>
                <a:srgbClr val="000000"/>
              </a:solidFill>
              <a:latin typeface="Century Gothic"/>
              <a:ea typeface="Century Gothic"/>
              <a:cs typeface="Century Gothic"/>
              <a:sym typeface="Century Gothic"/>
            </a:endParaRPr>
          </a:p>
        </p:txBody>
      </p:sp>
      <p:sp>
        <p:nvSpPr>
          <p:cNvPr id="501" name="Google Shape;501;p38"/>
          <p:cNvSpPr txBox="1"/>
          <p:nvPr/>
        </p:nvSpPr>
        <p:spPr>
          <a:xfrm>
            <a:off x="7846411" y="3930560"/>
            <a:ext cx="2755800" cy="8310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4800" u="none" cap="none" strike="noStrike">
                <a:solidFill>
                  <a:schemeClr val="dk1"/>
                </a:solidFill>
                <a:latin typeface="Century Gothic"/>
                <a:ea typeface="Century Gothic"/>
                <a:cs typeface="Century Gothic"/>
                <a:sym typeface="Century Gothic"/>
              </a:rPr>
              <a:t>desk</a:t>
            </a:r>
            <a:endParaRPr b="0" i="0" sz="4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A picture containing drawing, lamp&#10;&#10;Description automatically generated" id="506" name="Google Shape;506;p39"/>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507" name="Google Shape;507;p39"/>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508" name="Google Shape;508;p39"/>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509" name="Google Shape;509;p39"/>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10" name="Google Shape;510;p39"/>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511" name="Google Shape;511;p3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A picture containing clock&#10;&#10;Description automatically generated" id="517" name="Google Shape;517;p4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18" name="Google Shape;518;p40"/>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19" name="Google Shape;519;p4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20" name="Google Shape;520;p4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521" name="Google Shape;521;p40"/>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522" name="Google Shape;522;p40"/>
          <p:cNvPicPr preferRelativeResize="0"/>
          <p:nvPr/>
        </p:nvPicPr>
        <p:blipFill rotWithShape="1">
          <a:blip r:embed="rId6">
            <a:alphaModFix/>
          </a:blip>
          <a:srcRect b="0" l="0" r="0" t="0"/>
          <a:stretch/>
        </p:blipFill>
        <p:spPr>
          <a:xfrm>
            <a:off x="4611307" y="1667481"/>
            <a:ext cx="2969385" cy="41837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23" name="Google Shape;523;p40"/>
          <p:cNvPicPr preferRelativeResize="0"/>
          <p:nvPr/>
        </p:nvPicPr>
        <p:blipFill rotWithShape="1">
          <a:blip r:embed="rId7">
            <a:alphaModFix/>
          </a:blip>
          <a:srcRect b="0" l="0" r="0" t="0"/>
          <a:stretch/>
        </p:blipFill>
        <p:spPr>
          <a:xfrm>
            <a:off x="1236445" y="1684116"/>
            <a:ext cx="2936115" cy="41671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24" name="Google Shape;524;p40"/>
          <p:cNvPicPr preferRelativeResize="0"/>
          <p:nvPr/>
        </p:nvPicPr>
        <p:blipFill rotWithShape="1">
          <a:blip r:embed="rId8">
            <a:alphaModFix/>
          </a:blip>
          <a:srcRect b="0" l="0" r="0" t="0"/>
          <a:stretch/>
        </p:blipFill>
        <p:spPr>
          <a:xfrm>
            <a:off x="8019439" y="1667481"/>
            <a:ext cx="2969385" cy="415880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A picture containing clock&#10;&#10;Description automatically generated" id="530" name="Google Shape;530;g25558ab3ae4_0_15"/>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Logo, company name&#10;&#10;Description automatically generated" id="531" name="Google Shape;531;g25558ab3ae4_0_15"/>
          <p:cNvPicPr preferRelativeResize="0"/>
          <p:nvPr/>
        </p:nvPicPr>
        <p:blipFill rotWithShape="1">
          <a:blip r:embed="rId4">
            <a:alphaModFix/>
          </a:blip>
          <a:srcRect b="11558" l="5778" r="5315" t="0"/>
          <a:stretch/>
        </p:blipFill>
        <p:spPr>
          <a:xfrm>
            <a:off x="298808" y="6364415"/>
            <a:ext cx="1040463" cy="416152"/>
          </a:xfrm>
          <a:prstGeom prst="rect">
            <a:avLst/>
          </a:prstGeom>
          <a:noFill/>
          <a:ln>
            <a:noFill/>
          </a:ln>
        </p:spPr>
      </p:pic>
      <p:cxnSp>
        <p:nvCxnSpPr>
          <p:cNvPr id="532" name="Google Shape;532;g25558ab3ae4_0_15"/>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533" name="Google Shape;533;g25558ab3ae4_0_15"/>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sp>
        <p:nvSpPr>
          <p:cNvPr id="534" name="Google Shape;534;g25558ab3ae4_0_15"/>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57</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drawing, lamp&#10;&#10;Description automatically generated" id="535" name="Google Shape;535;g25558ab3ae4_0_15"/>
          <p:cNvPicPr preferRelativeResize="0"/>
          <p:nvPr/>
        </p:nvPicPr>
        <p:blipFill rotWithShape="1">
          <a:blip r:embed="rId5">
            <a:alphaModFix/>
          </a:blip>
          <a:srcRect b="0" l="0" r="0" t="0"/>
          <a:stretch/>
        </p:blipFill>
        <p:spPr>
          <a:xfrm rot="9387288">
            <a:off x="9271967" y="5485049"/>
            <a:ext cx="2842710" cy="979582"/>
          </a:xfrm>
          <a:prstGeom prst="rect">
            <a:avLst/>
          </a:prstGeom>
          <a:noFill/>
          <a:ln>
            <a:noFill/>
          </a:ln>
        </p:spPr>
      </p:pic>
      <p:sp>
        <p:nvSpPr>
          <p:cNvPr id="536" name="Google Shape;536;g25558ab3ae4_0_15"/>
          <p:cNvSpPr txBox="1"/>
          <p:nvPr/>
        </p:nvSpPr>
        <p:spPr>
          <a:xfrm>
            <a:off x="7999600" y="2151450"/>
            <a:ext cx="3640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57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537" name="Google Shape;537;g25558ab3ae4_0_15"/>
          <p:cNvPicPr preferRelativeResize="0"/>
          <p:nvPr/>
        </p:nvPicPr>
        <p:blipFill rotWithShape="1">
          <a:blip r:embed="rId6">
            <a:alphaModFix/>
          </a:blip>
          <a:srcRect b="267" l="0" r="0" t="258"/>
          <a:stretch/>
        </p:blipFill>
        <p:spPr>
          <a:xfrm>
            <a:off x="1862074" y="1652676"/>
            <a:ext cx="5140800" cy="42206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descr="A picture containing clock&#10;&#10;Description automatically generated" id="543" name="Google Shape;543;p4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44" name="Google Shape;544;p41"/>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45" name="Google Shape;545;p4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46" name="Google Shape;546;p4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547" name="Google Shape;547;p4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58</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drawing, lamp&#10;&#10;Description automatically generated" id="548" name="Google Shape;548;p41"/>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549" name="Google Shape;549;p41"/>
          <p:cNvSpPr txBox="1"/>
          <p:nvPr/>
        </p:nvSpPr>
        <p:spPr>
          <a:xfrm>
            <a:off x="9194650" y="1980888"/>
            <a:ext cx="29973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58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550" name="Google Shape;550;p41"/>
          <p:cNvPicPr preferRelativeResize="0"/>
          <p:nvPr/>
        </p:nvPicPr>
        <p:blipFill rotWithShape="1">
          <a:blip r:embed="rId6">
            <a:alphaModFix/>
          </a:blip>
          <a:srcRect b="0" l="0" r="0" t="0"/>
          <a:stretch/>
        </p:blipFill>
        <p:spPr>
          <a:xfrm>
            <a:off x="562150" y="1855138"/>
            <a:ext cx="2491200" cy="37918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51" name="Google Shape;551;p41"/>
          <p:cNvPicPr preferRelativeResize="0"/>
          <p:nvPr/>
        </p:nvPicPr>
        <p:blipFill rotWithShape="1">
          <a:blip r:embed="rId7">
            <a:alphaModFix/>
          </a:blip>
          <a:srcRect b="347" l="0" r="0" t="347"/>
          <a:stretch/>
        </p:blipFill>
        <p:spPr>
          <a:xfrm>
            <a:off x="3553599" y="1640714"/>
            <a:ext cx="5140800" cy="42206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A picture containing clock&#10;&#10;Description automatically generated" id="557" name="Google Shape;557;p4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58" name="Google Shape;558;p4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59" name="Google Shape;559;p4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60" name="Google Shape;560;p4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61" name="Google Shape;561;p4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42"/>
          <p:cNvSpPr txBox="1"/>
          <p:nvPr/>
        </p:nvSpPr>
        <p:spPr>
          <a:xfrm>
            <a:off x="7321225" y="2331763"/>
            <a:ext cx="4309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59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563" name="Google Shape;563;p4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59</a:t>
            </a:r>
            <a:endParaRPr b="0" i="0" sz="1400" u="none" cap="none" strike="noStrike">
              <a:solidFill>
                <a:srgbClr val="000000"/>
              </a:solidFill>
              <a:latin typeface="Century Gothic"/>
              <a:ea typeface="Century Gothic"/>
              <a:cs typeface="Century Gothic"/>
              <a:sym typeface="Century Gothic"/>
            </a:endParaRPr>
          </a:p>
        </p:txBody>
      </p:sp>
      <p:pic>
        <p:nvPicPr>
          <p:cNvPr id="564" name="Google Shape;564;p42"/>
          <p:cNvPicPr preferRelativeResize="0"/>
          <p:nvPr/>
        </p:nvPicPr>
        <p:blipFill rotWithShape="1">
          <a:blip r:embed="rId6">
            <a:alphaModFix/>
          </a:blip>
          <a:srcRect b="367" l="0" r="0" t="377"/>
          <a:stretch/>
        </p:blipFill>
        <p:spPr>
          <a:xfrm>
            <a:off x="1416974" y="1685651"/>
            <a:ext cx="5140801" cy="42206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A picture containing clock&#10;&#10;Description automatically generated" id="113" name="Google Shape;113;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14" name="Google Shape;114;p7"/>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15" name="Google Shape;115;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16" name="Google Shape;116;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Phonological Awareness</a:t>
            </a:r>
            <a:endParaRPr b="0" i="0" sz="1400" u="none" cap="none" strike="noStrike">
              <a:solidFill>
                <a:srgbClr val="000000"/>
              </a:solidFill>
              <a:latin typeface="Century Gothic"/>
              <a:ea typeface="Century Gothic"/>
              <a:cs typeface="Century Gothic"/>
              <a:sym typeface="Century Gothic"/>
            </a:endParaRPr>
          </a:p>
        </p:txBody>
      </p:sp>
      <p:sp>
        <p:nvSpPr>
          <p:cNvPr id="117" name="Google Shape;117;p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18" name="Google Shape;118;p7"/>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19" name="Google Shape;119;p7"/>
          <p:cNvPicPr preferRelativeResize="0"/>
          <p:nvPr/>
        </p:nvPicPr>
        <p:blipFill rotWithShape="1">
          <a:blip r:embed="rId6">
            <a:alphaModFix/>
          </a:blip>
          <a:srcRect b="0" l="0" r="0" t="0"/>
          <a:stretch/>
        </p:blipFill>
        <p:spPr>
          <a:xfrm>
            <a:off x="2257438" y="1476075"/>
            <a:ext cx="6937205" cy="480725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descr="A picture containing clock&#10;&#10;Description automatically generated" id="570" name="Google Shape;570;p4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71" name="Google Shape;571;p4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72" name="Google Shape;572;p4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73" name="Google Shape;573;p4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74" name="Google Shape;574;p4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Describe Plot</a:t>
            </a:r>
            <a:endParaRPr b="0" i="0" sz="1400" u="none" cap="none" strike="noStrike">
              <a:solidFill>
                <a:srgbClr val="000000"/>
              </a:solidFill>
              <a:latin typeface="Century Gothic"/>
              <a:ea typeface="Century Gothic"/>
              <a:cs typeface="Century Gothic"/>
              <a:sym typeface="Century Gothic"/>
            </a:endParaRPr>
          </a:p>
        </p:txBody>
      </p:sp>
      <p:sp>
        <p:nvSpPr>
          <p:cNvPr id="575" name="Google Shape;575;p43"/>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69</a:t>
            </a:r>
            <a:endParaRPr b="0" i="0" sz="1400" u="none" cap="none" strike="noStrike">
              <a:solidFill>
                <a:srgbClr val="000000"/>
              </a:solidFill>
              <a:latin typeface="Century Gothic"/>
              <a:ea typeface="Century Gothic"/>
              <a:cs typeface="Century Gothic"/>
              <a:sym typeface="Century Gothic"/>
            </a:endParaRPr>
          </a:p>
        </p:txBody>
      </p:sp>
      <p:pic>
        <p:nvPicPr>
          <p:cNvPr id="576" name="Google Shape;576;p43"/>
          <p:cNvPicPr preferRelativeResize="0"/>
          <p:nvPr/>
        </p:nvPicPr>
        <p:blipFill rotWithShape="1">
          <a:blip r:embed="rId6">
            <a:alphaModFix/>
          </a:blip>
          <a:srcRect b="0" l="0" r="0" t="0"/>
          <a:stretch/>
        </p:blipFill>
        <p:spPr>
          <a:xfrm>
            <a:off x="3057807" y="1439455"/>
            <a:ext cx="5721211" cy="469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descr="A picture containing clock&#10;&#10;Description automatically generated" id="582" name="Google Shape;582;g2379953c49f_0_0"/>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583" name="Google Shape;583;g2379953c49f_0_0"/>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584" name="Google Shape;584;g2379953c49f_0_0"/>
          <p:cNvPicPr preferRelativeResize="0"/>
          <p:nvPr/>
        </p:nvPicPr>
        <p:blipFill rotWithShape="1">
          <a:blip r:embed="rId5">
            <a:alphaModFix/>
          </a:blip>
          <a:srcRect b="11557" l="5778" r="5314" t="0"/>
          <a:stretch/>
        </p:blipFill>
        <p:spPr>
          <a:xfrm>
            <a:off x="298808" y="6364415"/>
            <a:ext cx="1040463" cy="416152"/>
          </a:xfrm>
          <a:prstGeom prst="rect">
            <a:avLst/>
          </a:prstGeom>
          <a:noFill/>
          <a:ln>
            <a:noFill/>
          </a:ln>
        </p:spPr>
      </p:pic>
      <p:cxnSp>
        <p:nvCxnSpPr>
          <p:cNvPr id="585" name="Google Shape;585;g2379953c49f_0_0"/>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586" name="Google Shape;586;g2379953c49f_0_0"/>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Close Read – Describe Plot</a:t>
            </a:r>
            <a:endParaRPr b="0" i="0" sz="4000" u="none" cap="none" strike="noStrike">
              <a:solidFill>
                <a:srgbClr val="000000"/>
              </a:solidFill>
              <a:latin typeface="Century Gothic"/>
              <a:ea typeface="Century Gothic"/>
              <a:cs typeface="Century Gothic"/>
              <a:sym typeface="Century Gothic"/>
            </a:endParaRPr>
          </a:p>
        </p:txBody>
      </p:sp>
      <p:sp>
        <p:nvSpPr>
          <p:cNvPr id="587" name="Google Shape;587;g2379953c49f_0_0"/>
          <p:cNvSpPr/>
          <p:nvPr/>
        </p:nvSpPr>
        <p:spPr>
          <a:xfrm>
            <a:off x="9958392" y="125413"/>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r>
              <a:rPr b="0" i="0" lang="en-US" sz="1400" u="none" cap="none" strike="noStrike">
                <a:solidFill>
                  <a:srgbClr val="000000"/>
                </a:solidFill>
                <a:latin typeface="Arial"/>
                <a:ea typeface="Arial"/>
                <a:cs typeface="Arial"/>
                <a:sym typeface="Arial"/>
              </a:rPr>
              <a:t> </a:t>
            </a:r>
            <a:r>
              <a:rPr b="1" i="0" lang="en-US" sz="2400" u="none" cap="none" strike="noStrike">
                <a:solidFill>
                  <a:schemeClr val="lt1"/>
                </a:solidFill>
                <a:latin typeface="Century Gothic"/>
                <a:ea typeface="Century Gothic"/>
                <a:cs typeface="Century Gothic"/>
                <a:sym typeface="Century Gothic"/>
              </a:rPr>
              <a:t>71</a:t>
            </a:r>
            <a:endParaRPr b="0" i="0" sz="1400" u="none" cap="none" strike="noStrike">
              <a:solidFill>
                <a:srgbClr val="000000"/>
              </a:solidFill>
              <a:latin typeface="Century Gothic"/>
              <a:ea typeface="Century Gothic"/>
              <a:cs typeface="Century Gothic"/>
              <a:sym typeface="Century Gothic"/>
            </a:endParaRPr>
          </a:p>
        </p:txBody>
      </p:sp>
      <p:sp>
        <p:nvSpPr>
          <p:cNvPr id="588" name="Google Shape;588;g2379953c49f_0_0"/>
          <p:cNvSpPr txBox="1"/>
          <p:nvPr/>
        </p:nvSpPr>
        <p:spPr>
          <a:xfrm>
            <a:off x="9017783" y="2351556"/>
            <a:ext cx="27375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71 in your Student Interactive</a:t>
            </a:r>
            <a:endParaRPr b="0" i="0" sz="1400" u="none" cap="none" strike="noStrike">
              <a:solidFill>
                <a:srgbClr val="000000"/>
              </a:solidFill>
              <a:latin typeface="Arial"/>
              <a:ea typeface="Arial"/>
              <a:cs typeface="Arial"/>
              <a:sym typeface="Arial"/>
            </a:endParaRPr>
          </a:p>
        </p:txBody>
      </p:sp>
      <p:pic>
        <p:nvPicPr>
          <p:cNvPr id="589" name="Google Shape;589;g2379953c49f_0_0"/>
          <p:cNvPicPr preferRelativeResize="0"/>
          <p:nvPr/>
        </p:nvPicPr>
        <p:blipFill rotWithShape="1">
          <a:blip r:embed="rId6">
            <a:alphaModFix/>
          </a:blip>
          <a:srcRect b="0" l="0" r="0" t="0"/>
          <a:stretch/>
        </p:blipFill>
        <p:spPr>
          <a:xfrm>
            <a:off x="617738" y="1905537"/>
            <a:ext cx="7994749" cy="32379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descr="A picture containing clock&#10;&#10;Description automatically generated" id="595" name="Google Shape;595;p4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96" name="Google Shape;596;p4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97" name="Google Shape;597;p4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98" name="Google Shape;598;p4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99" name="Google Shape;599;p4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Close Read – Describe Plot</a:t>
            </a:r>
            <a:endParaRPr b="0" i="0" sz="3200" u="none" cap="none" strike="noStrike">
              <a:solidFill>
                <a:schemeClr val="lt1"/>
              </a:solidFill>
              <a:latin typeface="Century Gothic"/>
              <a:ea typeface="Century Gothic"/>
              <a:cs typeface="Century Gothic"/>
              <a:sym typeface="Century Gothic"/>
            </a:endParaRPr>
          </a:p>
        </p:txBody>
      </p:sp>
      <p:sp>
        <p:nvSpPr>
          <p:cNvPr id="600" name="Google Shape;600;p4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77</a:t>
            </a:r>
            <a:endParaRPr b="0" i="0" sz="1400" u="none" cap="none" strike="noStrike">
              <a:solidFill>
                <a:srgbClr val="000000"/>
              </a:solidFill>
              <a:latin typeface="Century Gothic"/>
              <a:ea typeface="Century Gothic"/>
              <a:cs typeface="Century Gothic"/>
              <a:sym typeface="Century Gothic"/>
            </a:endParaRPr>
          </a:p>
        </p:txBody>
      </p:sp>
      <p:sp>
        <p:nvSpPr>
          <p:cNvPr id="601" name="Google Shape;601;p44"/>
          <p:cNvSpPr txBox="1"/>
          <p:nvPr/>
        </p:nvSpPr>
        <p:spPr>
          <a:xfrm>
            <a:off x="9017783" y="2351556"/>
            <a:ext cx="27375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71 in your Student Interactive</a:t>
            </a:r>
            <a:endParaRPr b="0" i="0" sz="1400" u="none" cap="none" strike="noStrike">
              <a:solidFill>
                <a:srgbClr val="000000"/>
              </a:solidFill>
              <a:latin typeface="Arial"/>
              <a:ea typeface="Arial"/>
              <a:cs typeface="Arial"/>
              <a:sym typeface="Arial"/>
            </a:endParaRPr>
          </a:p>
        </p:txBody>
      </p:sp>
      <p:pic>
        <p:nvPicPr>
          <p:cNvPr id="602" name="Google Shape;602;p44"/>
          <p:cNvPicPr preferRelativeResize="0"/>
          <p:nvPr/>
        </p:nvPicPr>
        <p:blipFill rotWithShape="1">
          <a:blip r:embed="rId6">
            <a:alphaModFix/>
          </a:blip>
          <a:srcRect b="0" l="0" r="0" t="0"/>
          <a:stretch/>
        </p:blipFill>
        <p:spPr>
          <a:xfrm>
            <a:off x="409975" y="2094400"/>
            <a:ext cx="8167480" cy="33330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descr="A picture containing clock&#10;&#10;Description automatically generated" id="608" name="Google Shape;608;p4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09" name="Google Shape;609;p4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10" name="Google Shape;610;p4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11" name="Google Shape;611;p4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12" name="Google Shape;612;p4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Describe Plot</a:t>
            </a:r>
            <a:endParaRPr b="0" i="0" sz="1400" u="none" cap="none" strike="noStrike">
              <a:solidFill>
                <a:srgbClr val="000000"/>
              </a:solidFill>
              <a:latin typeface="Century Gothic"/>
              <a:ea typeface="Century Gothic"/>
              <a:cs typeface="Century Gothic"/>
              <a:sym typeface="Century Gothic"/>
            </a:endParaRPr>
          </a:p>
        </p:txBody>
      </p:sp>
      <p:sp>
        <p:nvSpPr>
          <p:cNvPr id="613" name="Google Shape;613;p4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80</a:t>
            </a:r>
            <a:endParaRPr b="0" i="0" sz="1400" u="none" cap="none" strike="noStrike">
              <a:solidFill>
                <a:srgbClr val="000000"/>
              </a:solidFill>
              <a:latin typeface="Century Gothic"/>
              <a:ea typeface="Century Gothic"/>
              <a:cs typeface="Century Gothic"/>
              <a:sym typeface="Century Gothic"/>
            </a:endParaRPr>
          </a:p>
        </p:txBody>
      </p:sp>
      <p:sp>
        <p:nvSpPr>
          <p:cNvPr id="614" name="Google Shape;614;p45"/>
          <p:cNvSpPr txBox="1"/>
          <p:nvPr/>
        </p:nvSpPr>
        <p:spPr>
          <a:xfrm>
            <a:off x="8324333" y="2260572"/>
            <a:ext cx="4124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80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615" name="Google Shape;615;p45"/>
          <p:cNvPicPr preferRelativeResize="0"/>
          <p:nvPr/>
        </p:nvPicPr>
        <p:blipFill rotWithShape="1">
          <a:blip r:embed="rId6">
            <a:alphaModFix/>
          </a:blip>
          <a:srcRect b="0" l="0" r="0" t="0"/>
          <a:stretch/>
        </p:blipFill>
        <p:spPr>
          <a:xfrm>
            <a:off x="1591341" y="1297877"/>
            <a:ext cx="6224410" cy="513513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descr="A picture containing clock&#10;&#10;Description automatically generated" id="621" name="Google Shape;621;p3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22" name="Google Shape;622;p3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23" name="Google Shape;623;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24" name="Google Shape;624;p3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25" name="Google Shape;625;p3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Read Like a Writer, Write for a Reader </a:t>
            </a:r>
            <a:endParaRPr b="0" i="0" sz="1400" u="none" cap="none" strike="noStrike">
              <a:solidFill>
                <a:srgbClr val="000000"/>
              </a:solidFill>
              <a:latin typeface="Arial"/>
              <a:ea typeface="Arial"/>
              <a:cs typeface="Arial"/>
              <a:sym typeface="Arial"/>
            </a:endParaRPr>
          </a:p>
        </p:txBody>
      </p:sp>
      <p:pic>
        <p:nvPicPr>
          <p:cNvPr id="626" name="Google Shape;626;p32"/>
          <p:cNvPicPr preferRelativeResize="0"/>
          <p:nvPr/>
        </p:nvPicPr>
        <p:blipFill rotWithShape="1">
          <a:blip r:embed="rId6">
            <a:alphaModFix/>
          </a:blip>
          <a:srcRect b="0" l="0" r="0" t="0"/>
          <a:stretch/>
        </p:blipFill>
        <p:spPr>
          <a:xfrm>
            <a:off x="1571605" y="1268254"/>
            <a:ext cx="5923139" cy="49359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27" name="Google Shape;627;p32"/>
          <p:cNvSpPr txBox="1"/>
          <p:nvPr/>
        </p:nvSpPr>
        <p:spPr>
          <a:xfrm>
            <a:off x="8324326" y="2260575"/>
            <a:ext cx="35730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85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628" name="Google Shape;628;p32"/>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85</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descr="A picture containing clock&#10;&#10;Description automatically generated" id="634" name="Google Shape;634;p4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35" name="Google Shape;635;p4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36" name="Google Shape;636;p4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37" name="Google Shape;637;p4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38" name="Google Shape;638;p4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Handwriting</a:t>
            </a:r>
            <a:r>
              <a:rPr b="0" i="0" lang="en-US" sz="4000" u="none" cap="none" strike="noStrike">
                <a:solidFill>
                  <a:schemeClr val="lt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pic>
        <p:nvPicPr>
          <p:cNvPr descr="Table&#10;&#10;Description automatically generated with low confidence" id="639" name="Google Shape;639;p47"/>
          <p:cNvPicPr preferRelativeResize="0"/>
          <p:nvPr/>
        </p:nvPicPr>
        <p:blipFill rotWithShape="1">
          <a:blip r:embed="rId6">
            <a:alphaModFix/>
          </a:blip>
          <a:srcRect b="0" l="0" r="0" t="0"/>
          <a:stretch/>
        </p:blipFill>
        <p:spPr>
          <a:xfrm>
            <a:off x="5707106" y="1381901"/>
            <a:ext cx="5495789" cy="4501870"/>
          </a:xfrm>
          <a:prstGeom prst="rect">
            <a:avLst/>
          </a:prstGeom>
          <a:noFill/>
          <a:ln>
            <a:noFill/>
          </a:ln>
        </p:spPr>
      </p:pic>
      <p:pic>
        <p:nvPicPr>
          <p:cNvPr id="640" name="Google Shape;640;p47"/>
          <p:cNvPicPr preferRelativeResize="0"/>
          <p:nvPr/>
        </p:nvPicPr>
        <p:blipFill rotWithShape="1">
          <a:blip r:embed="rId7">
            <a:alphaModFix/>
          </a:blip>
          <a:srcRect b="0" l="0" r="0" t="0"/>
          <a:stretch/>
        </p:blipFill>
        <p:spPr>
          <a:xfrm>
            <a:off x="700353" y="3697659"/>
            <a:ext cx="4566605" cy="227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641" name="Google Shape;641;p47"/>
          <p:cNvPicPr preferRelativeResize="0"/>
          <p:nvPr/>
        </p:nvPicPr>
        <p:blipFill rotWithShape="1">
          <a:blip r:embed="rId8">
            <a:alphaModFix/>
          </a:blip>
          <a:srcRect b="0" l="0" r="0" t="0"/>
          <a:stretch/>
        </p:blipFill>
        <p:spPr>
          <a:xfrm>
            <a:off x="2373991" y="1707884"/>
            <a:ext cx="1171575" cy="1600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descr="A picture containing clock&#10;&#10;Description automatically generated" id="647" name="Google Shape;647;p9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48" name="Google Shape;648;p9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49" name="Google Shape;649;p9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50" name="Google Shape;650;p9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51" name="Google Shape;651;p9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a:t>
            </a:r>
            <a:r>
              <a:rPr lang="en-US" sz="4000">
                <a:solidFill>
                  <a:schemeClr val="lt1"/>
                </a:solidFill>
                <a:latin typeface="Century Gothic"/>
                <a:ea typeface="Century Gothic"/>
                <a:cs typeface="Century Gothic"/>
                <a:sym typeface="Century Gothic"/>
              </a:rPr>
              <a:t>Launching Writing Workshop</a:t>
            </a:r>
            <a:endParaRPr b="0" i="0" sz="4000" u="none" cap="none" strike="noStrike">
              <a:solidFill>
                <a:schemeClr val="lt1"/>
              </a:solidFill>
              <a:latin typeface="Century Gothic"/>
              <a:ea typeface="Century Gothic"/>
              <a:cs typeface="Century Gothic"/>
              <a:sym typeface="Century Gothic"/>
            </a:endParaRPr>
          </a:p>
        </p:txBody>
      </p:sp>
      <p:sp>
        <p:nvSpPr>
          <p:cNvPr id="652" name="Google Shape;652;p90"/>
          <p:cNvSpPr/>
          <p:nvPr/>
        </p:nvSpPr>
        <p:spPr>
          <a:xfrm>
            <a:off x="10054644" y="140421"/>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88</a:t>
            </a:r>
            <a:endParaRPr b="0" i="0" sz="1400" u="none" cap="none" strike="noStrike">
              <a:solidFill>
                <a:srgbClr val="000000"/>
              </a:solidFill>
              <a:latin typeface="Century Gothic"/>
              <a:ea typeface="Century Gothic"/>
              <a:cs typeface="Century Gothic"/>
              <a:sym typeface="Century Gothic"/>
            </a:endParaRPr>
          </a:p>
        </p:txBody>
      </p:sp>
      <p:sp>
        <p:nvSpPr>
          <p:cNvPr id="653" name="Google Shape;653;p90"/>
          <p:cNvSpPr txBox="1"/>
          <p:nvPr/>
        </p:nvSpPr>
        <p:spPr>
          <a:xfrm>
            <a:off x="7419457" y="2824485"/>
            <a:ext cx="39000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88 in your Student Interactive. </a:t>
            </a:r>
            <a:endParaRPr b="0" i="0" sz="3200" u="none" cap="none" strike="noStrike">
              <a:solidFill>
                <a:schemeClr val="dk1"/>
              </a:solidFill>
              <a:latin typeface="Century Gothic"/>
              <a:ea typeface="Century Gothic"/>
              <a:cs typeface="Century Gothic"/>
              <a:sym typeface="Century Gothic"/>
            </a:endParaRPr>
          </a:p>
        </p:txBody>
      </p:sp>
      <p:pic>
        <p:nvPicPr>
          <p:cNvPr id="654" name="Google Shape;654;p90"/>
          <p:cNvPicPr preferRelativeResize="0"/>
          <p:nvPr/>
        </p:nvPicPr>
        <p:blipFill rotWithShape="1">
          <a:blip r:embed="rId6">
            <a:alphaModFix/>
          </a:blip>
          <a:srcRect b="0" l="0" r="0" t="0"/>
          <a:stretch/>
        </p:blipFill>
        <p:spPr>
          <a:xfrm>
            <a:off x="1339273" y="1321243"/>
            <a:ext cx="5545501" cy="45763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descr="A picture containing clock&#10;&#10;Description automatically generated" id="660" name="Google Shape;660;p4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61" name="Google Shape;661;p4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62" name="Google Shape;662;p4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63" name="Google Shape;663;p4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64" name="Google Shape;664;p4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665" name="Google Shape;665;p49"/>
          <p:cNvSpPr txBox="1"/>
          <p:nvPr/>
        </p:nvSpPr>
        <p:spPr>
          <a:xfrm>
            <a:off x="995894" y="1899966"/>
            <a:ext cx="9390639" cy="17850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 </a:t>
            </a:r>
            <a:r>
              <a:rPr b="1" i="0" lang="en-US" sz="3200" u="none" cap="none" strike="noStrike">
                <a:solidFill>
                  <a:schemeClr val="dk1"/>
                </a:solidFill>
                <a:latin typeface="Century Gothic"/>
                <a:ea typeface="Century Gothic"/>
                <a:cs typeface="Century Gothic"/>
                <a:sym typeface="Century Gothic"/>
              </a:rPr>
              <a:t>continue writing.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Draw or choose pictures </a:t>
            </a:r>
            <a:r>
              <a:rPr b="0" i="0" lang="en-US" sz="3200" u="none" cap="none" strike="noStrike">
                <a:solidFill>
                  <a:schemeClr val="dk1"/>
                </a:solidFill>
                <a:latin typeface="Century Gothic"/>
                <a:ea typeface="Century Gothic"/>
                <a:cs typeface="Century Gothic"/>
                <a:sym typeface="Century Gothic"/>
              </a:rPr>
              <a:t>to match what you have written.</a:t>
            </a:r>
            <a:endParaRPr b="0" i="0" sz="3200" u="none" cap="none" strike="noStrike">
              <a:solidFill>
                <a:schemeClr val="dk1"/>
              </a:solidFill>
              <a:latin typeface="Century Gothic"/>
              <a:ea typeface="Century Gothic"/>
              <a:cs typeface="Century Gothic"/>
              <a:sym typeface="Century Gothic"/>
            </a:endParaRPr>
          </a:p>
        </p:txBody>
      </p:sp>
      <p:sp>
        <p:nvSpPr>
          <p:cNvPr id="666" name="Google Shape;666;p49"/>
          <p:cNvSpPr txBox="1"/>
          <p:nvPr/>
        </p:nvSpPr>
        <p:spPr>
          <a:xfrm>
            <a:off x="992880" y="3758254"/>
            <a:ext cx="8548156"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Next, </a:t>
            </a:r>
            <a:r>
              <a:rPr b="1" i="0" lang="en-US" sz="3200" u="none" cap="none" strike="noStrike">
                <a:solidFill>
                  <a:schemeClr val="dk1"/>
                </a:solidFill>
                <a:latin typeface="Century Gothic"/>
                <a:ea typeface="Century Gothic"/>
                <a:cs typeface="Century Gothic"/>
                <a:sym typeface="Century Gothic"/>
              </a:rPr>
              <a:t>reread</a:t>
            </a:r>
            <a:r>
              <a:rPr b="0" i="0" lang="en-US" sz="3200" u="none" cap="none" strike="noStrike">
                <a:solidFill>
                  <a:schemeClr val="dk1"/>
                </a:solidFill>
                <a:latin typeface="Century Gothic"/>
                <a:ea typeface="Century Gothic"/>
                <a:cs typeface="Century Gothic"/>
                <a:sym typeface="Century Gothic"/>
              </a:rPr>
              <a:t> what you have done to make sure your pictures and words go together.</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667" name="Google Shape;667;p49"/>
          <p:cNvPicPr preferRelativeResize="0"/>
          <p:nvPr/>
        </p:nvPicPr>
        <p:blipFill rotWithShape="1">
          <a:blip r:embed="rId6">
            <a:alphaModFix/>
          </a:blip>
          <a:srcRect b="0" l="0" r="0" t="0"/>
          <a:stretch/>
        </p:blipFill>
        <p:spPr>
          <a:xfrm>
            <a:off x="8941152" y="3186758"/>
            <a:ext cx="2429785" cy="242978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descr="A picture containing clock&#10;&#10;Description automatically generated" id="673" name="Google Shape;673;p5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74" name="Google Shape;674;p5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75" name="Google Shape;675;p5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76" name="Google Shape;676;p5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77" name="Google Shape;677;p5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678" name="Google Shape;678;p51"/>
          <p:cNvSpPr txBox="1"/>
          <p:nvPr/>
        </p:nvSpPr>
        <p:spPr>
          <a:xfrm>
            <a:off x="2531534" y="160118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places</a:t>
            </a:r>
            <a:endParaRPr b="0" i="0" sz="1400" u="none" cap="none" strike="noStrike">
              <a:solidFill>
                <a:srgbClr val="000000"/>
              </a:solidFill>
              <a:latin typeface="Century Gothic"/>
              <a:ea typeface="Century Gothic"/>
              <a:cs typeface="Century Gothic"/>
              <a:sym typeface="Century Gothic"/>
            </a:endParaRPr>
          </a:p>
        </p:txBody>
      </p:sp>
      <p:sp>
        <p:nvSpPr>
          <p:cNvPr id="679" name="Google Shape;679;p51"/>
          <p:cNvSpPr txBox="1"/>
          <p:nvPr/>
        </p:nvSpPr>
        <p:spPr>
          <a:xfrm>
            <a:off x="6460068" y="1601187"/>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things</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descr="A picture containing drawing, lamp&#10;&#10;Description automatically generated" id="685" name="Google Shape;685;p52"/>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686" name="Google Shape;686;p52"/>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687" name="Google Shape;687;p52"/>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688" name="Google Shape;688;p52"/>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689" name="Google Shape;689;p52"/>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690" name="Google Shape;690;p5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A picture containing clock&#10;&#10;Description automatically generated" id="125" name="Google Shape;125;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26" name="Google Shape;126;p8"/>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27" name="Google Shape;127;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8" name="Google Shape;128;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sp>
        <p:nvSpPr>
          <p:cNvPr id="129" name="Google Shape;129;p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55</a:t>
            </a:r>
            <a:endParaRPr b="0" i="0" sz="1400" u="none" cap="none" strike="noStrike">
              <a:solidFill>
                <a:srgbClr val="000000"/>
              </a:solidFill>
              <a:latin typeface="Century Gothic"/>
              <a:ea typeface="Century Gothic"/>
              <a:cs typeface="Century Gothic"/>
              <a:sym typeface="Century Gothic"/>
            </a:endParaRPr>
          </a:p>
        </p:txBody>
      </p:sp>
      <p:sp>
        <p:nvSpPr>
          <p:cNvPr id="130" name="Google Shape;130;p8"/>
          <p:cNvSpPr txBox="1"/>
          <p:nvPr/>
        </p:nvSpPr>
        <p:spPr>
          <a:xfrm>
            <a:off x="5968836" y="4173224"/>
            <a:ext cx="419797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Trace</a:t>
            </a:r>
            <a:r>
              <a:rPr b="0" i="0" lang="en-US" sz="3200" u="none" cap="none" strike="noStrike">
                <a:solidFill>
                  <a:schemeClr val="dk1"/>
                </a:solidFill>
                <a:latin typeface="Century Gothic"/>
                <a:ea typeface="Century Gothic"/>
                <a:cs typeface="Century Gothic"/>
                <a:sym typeface="Century Gothic"/>
              </a:rPr>
              <a:t> the words on page 54 in your Student Interactive.</a:t>
            </a:r>
            <a:endParaRPr b="0" i="0" sz="3200" u="none" cap="none" strike="noStrike">
              <a:solidFill>
                <a:schemeClr val="dk1"/>
              </a:solidFill>
              <a:latin typeface="Century Gothic"/>
              <a:ea typeface="Century Gothic"/>
              <a:cs typeface="Century Gothic"/>
              <a:sym typeface="Century Gothic"/>
            </a:endParaRPr>
          </a:p>
        </p:txBody>
      </p:sp>
      <p:pic>
        <p:nvPicPr>
          <p:cNvPr descr="A picture containing drawing, lamp&#10;&#10;Description automatically generated" id="131" name="Google Shape;131;p8"/>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32" name="Google Shape;132;p8"/>
          <p:cNvPicPr preferRelativeResize="0"/>
          <p:nvPr/>
        </p:nvPicPr>
        <p:blipFill rotWithShape="1">
          <a:blip r:embed="rId6">
            <a:alphaModFix/>
          </a:blip>
          <a:srcRect b="0" l="0" r="0" t="0"/>
          <a:stretch/>
        </p:blipFill>
        <p:spPr>
          <a:xfrm>
            <a:off x="1532795" y="1297873"/>
            <a:ext cx="3170751" cy="49063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3" name="Google Shape;133;p8"/>
          <p:cNvPicPr preferRelativeResize="0"/>
          <p:nvPr/>
        </p:nvPicPr>
        <p:blipFill rotWithShape="1">
          <a:blip r:embed="rId7">
            <a:alphaModFix/>
          </a:blip>
          <a:srcRect b="0" l="0" r="0" t="0"/>
          <a:stretch/>
        </p:blipFill>
        <p:spPr>
          <a:xfrm>
            <a:off x="5748559" y="1572596"/>
            <a:ext cx="4418247" cy="222435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descr="A picture containing clock&#10;&#10;Description automatically generated" id="696" name="Google Shape;696;p5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97" name="Google Shape;697;p5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98" name="Google Shape;698;p5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99" name="Google Shape;699;p5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00" name="Google Shape;700;p5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pic>
        <p:nvPicPr>
          <p:cNvPr id="701" name="Google Shape;701;p53"/>
          <p:cNvPicPr preferRelativeResize="0"/>
          <p:nvPr/>
        </p:nvPicPr>
        <p:blipFill rotWithShape="1">
          <a:blip r:embed="rId6">
            <a:alphaModFix/>
          </a:blip>
          <a:srcRect b="0" l="0" r="0" t="0"/>
          <a:stretch/>
        </p:blipFill>
        <p:spPr>
          <a:xfrm>
            <a:off x="2414887" y="1916349"/>
            <a:ext cx="2751499" cy="3842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02" name="Google Shape;702;p53"/>
          <p:cNvPicPr preferRelativeResize="0"/>
          <p:nvPr/>
        </p:nvPicPr>
        <p:blipFill rotWithShape="1">
          <a:blip r:embed="rId7">
            <a:alphaModFix/>
          </a:blip>
          <a:srcRect b="0" l="0" r="0" t="0"/>
          <a:stretch/>
        </p:blipFill>
        <p:spPr>
          <a:xfrm>
            <a:off x="6091386" y="1916349"/>
            <a:ext cx="2743813" cy="38428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descr="A picture containing clock&#10;&#10;Description automatically generated" id="708" name="Google Shape;708;g257816fd942_0_1"/>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709" name="Google Shape;709;g257816fd942_0_1"/>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710" name="Google Shape;710;g257816fd942_0_1"/>
          <p:cNvPicPr preferRelativeResize="0"/>
          <p:nvPr/>
        </p:nvPicPr>
        <p:blipFill rotWithShape="1">
          <a:blip r:embed="rId5">
            <a:alphaModFix/>
          </a:blip>
          <a:srcRect b="11559" l="5778" r="5316" t="0"/>
          <a:stretch/>
        </p:blipFill>
        <p:spPr>
          <a:xfrm>
            <a:off x="298808" y="6364415"/>
            <a:ext cx="1040463" cy="416152"/>
          </a:xfrm>
          <a:prstGeom prst="rect">
            <a:avLst/>
          </a:prstGeom>
          <a:noFill/>
          <a:ln>
            <a:noFill/>
          </a:ln>
        </p:spPr>
      </p:pic>
      <p:cxnSp>
        <p:nvCxnSpPr>
          <p:cNvPr id="711" name="Google Shape;711;g257816fd942_0_1"/>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712" name="Google Shape;712;g257816fd942_0_1"/>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713" name="Google Shape;713;g257816fd942_0_1"/>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60</a:t>
            </a:r>
            <a:endParaRPr b="0" i="0" sz="1400" u="none" cap="none" strike="noStrike">
              <a:solidFill>
                <a:srgbClr val="000000"/>
              </a:solidFill>
              <a:latin typeface="Century Gothic"/>
              <a:ea typeface="Century Gothic"/>
              <a:cs typeface="Century Gothic"/>
              <a:sym typeface="Century Gothic"/>
            </a:endParaRPr>
          </a:p>
        </p:txBody>
      </p:sp>
      <p:sp>
        <p:nvSpPr>
          <p:cNvPr id="714" name="Google Shape;714;g257816fd942_0_1"/>
          <p:cNvSpPr txBox="1"/>
          <p:nvPr/>
        </p:nvSpPr>
        <p:spPr>
          <a:xfrm>
            <a:off x="7462988" y="2644050"/>
            <a:ext cx="39066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60 in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your Student Interactive</a:t>
            </a:r>
            <a:r>
              <a:rPr lang="en-US" sz="3200">
                <a:solidFill>
                  <a:schemeClr val="dk1"/>
                </a:solidFill>
                <a:latin typeface="Century Gothic"/>
                <a:ea typeface="Century Gothic"/>
                <a:cs typeface="Century Gothic"/>
                <a:sym typeface="Century Gothic"/>
              </a:rPr>
              <a:t> and </a:t>
            </a:r>
            <a:r>
              <a:rPr b="1" lang="en-US" sz="3200">
                <a:solidFill>
                  <a:schemeClr val="dk1"/>
                </a:solidFill>
                <a:latin typeface="Century Gothic"/>
                <a:ea typeface="Century Gothic"/>
                <a:cs typeface="Century Gothic"/>
                <a:sym typeface="Century Gothic"/>
              </a:rPr>
              <a:t>complete</a:t>
            </a:r>
            <a:r>
              <a:rPr lang="en-US" sz="3200">
                <a:solidFill>
                  <a:schemeClr val="dk1"/>
                </a:solidFill>
                <a:latin typeface="Century Gothic"/>
                <a:ea typeface="Century Gothic"/>
                <a:cs typeface="Century Gothic"/>
                <a:sym typeface="Century Gothic"/>
              </a:rPr>
              <a:t> the activity.</a:t>
            </a:r>
            <a:endParaRPr b="0" i="0" sz="3200" u="none" cap="none" strike="noStrike">
              <a:solidFill>
                <a:schemeClr val="dk1"/>
              </a:solidFill>
              <a:latin typeface="Century Gothic"/>
              <a:ea typeface="Century Gothic"/>
              <a:cs typeface="Century Gothic"/>
              <a:sym typeface="Century Gothic"/>
            </a:endParaRPr>
          </a:p>
        </p:txBody>
      </p:sp>
      <p:pic>
        <p:nvPicPr>
          <p:cNvPr id="715" name="Google Shape;715;g257816fd942_0_1"/>
          <p:cNvPicPr preferRelativeResize="0"/>
          <p:nvPr/>
        </p:nvPicPr>
        <p:blipFill rotWithShape="1">
          <a:blip r:embed="rId6">
            <a:alphaModFix/>
          </a:blip>
          <a:srcRect b="169" l="0" r="0" t="159"/>
          <a:stretch/>
        </p:blipFill>
        <p:spPr>
          <a:xfrm>
            <a:off x="1339273" y="1321243"/>
            <a:ext cx="5545501" cy="45763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descr="A picture containing clock&#10;&#10;Description automatically generated" id="721" name="Google Shape;721;p5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22" name="Google Shape;722;p5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23" name="Google Shape;723;p5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24" name="Google Shape;724;p5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25" name="Google Shape;725;p5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726" name="Google Shape;726;p5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61</a:t>
            </a:r>
            <a:endParaRPr b="0" i="0" sz="1400" u="none" cap="none" strike="noStrike">
              <a:solidFill>
                <a:srgbClr val="000000"/>
              </a:solidFill>
              <a:latin typeface="Century Gothic"/>
              <a:ea typeface="Century Gothic"/>
              <a:cs typeface="Century Gothic"/>
              <a:sym typeface="Century Gothic"/>
            </a:endParaRPr>
          </a:p>
        </p:txBody>
      </p:sp>
      <p:sp>
        <p:nvSpPr>
          <p:cNvPr id="727" name="Google Shape;727;p54"/>
          <p:cNvSpPr txBox="1"/>
          <p:nvPr/>
        </p:nvSpPr>
        <p:spPr>
          <a:xfrm>
            <a:off x="6722360" y="2298501"/>
            <a:ext cx="44991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61 in your Student Interactive. </a:t>
            </a:r>
            <a:r>
              <a:rPr b="1" i="0" lang="en-US" sz="3200" u="none" cap="none" strike="noStrike">
                <a:solidFill>
                  <a:schemeClr val="dk1"/>
                </a:solidFill>
                <a:latin typeface="Century Gothic"/>
                <a:ea typeface="Century Gothic"/>
                <a:cs typeface="Century Gothic"/>
                <a:sym typeface="Century Gothic"/>
              </a:rPr>
              <a:t>Read</a:t>
            </a:r>
            <a:r>
              <a:rPr b="0" i="0" lang="en-US" sz="3200" u="none" cap="none" strike="noStrike">
                <a:solidFill>
                  <a:schemeClr val="dk1"/>
                </a:solidFill>
                <a:latin typeface="Century Gothic"/>
                <a:ea typeface="Century Gothic"/>
                <a:cs typeface="Century Gothic"/>
                <a:sym typeface="Century Gothic"/>
              </a:rPr>
              <a:t> “Sam Sat” with your partner. </a:t>
            </a:r>
            <a:endParaRPr b="0" i="0" sz="3200" u="none" cap="none" strike="noStrike">
              <a:solidFill>
                <a:schemeClr val="dk1"/>
              </a:solidFill>
              <a:latin typeface="Century Gothic"/>
              <a:ea typeface="Century Gothic"/>
              <a:cs typeface="Century Gothic"/>
              <a:sym typeface="Century Gothic"/>
            </a:endParaRPr>
          </a:p>
        </p:txBody>
      </p:sp>
      <p:pic>
        <p:nvPicPr>
          <p:cNvPr id="728" name="Google Shape;728;p54"/>
          <p:cNvPicPr preferRelativeResize="0"/>
          <p:nvPr/>
        </p:nvPicPr>
        <p:blipFill rotWithShape="1">
          <a:blip r:embed="rId6">
            <a:alphaModFix/>
          </a:blip>
          <a:srcRect b="0" l="0" r="0" t="0"/>
          <a:stretch/>
        </p:blipFill>
        <p:spPr>
          <a:xfrm>
            <a:off x="1171575" y="1641539"/>
            <a:ext cx="4924425" cy="40957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descr="A picture containing clock&#10;&#10;Description automatically generated" id="734" name="Google Shape;734;p5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35" name="Google Shape;735;p5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36" name="Google Shape;736;p5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37" name="Google Shape;737;p5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38" name="Google Shape;738;p5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739" name="Google Shape;739;p5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24,25</a:t>
            </a:r>
            <a:endParaRPr b="0" i="0" sz="1400" u="none" cap="none" strike="noStrike">
              <a:solidFill>
                <a:srgbClr val="000000"/>
              </a:solidFill>
              <a:latin typeface="Century Gothic"/>
              <a:ea typeface="Century Gothic"/>
              <a:cs typeface="Century Gothic"/>
              <a:sym typeface="Century Gothic"/>
            </a:endParaRPr>
          </a:p>
        </p:txBody>
      </p:sp>
      <p:pic>
        <p:nvPicPr>
          <p:cNvPr id="740" name="Google Shape;740;p55"/>
          <p:cNvPicPr preferRelativeResize="0"/>
          <p:nvPr/>
        </p:nvPicPr>
        <p:blipFill rotWithShape="1">
          <a:blip r:embed="rId6">
            <a:alphaModFix/>
          </a:blip>
          <a:srcRect b="0" l="0" r="0" t="0"/>
          <a:stretch/>
        </p:blipFill>
        <p:spPr>
          <a:xfrm>
            <a:off x="1157287" y="1504414"/>
            <a:ext cx="9877425" cy="40767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descr="A picture containing clock&#10;&#10;Description automatically generated" id="746" name="Google Shape;746;g25558ab3ae4_0_38"/>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747" name="Google Shape;747;g25558ab3ae4_0_38"/>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748" name="Google Shape;748;g25558ab3ae4_0_38"/>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749" name="Google Shape;749;g25558ab3ae4_0_38"/>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750" name="Google Shape;750;g25558ab3ae4_0_38"/>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Ask and Answer Questions</a:t>
            </a:r>
            <a:endParaRPr b="0" i="0" sz="1400" u="none" cap="none" strike="noStrike">
              <a:solidFill>
                <a:srgbClr val="000000"/>
              </a:solidFill>
              <a:latin typeface="Century Gothic"/>
              <a:ea typeface="Century Gothic"/>
              <a:cs typeface="Century Gothic"/>
              <a:sym typeface="Century Gothic"/>
            </a:endParaRPr>
          </a:p>
        </p:txBody>
      </p:sp>
      <p:sp>
        <p:nvSpPr>
          <p:cNvPr id="751" name="Google Shape;751;g25558ab3ae4_0_38"/>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69</a:t>
            </a:r>
            <a:endParaRPr b="0" i="0" sz="1400" u="none" cap="none" strike="noStrike">
              <a:solidFill>
                <a:srgbClr val="000000"/>
              </a:solidFill>
              <a:latin typeface="Century Gothic"/>
              <a:ea typeface="Century Gothic"/>
              <a:cs typeface="Century Gothic"/>
              <a:sym typeface="Century Gothic"/>
            </a:endParaRPr>
          </a:p>
        </p:txBody>
      </p:sp>
      <p:pic>
        <p:nvPicPr>
          <p:cNvPr id="752" name="Google Shape;752;g25558ab3ae4_0_38"/>
          <p:cNvPicPr preferRelativeResize="0"/>
          <p:nvPr/>
        </p:nvPicPr>
        <p:blipFill rotWithShape="1">
          <a:blip r:embed="rId6">
            <a:alphaModFix/>
          </a:blip>
          <a:srcRect b="0" l="0" r="0" t="0"/>
          <a:stretch/>
        </p:blipFill>
        <p:spPr>
          <a:xfrm>
            <a:off x="3057807" y="1439455"/>
            <a:ext cx="5721211" cy="469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pic>
        <p:nvPicPr>
          <p:cNvPr descr="A picture containing clock&#10;&#10;Description automatically generated" id="758" name="Google Shape;758;p4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59" name="Google Shape;759;p4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60" name="Google Shape;760;p4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61" name="Google Shape;761;p4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62" name="Google Shape;762;p4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Close Read - Ask and Answer Questions</a:t>
            </a:r>
            <a:endParaRPr b="0" i="0" sz="1000" u="none" cap="none" strike="noStrike">
              <a:solidFill>
                <a:srgbClr val="000000"/>
              </a:solidFill>
              <a:latin typeface="Century Gothic"/>
              <a:ea typeface="Century Gothic"/>
              <a:cs typeface="Century Gothic"/>
              <a:sym typeface="Century Gothic"/>
            </a:endParaRPr>
          </a:p>
        </p:txBody>
      </p:sp>
      <p:sp>
        <p:nvSpPr>
          <p:cNvPr id="763" name="Google Shape;763;p46"/>
          <p:cNvSpPr/>
          <p:nvPr/>
        </p:nvSpPr>
        <p:spPr>
          <a:xfrm>
            <a:off x="9662889" y="211797"/>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75</a:t>
            </a:r>
            <a:endParaRPr b="0" i="0" sz="1400" u="none" cap="none" strike="noStrike">
              <a:solidFill>
                <a:srgbClr val="000000"/>
              </a:solidFill>
              <a:latin typeface="Century Gothic"/>
              <a:ea typeface="Century Gothic"/>
              <a:cs typeface="Century Gothic"/>
              <a:sym typeface="Century Gothic"/>
            </a:endParaRPr>
          </a:p>
        </p:txBody>
      </p:sp>
      <p:pic>
        <p:nvPicPr>
          <p:cNvPr id="764" name="Google Shape;764;p46"/>
          <p:cNvPicPr preferRelativeResize="0"/>
          <p:nvPr/>
        </p:nvPicPr>
        <p:blipFill rotWithShape="1">
          <a:blip r:embed="rId6">
            <a:alphaModFix/>
          </a:blip>
          <a:srcRect b="0" l="0" r="0" t="0"/>
          <a:stretch/>
        </p:blipFill>
        <p:spPr>
          <a:xfrm>
            <a:off x="508412" y="1907051"/>
            <a:ext cx="7961149" cy="323492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65" name="Google Shape;765;p46"/>
          <p:cNvSpPr txBox="1"/>
          <p:nvPr/>
        </p:nvSpPr>
        <p:spPr>
          <a:xfrm>
            <a:off x="8765525" y="2149725"/>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75 in your Student Interactive.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descr="A picture containing clock&#10;&#10;Description automatically generated" id="771" name="Google Shape;771;p5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72" name="Google Shape;772;p5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73" name="Google Shape;773;p5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74" name="Google Shape;774;p5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75" name="Google Shape;775;p5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Ask and Answer Questions</a:t>
            </a:r>
            <a:endParaRPr b="0" i="0" sz="1400" u="none" cap="none" strike="noStrike">
              <a:solidFill>
                <a:srgbClr val="000000"/>
              </a:solidFill>
              <a:latin typeface="Century Gothic"/>
              <a:ea typeface="Century Gothic"/>
              <a:cs typeface="Century Gothic"/>
              <a:sym typeface="Century Gothic"/>
            </a:endParaRPr>
          </a:p>
        </p:txBody>
      </p:sp>
      <p:sp>
        <p:nvSpPr>
          <p:cNvPr id="776" name="Google Shape;776;p58"/>
          <p:cNvSpPr/>
          <p:nvPr/>
        </p:nvSpPr>
        <p:spPr>
          <a:xfrm>
            <a:off x="9662889" y="211797"/>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81</a:t>
            </a:r>
            <a:endParaRPr b="0" i="0" sz="1400" u="none" cap="none" strike="noStrike">
              <a:solidFill>
                <a:srgbClr val="000000"/>
              </a:solidFill>
              <a:latin typeface="Century Gothic"/>
              <a:ea typeface="Century Gothic"/>
              <a:cs typeface="Century Gothic"/>
              <a:sym typeface="Century Gothic"/>
            </a:endParaRPr>
          </a:p>
        </p:txBody>
      </p:sp>
      <p:sp>
        <p:nvSpPr>
          <p:cNvPr id="777" name="Google Shape;777;p58"/>
          <p:cNvSpPr txBox="1"/>
          <p:nvPr/>
        </p:nvSpPr>
        <p:spPr>
          <a:xfrm>
            <a:off x="8275600" y="2462725"/>
            <a:ext cx="3287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81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activity. </a:t>
            </a:r>
            <a:endParaRPr b="0" i="0" sz="1400" u="none" cap="none" strike="noStrike">
              <a:solidFill>
                <a:srgbClr val="000000"/>
              </a:solidFill>
              <a:latin typeface="Arial"/>
              <a:ea typeface="Arial"/>
              <a:cs typeface="Arial"/>
              <a:sym typeface="Arial"/>
            </a:endParaRPr>
          </a:p>
        </p:txBody>
      </p:sp>
      <p:pic>
        <p:nvPicPr>
          <p:cNvPr id="778" name="Google Shape;778;p58"/>
          <p:cNvPicPr preferRelativeResize="0"/>
          <p:nvPr/>
        </p:nvPicPr>
        <p:blipFill rotWithShape="1">
          <a:blip r:embed="rId6">
            <a:alphaModFix/>
          </a:blip>
          <a:srcRect b="0" l="0" r="0" t="0"/>
          <a:stretch/>
        </p:blipFill>
        <p:spPr>
          <a:xfrm>
            <a:off x="1773319" y="1368758"/>
            <a:ext cx="5860450" cy="486238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descr="A picture containing clock&#10;&#10;Description automatically generated" id="784" name="Google Shape;784;p6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85" name="Google Shape;785;p6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86" name="Google Shape;786;p6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87" name="Google Shape;787;p6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88" name="Google Shape;788;p6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4000" u="none" cap="none" strike="noStrike">
              <a:solidFill>
                <a:schemeClr val="lt1"/>
              </a:solidFill>
              <a:latin typeface="Avenir"/>
              <a:ea typeface="Avenir"/>
              <a:cs typeface="Avenir"/>
              <a:sym typeface="Avenir"/>
            </a:endParaRPr>
          </a:p>
        </p:txBody>
      </p:sp>
      <p:sp>
        <p:nvSpPr>
          <p:cNvPr id="789" name="Google Shape;789;p62"/>
          <p:cNvSpPr txBox="1"/>
          <p:nvPr/>
        </p:nvSpPr>
        <p:spPr>
          <a:xfrm>
            <a:off x="1400680" y="2151747"/>
            <a:ext cx="9390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An</a:t>
            </a:r>
            <a:r>
              <a:rPr b="1" i="0" lang="en-US" sz="3200" u="none" cap="none" strike="noStrike">
                <a:solidFill>
                  <a:schemeClr val="dk1"/>
                </a:solidFill>
                <a:latin typeface="Century Gothic"/>
                <a:ea typeface="Century Gothic"/>
                <a:cs typeface="Century Gothic"/>
                <a:sym typeface="Century Gothic"/>
              </a:rPr>
              <a:t> Author </a:t>
            </a:r>
            <a:r>
              <a:rPr b="0" i="0" lang="en-US" sz="3200" u="none" cap="none" strike="noStrike">
                <a:solidFill>
                  <a:schemeClr val="dk1"/>
                </a:solidFill>
                <a:latin typeface="Century Gothic"/>
                <a:ea typeface="Century Gothic"/>
                <a:cs typeface="Century Gothic"/>
                <a:sym typeface="Century Gothic"/>
              </a:rPr>
              <a:t>is a person who writing 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An</a:t>
            </a:r>
            <a:r>
              <a:rPr b="1" i="0" lang="en-US" sz="3200" u="none" cap="none" strike="noStrike">
                <a:solidFill>
                  <a:schemeClr val="dk1"/>
                </a:solidFill>
                <a:latin typeface="Century Gothic"/>
                <a:ea typeface="Century Gothic"/>
                <a:cs typeface="Century Gothic"/>
                <a:sym typeface="Century Gothic"/>
              </a:rPr>
              <a:t> Author Bio</a:t>
            </a:r>
            <a:r>
              <a:rPr b="0" i="0" lang="en-US" sz="3200" u="none" cap="none" strike="noStrike">
                <a:solidFill>
                  <a:schemeClr val="dk1"/>
                </a:solidFill>
                <a:latin typeface="Century Gothic"/>
                <a:ea typeface="Century Gothic"/>
                <a:cs typeface="Century Gothic"/>
                <a:sym typeface="Century Gothic"/>
              </a:rPr>
              <a:t> has information about the author and his or her work or life often appears on the a back cover</a:t>
            </a:r>
            <a:r>
              <a:rPr b="1" i="0" lang="en-US" sz="32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pic>
        <p:nvPicPr>
          <p:cNvPr descr="A picture containing clock&#10;&#10;Description automatically generated" id="795" name="Google Shape;795;p6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96" name="Google Shape;796;p6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97" name="Google Shape;797;p6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98" name="Google Shape;798;p6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99" name="Google Shape;799;p6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800" name="Google Shape;800;p63"/>
          <p:cNvSpPr txBox="1"/>
          <p:nvPr/>
        </p:nvSpPr>
        <p:spPr>
          <a:xfrm>
            <a:off x="1400680" y="1913425"/>
            <a:ext cx="939063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Write about yourself on the back cover and draw a self- portrait.</a:t>
            </a:r>
            <a:endParaRPr b="0" i="0" sz="1400" u="none" cap="none" strike="noStrike">
              <a:solidFill>
                <a:srgbClr val="000000"/>
              </a:solidFill>
              <a:latin typeface="Century Gothic"/>
              <a:ea typeface="Century Gothic"/>
              <a:cs typeface="Century Gothic"/>
              <a:sym typeface="Century Gothic"/>
            </a:endParaRPr>
          </a:p>
        </p:txBody>
      </p:sp>
      <p:sp>
        <p:nvSpPr>
          <p:cNvPr id="801" name="Google Shape;801;p63"/>
          <p:cNvSpPr txBox="1"/>
          <p:nvPr/>
        </p:nvSpPr>
        <p:spPr>
          <a:xfrm>
            <a:off x="1449917" y="3388414"/>
            <a:ext cx="712710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You can </a:t>
            </a:r>
            <a:r>
              <a:rPr b="1" i="0" lang="en-US" sz="3200" u="none" cap="none" strike="noStrike">
                <a:solidFill>
                  <a:schemeClr val="dk1"/>
                </a:solidFill>
                <a:latin typeface="Century Gothic"/>
                <a:ea typeface="Century Gothic"/>
                <a:cs typeface="Century Gothic"/>
                <a:sym typeface="Century Gothic"/>
              </a:rPr>
              <a:t>write </a:t>
            </a:r>
            <a:r>
              <a:rPr b="0" i="0" lang="en-US" sz="3200" u="none" cap="none" strike="noStrike">
                <a:solidFill>
                  <a:schemeClr val="dk1"/>
                </a:solidFill>
                <a:latin typeface="Century Gothic"/>
                <a:ea typeface="Century Gothic"/>
                <a:cs typeface="Century Gothic"/>
                <a:sym typeface="Century Gothic"/>
              </a:rPr>
              <a:t>about what your book is about if there is room on th back cover. </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802" name="Google Shape;802;p63"/>
          <p:cNvPicPr preferRelativeResize="0"/>
          <p:nvPr/>
        </p:nvPicPr>
        <p:blipFill rotWithShape="1">
          <a:blip r:embed="rId6">
            <a:alphaModFix/>
          </a:blip>
          <a:srcRect b="0" l="0" r="0" t="0"/>
          <a:stretch/>
        </p:blipFill>
        <p:spPr>
          <a:xfrm>
            <a:off x="8941152" y="3186758"/>
            <a:ext cx="2429785" cy="242978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descr="A picture containing clock&#10;&#10;Description automatically generated" id="808" name="Google Shape;808;p6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09" name="Google Shape;809;p6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10" name="Google Shape;810;p6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11" name="Google Shape;811;p6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12" name="Google Shape;812;p6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813" name="Google Shape;813;p65"/>
          <p:cNvSpPr txBox="1"/>
          <p:nvPr/>
        </p:nvSpPr>
        <p:spPr>
          <a:xfrm>
            <a:off x="7204789" y="2332057"/>
            <a:ext cx="4499100"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86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814" name="Google Shape;814;p6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86</a:t>
            </a:r>
            <a:endParaRPr b="0" i="0" sz="1400" u="none" cap="none" strike="noStrike">
              <a:solidFill>
                <a:srgbClr val="000000"/>
              </a:solidFill>
              <a:latin typeface="Century Gothic"/>
              <a:ea typeface="Century Gothic"/>
              <a:cs typeface="Century Gothic"/>
              <a:sym typeface="Century Gothic"/>
            </a:endParaRPr>
          </a:p>
        </p:txBody>
      </p:sp>
      <p:pic>
        <p:nvPicPr>
          <p:cNvPr id="815" name="Google Shape;815;p65"/>
          <p:cNvPicPr preferRelativeResize="0"/>
          <p:nvPr/>
        </p:nvPicPr>
        <p:blipFill rotWithShape="1">
          <a:blip r:embed="rId6">
            <a:alphaModFix/>
          </a:blip>
          <a:srcRect b="0" l="0" r="0" t="0"/>
          <a:stretch/>
        </p:blipFill>
        <p:spPr>
          <a:xfrm>
            <a:off x="1664758" y="1641539"/>
            <a:ext cx="4933950" cy="40957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A picture containing clock&#10;&#10;Description automatically generated" id="139" name="Google Shape;139;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40" name="Google Shape;140;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41" name="Google Shape;141;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42" name="Google Shape;142;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43" name="Google Shape;143;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144" name="Google Shape;144;p9"/>
          <p:cNvSpPr txBox="1"/>
          <p:nvPr/>
        </p:nvSpPr>
        <p:spPr>
          <a:xfrm>
            <a:off x="885824" y="253872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like</a:t>
            </a:r>
            <a:endParaRPr b="0" i="0" sz="1400" u="none" cap="none" strike="noStrike">
              <a:solidFill>
                <a:srgbClr val="000000"/>
              </a:solidFill>
              <a:latin typeface="Century Gothic"/>
              <a:ea typeface="Century Gothic"/>
              <a:cs typeface="Century Gothic"/>
              <a:sym typeface="Century Gothic"/>
            </a:endParaRPr>
          </a:p>
        </p:txBody>
      </p:sp>
      <p:sp>
        <p:nvSpPr>
          <p:cNvPr id="145" name="Google Shape;145;p9"/>
          <p:cNvSpPr txBox="1"/>
          <p:nvPr/>
        </p:nvSpPr>
        <p:spPr>
          <a:xfrm>
            <a:off x="4495801" y="253872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to</a:t>
            </a:r>
            <a:endParaRPr b="0" i="0" sz="1400" u="none" cap="none" strike="noStrike">
              <a:solidFill>
                <a:srgbClr val="000000"/>
              </a:solidFill>
              <a:latin typeface="Century Gothic"/>
              <a:ea typeface="Century Gothic"/>
              <a:cs typeface="Century Gothic"/>
              <a:sym typeface="Century Gothic"/>
            </a:endParaRPr>
          </a:p>
        </p:txBody>
      </p:sp>
      <p:sp>
        <p:nvSpPr>
          <p:cNvPr id="146" name="Google Shape;146;p9"/>
          <p:cNvSpPr txBox="1"/>
          <p:nvPr/>
        </p:nvSpPr>
        <p:spPr>
          <a:xfrm>
            <a:off x="8002497" y="2524559"/>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a</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descr="A picture containing drawing, lamp&#10;&#10;Description automatically generated" id="820" name="Google Shape;820;p6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821" name="Google Shape;821;p6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822" name="Google Shape;822;p6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823" name="Google Shape;823;p66"/>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824" name="Google Shape;824;p6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825" name="Google Shape;825;p6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descr="A picture containing clock&#10;&#10;Description automatically generated" id="831" name="Google Shape;831;p6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832" name="Google Shape;832;p67"/>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833" name="Google Shape;833;p6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34" name="Google Shape;834;p6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835" name="Google Shape;835;p67"/>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836" name="Google Shape;836;p67"/>
          <p:cNvPicPr preferRelativeResize="0"/>
          <p:nvPr/>
        </p:nvPicPr>
        <p:blipFill rotWithShape="1">
          <a:blip r:embed="rId6">
            <a:alphaModFix/>
          </a:blip>
          <a:srcRect b="0" l="0" r="0" t="0"/>
          <a:stretch/>
        </p:blipFill>
        <p:spPr>
          <a:xfrm>
            <a:off x="3435229" y="1197002"/>
            <a:ext cx="1933282" cy="268270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37" name="Google Shape;837;p67"/>
          <p:cNvPicPr preferRelativeResize="0"/>
          <p:nvPr/>
        </p:nvPicPr>
        <p:blipFill rotWithShape="1">
          <a:blip r:embed="rId7">
            <a:alphaModFix/>
          </a:blip>
          <a:srcRect b="0" l="0" r="0" t="0"/>
          <a:stretch/>
        </p:blipFill>
        <p:spPr>
          <a:xfrm>
            <a:off x="5758259" y="1207498"/>
            <a:ext cx="1938713" cy="27098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38" name="Google Shape;838;p67"/>
          <p:cNvPicPr preferRelativeResize="0"/>
          <p:nvPr/>
        </p:nvPicPr>
        <p:blipFill rotWithShape="1">
          <a:blip r:embed="rId8">
            <a:alphaModFix/>
          </a:blip>
          <a:srcRect b="0" l="0" r="0" t="0"/>
          <a:stretch/>
        </p:blipFill>
        <p:spPr>
          <a:xfrm>
            <a:off x="8137896" y="1213829"/>
            <a:ext cx="1938713" cy="273157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39" name="Google Shape;839;p67"/>
          <p:cNvPicPr preferRelativeResize="0"/>
          <p:nvPr/>
        </p:nvPicPr>
        <p:blipFill rotWithShape="1">
          <a:blip r:embed="rId9">
            <a:alphaModFix/>
          </a:blip>
          <a:srcRect b="0" l="0" r="0" t="0"/>
          <a:stretch/>
        </p:blipFill>
        <p:spPr>
          <a:xfrm>
            <a:off x="2268911" y="4040571"/>
            <a:ext cx="1933283" cy="27044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40" name="Google Shape;840;p67"/>
          <p:cNvPicPr preferRelativeResize="0"/>
          <p:nvPr/>
        </p:nvPicPr>
        <p:blipFill rotWithShape="1">
          <a:blip r:embed="rId10">
            <a:alphaModFix/>
          </a:blip>
          <a:srcRect b="0" l="0" r="0" t="0"/>
          <a:stretch/>
        </p:blipFill>
        <p:spPr>
          <a:xfrm>
            <a:off x="4830108" y="4072788"/>
            <a:ext cx="1944143" cy="27098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41" name="Google Shape;841;p67"/>
          <p:cNvPicPr preferRelativeResize="0"/>
          <p:nvPr/>
        </p:nvPicPr>
        <p:blipFill rotWithShape="1">
          <a:blip r:embed="rId11">
            <a:alphaModFix/>
          </a:blip>
          <a:srcRect b="0" l="0" r="0" t="0"/>
          <a:stretch/>
        </p:blipFill>
        <p:spPr>
          <a:xfrm>
            <a:off x="1066453" y="1164419"/>
            <a:ext cx="1922421" cy="27152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42" name="Google Shape;842;p67"/>
          <p:cNvPicPr preferRelativeResize="0"/>
          <p:nvPr/>
        </p:nvPicPr>
        <p:blipFill rotWithShape="1">
          <a:blip r:embed="rId12">
            <a:alphaModFix/>
          </a:blip>
          <a:srcRect b="0" l="0" r="0" t="0"/>
          <a:stretch/>
        </p:blipFill>
        <p:spPr>
          <a:xfrm>
            <a:off x="7179401" y="4095840"/>
            <a:ext cx="1916990" cy="27098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43" name="Google Shape;843;p67"/>
          <p:cNvSpPr/>
          <p:nvPr/>
        </p:nvSpPr>
        <p:spPr>
          <a:xfrm>
            <a:off x="7160393" y="4079065"/>
            <a:ext cx="1922421" cy="2704423"/>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4" name="Google Shape;844;p67"/>
          <p:cNvSpPr/>
          <p:nvPr/>
        </p:nvSpPr>
        <p:spPr>
          <a:xfrm>
            <a:off x="5758259" y="1186140"/>
            <a:ext cx="1922421" cy="2704423"/>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5" name="Google Shape;845;p67"/>
          <p:cNvSpPr/>
          <p:nvPr/>
        </p:nvSpPr>
        <p:spPr>
          <a:xfrm>
            <a:off x="4851830" y="4072788"/>
            <a:ext cx="1922421" cy="2704423"/>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6" name="Google Shape;846;p67"/>
          <p:cNvSpPr/>
          <p:nvPr/>
        </p:nvSpPr>
        <p:spPr>
          <a:xfrm>
            <a:off x="8121604" y="1202915"/>
            <a:ext cx="1922421" cy="2704423"/>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7" name="Google Shape;847;p67"/>
          <p:cNvSpPr/>
          <p:nvPr/>
        </p:nvSpPr>
        <p:spPr>
          <a:xfrm>
            <a:off x="2266311" y="4013309"/>
            <a:ext cx="1922421" cy="2704423"/>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8" name="Google Shape;848;p67"/>
          <p:cNvSpPr/>
          <p:nvPr/>
        </p:nvSpPr>
        <p:spPr>
          <a:xfrm>
            <a:off x="3440661" y="1161610"/>
            <a:ext cx="1922400" cy="2704500"/>
          </a:xfrm>
          <a:prstGeom prst="rect">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descr="A picture containing clock&#10;&#10;Description automatically generated" id="854" name="Google Shape;854;p6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855" name="Google Shape;855;p68"/>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856" name="Google Shape;856;p6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57" name="Google Shape;857;p6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858" name="Google Shape;858;p68"/>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859" name="Google Shape;859;p68"/>
          <p:cNvSpPr txBox="1"/>
          <p:nvPr/>
        </p:nvSpPr>
        <p:spPr>
          <a:xfrm>
            <a:off x="608144" y="2042808"/>
            <a:ext cx="1912154" cy="31392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t/>
            </a:r>
            <a:endParaRPr b="0" i="0" sz="66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Aa</a:t>
            </a:r>
            <a:endParaRPr b="0" i="0" sz="6600" u="none" cap="none" strike="noStrike">
              <a:solidFill>
                <a:schemeClr val="dk1"/>
              </a:solidFill>
              <a:latin typeface="Century Gothic"/>
              <a:ea typeface="Century Gothic"/>
              <a:cs typeface="Century Gothic"/>
              <a:sym typeface="Century Gothic"/>
            </a:endParaRPr>
          </a:p>
        </p:txBody>
      </p:sp>
      <p:sp>
        <p:nvSpPr>
          <p:cNvPr id="860" name="Google Shape;860;p68"/>
          <p:cNvSpPr txBox="1"/>
          <p:nvPr/>
        </p:nvSpPr>
        <p:spPr>
          <a:xfrm>
            <a:off x="2836242" y="1939132"/>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map</a:t>
            </a:r>
            <a:endParaRPr b="0" i="0" sz="4400" u="none" cap="none" strike="noStrike">
              <a:solidFill>
                <a:srgbClr val="000000"/>
              </a:solidFill>
              <a:latin typeface="Century Gothic"/>
              <a:ea typeface="Century Gothic"/>
              <a:cs typeface="Century Gothic"/>
              <a:sym typeface="Century Gothic"/>
            </a:endParaRPr>
          </a:p>
        </p:txBody>
      </p:sp>
      <p:sp>
        <p:nvSpPr>
          <p:cNvPr id="861" name="Google Shape;861;p68"/>
          <p:cNvSpPr txBox="1"/>
          <p:nvPr/>
        </p:nvSpPr>
        <p:spPr>
          <a:xfrm>
            <a:off x="5934885" y="193881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tap</a:t>
            </a:r>
            <a:endParaRPr b="0" i="0" sz="4400" u="none" cap="none" strike="noStrike">
              <a:solidFill>
                <a:srgbClr val="000000"/>
              </a:solidFill>
              <a:latin typeface="Century Gothic"/>
              <a:ea typeface="Century Gothic"/>
              <a:cs typeface="Century Gothic"/>
              <a:sym typeface="Century Gothic"/>
            </a:endParaRPr>
          </a:p>
        </p:txBody>
      </p:sp>
      <p:sp>
        <p:nvSpPr>
          <p:cNvPr id="862" name="Google Shape;862;p68"/>
          <p:cNvSpPr txBox="1"/>
          <p:nvPr/>
        </p:nvSpPr>
        <p:spPr>
          <a:xfrm>
            <a:off x="8969871" y="193881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sit</a:t>
            </a:r>
            <a:endParaRPr b="0" i="0" sz="4400" u="none" cap="none" strike="noStrike">
              <a:solidFill>
                <a:srgbClr val="000000"/>
              </a:solidFill>
              <a:latin typeface="Century Gothic"/>
              <a:ea typeface="Century Gothic"/>
              <a:cs typeface="Century Gothic"/>
              <a:sym typeface="Century Gothic"/>
            </a:endParaRPr>
          </a:p>
        </p:txBody>
      </p:sp>
      <p:sp>
        <p:nvSpPr>
          <p:cNvPr id="863" name="Google Shape;863;p68"/>
          <p:cNvSpPr txBox="1"/>
          <p:nvPr/>
        </p:nvSpPr>
        <p:spPr>
          <a:xfrm>
            <a:off x="2836241"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sun</a:t>
            </a:r>
            <a:endParaRPr b="0" i="0" sz="4400" u="none" cap="none" strike="noStrike">
              <a:solidFill>
                <a:srgbClr val="000000"/>
              </a:solidFill>
              <a:latin typeface="Century Gothic"/>
              <a:ea typeface="Century Gothic"/>
              <a:cs typeface="Century Gothic"/>
              <a:sym typeface="Century Gothic"/>
            </a:endParaRPr>
          </a:p>
        </p:txBody>
      </p:sp>
      <p:sp>
        <p:nvSpPr>
          <p:cNvPr id="864" name="Google Shape;864;p68"/>
          <p:cNvSpPr txBox="1"/>
          <p:nvPr/>
        </p:nvSpPr>
        <p:spPr>
          <a:xfrm>
            <a:off x="5934885"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Sam</a:t>
            </a:r>
            <a:endParaRPr b="0" i="0" sz="4400" u="none" cap="none" strike="noStrike">
              <a:solidFill>
                <a:srgbClr val="000000"/>
              </a:solidFill>
              <a:latin typeface="Century Gothic"/>
              <a:ea typeface="Century Gothic"/>
              <a:cs typeface="Century Gothic"/>
              <a:sym typeface="Century Gothic"/>
            </a:endParaRPr>
          </a:p>
        </p:txBody>
      </p:sp>
      <p:sp>
        <p:nvSpPr>
          <p:cNvPr id="865" name="Google Shape;865;p68"/>
          <p:cNvSpPr txBox="1"/>
          <p:nvPr/>
        </p:nvSpPr>
        <p:spPr>
          <a:xfrm>
            <a:off x="9067204"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sip</a:t>
            </a:r>
            <a:endParaRPr b="0" i="0" sz="4400" u="none" cap="none" strike="noStrike">
              <a:solidFill>
                <a:srgbClr val="000000"/>
              </a:solidFill>
              <a:latin typeface="Century Gothic"/>
              <a:ea typeface="Century Gothic"/>
              <a:cs typeface="Century Gothic"/>
              <a:sym typeface="Century Gothic"/>
            </a:endParaRPr>
          </a:p>
        </p:txBody>
      </p:sp>
      <p:sp>
        <p:nvSpPr>
          <p:cNvPr id="866" name="Google Shape;866;p68"/>
          <p:cNvSpPr txBox="1"/>
          <p:nvPr/>
        </p:nvSpPr>
        <p:spPr>
          <a:xfrm>
            <a:off x="2835303" y="449636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am</a:t>
            </a:r>
            <a:endParaRPr b="0" i="0" sz="4400" u="none" cap="none" strike="noStrike">
              <a:solidFill>
                <a:srgbClr val="000000"/>
              </a:solidFill>
              <a:latin typeface="Century Gothic"/>
              <a:ea typeface="Century Gothic"/>
              <a:cs typeface="Century Gothic"/>
              <a:sym typeface="Century Gothic"/>
            </a:endParaRPr>
          </a:p>
        </p:txBody>
      </p:sp>
      <p:sp>
        <p:nvSpPr>
          <p:cNvPr id="867" name="Google Shape;867;p6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64,65</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pic>
        <p:nvPicPr>
          <p:cNvPr descr="A picture containing clock&#10;&#10;Description automatically generated" id="873" name="Google Shape;873;p6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74" name="Google Shape;874;p6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75" name="Google Shape;875;p6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76" name="Google Shape;876;p6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77" name="Google Shape;877;p6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878" name="Google Shape;878;p69"/>
          <p:cNvSpPr txBox="1"/>
          <p:nvPr/>
        </p:nvSpPr>
        <p:spPr>
          <a:xfrm>
            <a:off x="885824" y="253872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a</a:t>
            </a:r>
            <a:endParaRPr b="0" i="0" sz="1400" u="none" cap="none" strike="noStrike">
              <a:solidFill>
                <a:srgbClr val="000000"/>
              </a:solidFill>
              <a:latin typeface="Century Gothic"/>
              <a:ea typeface="Century Gothic"/>
              <a:cs typeface="Century Gothic"/>
              <a:sym typeface="Century Gothic"/>
            </a:endParaRPr>
          </a:p>
        </p:txBody>
      </p:sp>
      <p:sp>
        <p:nvSpPr>
          <p:cNvPr id="879" name="Google Shape;879;p69"/>
          <p:cNvSpPr txBox="1"/>
          <p:nvPr/>
        </p:nvSpPr>
        <p:spPr>
          <a:xfrm>
            <a:off x="4495801" y="253872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to</a:t>
            </a:r>
            <a:endParaRPr b="0" i="0" sz="1400" u="none" cap="none" strike="noStrike">
              <a:solidFill>
                <a:srgbClr val="000000"/>
              </a:solidFill>
              <a:latin typeface="Century Gothic"/>
              <a:ea typeface="Century Gothic"/>
              <a:cs typeface="Century Gothic"/>
              <a:sym typeface="Century Gothic"/>
            </a:endParaRPr>
          </a:p>
        </p:txBody>
      </p:sp>
      <p:sp>
        <p:nvSpPr>
          <p:cNvPr id="880" name="Google Shape;880;p69"/>
          <p:cNvSpPr txBox="1"/>
          <p:nvPr/>
        </p:nvSpPr>
        <p:spPr>
          <a:xfrm>
            <a:off x="8002497" y="2524559"/>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like</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descr="A picture containing clock&#10;&#10;Description automatically generated" id="886" name="Google Shape;886;p7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87" name="Google Shape;887;p7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88" name="Google Shape;888;p7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89" name="Google Shape;889;p7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90" name="Google Shape;890;p7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and Share</a:t>
            </a:r>
            <a:endParaRPr b="0" i="0" sz="1400" u="none" cap="none" strike="noStrike">
              <a:solidFill>
                <a:srgbClr val="000000"/>
              </a:solidFill>
              <a:latin typeface="Century Gothic"/>
              <a:ea typeface="Century Gothic"/>
              <a:cs typeface="Century Gothic"/>
              <a:sym typeface="Century Gothic"/>
            </a:endParaRPr>
          </a:p>
        </p:txBody>
      </p:sp>
      <p:sp>
        <p:nvSpPr>
          <p:cNvPr id="891" name="Google Shape;891;p7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82</a:t>
            </a:r>
            <a:endParaRPr b="0" i="0" sz="1400" u="none" cap="none" strike="noStrike">
              <a:solidFill>
                <a:srgbClr val="000000"/>
              </a:solidFill>
              <a:latin typeface="Century Gothic"/>
              <a:ea typeface="Century Gothic"/>
              <a:cs typeface="Century Gothic"/>
              <a:sym typeface="Century Gothic"/>
            </a:endParaRPr>
          </a:p>
        </p:txBody>
      </p:sp>
      <p:pic>
        <p:nvPicPr>
          <p:cNvPr id="892" name="Google Shape;892;p70"/>
          <p:cNvPicPr preferRelativeResize="0"/>
          <p:nvPr/>
        </p:nvPicPr>
        <p:blipFill rotWithShape="1">
          <a:blip r:embed="rId6">
            <a:alphaModFix/>
          </a:blip>
          <a:srcRect b="601" l="0" r="0" t="592"/>
          <a:stretch/>
        </p:blipFill>
        <p:spPr>
          <a:xfrm>
            <a:off x="1475819" y="1297876"/>
            <a:ext cx="6001631" cy="48885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93" name="Google Shape;893;p70"/>
          <p:cNvSpPr txBox="1"/>
          <p:nvPr/>
        </p:nvSpPr>
        <p:spPr>
          <a:xfrm>
            <a:off x="8740825" y="2673588"/>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82 in your Student Interactive.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descr="A picture containing clock&#10;&#10;Description automatically generated" id="899" name="Google Shape;899;g25558ab3ae4_0_54"/>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900" name="Google Shape;900;g25558ab3ae4_0_54"/>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901" name="Google Shape;901;g25558ab3ae4_0_54"/>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902" name="Google Shape;902;g25558ab3ae4_0_54"/>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903" name="Google Shape;903;g25558ab3ae4_0_54"/>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pic>
        <p:nvPicPr>
          <p:cNvPr descr="Graphical user interface, text&#10;&#10;Description automatically generated" id="904" name="Google Shape;904;g25558ab3ae4_0_54"/>
          <p:cNvPicPr preferRelativeResize="0"/>
          <p:nvPr/>
        </p:nvPicPr>
        <p:blipFill rotWithShape="1">
          <a:blip r:embed="rId6">
            <a:alphaModFix/>
          </a:blip>
          <a:srcRect b="35517" l="0" r="61884" t="19603"/>
          <a:stretch/>
        </p:blipFill>
        <p:spPr>
          <a:xfrm>
            <a:off x="7021515" y="1868500"/>
            <a:ext cx="4578488" cy="1077300"/>
          </a:xfrm>
          <a:prstGeom prst="rect">
            <a:avLst/>
          </a:prstGeom>
          <a:noFill/>
          <a:ln>
            <a:noFill/>
          </a:ln>
        </p:spPr>
      </p:pic>
      <p:sp>
        <p:nvSpPr>
          <p:cNvPr id="905" name="Google Shape;905;g25558ab3ae4_0_54"/>
          <p:cNvSpPr txBox="1"/>
          <p:nvPr/>
        </p:nvSpPr>
        <p:spPr>
          <a:xfrm>
            <a:off x="7021527" y="3151525"/>
            <a:ext cx="48831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What is exciting about moving to a new place</a:t>
            </a:r>
            <a:r>
              <a:rPr b="0" i="0" lang="en-US" sz="32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p:txBody>
      </p:sp>
      <p:pic>
        <p:nvPicPr>
          <p:cNvPr id="906" name="Google Shape;906;g25558ab3ae4_0_54"/>
          <p:cNvPicPr preferRelativeResize="0"/>
          <p:nvPr/>
        </p:nvPicPr>
        <p:blipFill rotWithShape="1">
          <a:blip r:embed="rId7">
            <a:alphaModFix/>
          </a:blip>
          <a:srcRect b="0" l="0" r="0" t="0"/>
          <a:stretch/>
        </p:blipFill>
        <p:spPr>
          <a:xfrm>
            <a:off x="888232" y="1340880"/>
            <a:ext cx="5721211" cy="469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pic>
        <p:nvPicPr>
          <p:cNvPr descr="A picture containing clock&#10;&#10;Description automatically generated" id="912" name="Google Shape;912;p7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913" name="Google Shape;913;p7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914" name="Google Shape;914;p7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915" name="Google Shape;915;p7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16" name="Google Shape;916;p7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1400" u="none" cap="none" strike="noStrike">
              <a:solidFill>
                <a:srgbClr val="000000"/>
              </a:solidFill>
              <a:latin typeface="Century Gothic"/>
              <a:ea typeface="Century Gothic"/>
              <a:cs typeface="Century Gothic"/>
              <a:sym typeface="Century Gothic"/>
            </a:endParaRPr>
          </a:p>
        </p:txBody>
      </p:sp>
      <p:sp>
        <p:nvSpPr>
          <p:cNvPr id="917" name="Google Shape;917;p7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89</a:t>
            </a:r>
            <a:endParaRPr b="0" i="0" sz="1400" u="none" cap="none" strike="noStrike">
              <a:solidFill>
                <a:srgbClr val="000000"/>
              </a:solidFill>
              <a:latin typeface="Century Gothic"/>
              <a:ea typeface="Century Gothic"/>
              <a:cs typeface="Century Gothic"/>
              <a:sym typeface="Century Gothic"/>
            </a:endParaRPr>
          </a:p>
        </p:txBody>
      </p:sp>
      <p:sp>
        <p:nvSpPr>
          <p:cNvPr id="918" name="Google Shape;918;p71"/>
          <p:cNvSpPr txBox="1"/>
          <p:nvPr/>
        </p:nvSpPr>
        <p:spPr>
          <a:xfrm>
            <a:off x="7448225" y="2355050"/>
            <a:ext cx="39960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89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919" name="Google Shape;919;p71"/>
          <p:cNvPicPr preferRelativeResize="0"/>
          <p:nvPr/>
        </p:nvPicPr>
        <p:blipFill rotWithShape="1">
          <a:blip r:embed="rId6">
            <a:alphaModFix/>
          </a:blip>
          <a:srcRect b="0" l="0" r="0" t="0"/>
          <a:stretch/>
        </p:blipFill>
        <p:spPr>
          <a:xfrm>
            <a:off x="1117602" y="1378092"/>
            <a:ext cx="5542843" cy="462264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pic>
        <p:nvPicPr>
          <p:cNvPr descr="A picture containing clock&#10;&#10;Description automatically generated" id="925" name="Google Shape;925;p9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926" name="Google Shape;926;p9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927" name="Google Shape;927;p9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928" name="Google Shape;928;p9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29" name="Google Shape;929;p9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930" name="Google Shape;930;p91"/>
          <p:cNvSpPr txBox="1"/>
          <p:nvPr/>
        </p:nvSpPr>
        <p:spPr>
          <a:xfrm>
            <a:off x="1176516" y="1590664"/>
            <a:ext cx="93906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Circle the singular nouns that are places and put a box around the nouns that are things</a:t>
            </a:r>
            <a:r>
              <a:rPr b="0" i="0" lang="en-US" sz="3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school                           cup                 classroom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ball                      park</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89"/>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7" name="Google Shape;937;p89"/>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38" name="Google Shape;938;p89"/>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2</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39" name="Google Shape;939;p89"/>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40" name="Google Shape;940;p89"/>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1" name="Google Shape;941;p8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42" name="Google Shape;942;p89"/>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K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picture containing clock&#10;&#10;Description automatically generated" id="152" name="Google Shape;152;p1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53" name="Google Shape;153;p1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54" name="Google Shape;154;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55" name="Google Shape;155;p1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56" name="Google Shape;156;p1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Interact with Sources </a:t>
            </a:r>
            <a:endParaRPr b="0" i="0" sz="1400" u="none" cap="none" strike="noStrike">
              <a:solidFill>
                <a:srgbClr val="000000"/>
              </a:solidFill>
              <a:latin typeface="Century Gothic"/>
              <a:ea typeface="Century Gothic"/>
              <a:cs typeface="Century Gothic"/>
              <a:sym typeface="Century Gothic"/>
            </a:endParaRPr>
          </a:p>
        </p:txBody>
      </p:sp>
      <p:sp>
        <p:nvSpPr>
          <p:cNvPr id="157" name="Google Shape;157;p10"/>
          <p:cNvSpPr txBox="1"/>
          <p:nvPr/>
        </p:nvSpPr>
        <p:spPr>
          <a:xfrm>
            <a:off x="7899429" y="1754813"/>
            <a:ext cx="4119828" cy="35393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Century Gothic"/>
                <a:ea typeface="Century Gothic"/>
                <a:cs typeface="Century Gothic"/>
                <a:sym typeface="Century Gothic"/>
              </a:rPr>
              <a:t>Essential Question: </a:t>
            </a:r>
            <a:r>
              <a:rPr b="0" i="0" lang="en-US" sz="2800" u="none" cap="none" strike="noStrike">
                <a:solidFill>
                  <a:srgbClr val="000000"/>
                </a:solidFill>
                <a:latin typeface="Century Gothic"/>
                <a:ea typeface="Century Gothic"/>
                <a:cs typeface="Century Gothic"/>
                <a:sym typeface="Century Gothic"/>
              </a:rPr>
              <a:t>What makes a place special</a:t>
            </a:r>
            <a:r>
              <a:rPr b="0" i="0" lang="en-US"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br>
              <a:rPr b="0" i="0" lang="en-US" sz="2800" u="none" cap="none" strike="noStrike">
                <a:solidFill>
                  <a:schemeClr val="dk1"/>
                </a:solidFill>
                <a:latin typeface="Century Gothic"/>
                <a:ea typeface="Century Gothic"/>
                <a:cs typeface="Century Gothic"/>
                <a:sym typeface="Century Gothic"/>
              </a:rPr>
            </a:br>
            <a:r>
              <a:rPr b="1" i="0" lang="en-US" sz="2800" u="none" cap="none" strike="noStrike">
                <a:solidFill>
                  <a:schemeClr val="dk1"/>
                </a:solidFill>
                <a:latin typeface="Century Gothic"/>
                <a:ea typeface="Century Gothic"/>
                <a:cs typeface="Century Gothic"/>
                <a:sym typeface="Century Gothic"/>
              </a:rPr>
              <a:t>Weekly Question</a:t>
            </a:r>
            <a:r>
              <a:rPr b="0" i="0" lang="en-US" sz="2800" u="none" cap="none" strike="noStrike">
                <a:solidFill>
                  <a:schemeClr val="dk1"/>
                </a:solidFill>
                <a:latin typeface="Century Gothic"/>
                <a:ea typeface="Century Gothic"/>
                <a:cs typeface="Century Gothic"/>
                <a:sym typeface="Century Gothic"/>
              </a:rPr>
              <a:t>: What is exciting about moving to a new place</a:t>
            </a:r>
            <a:r>
              <a:rPr b="0" i="0" lang="en-US" sz="2800" u="none" cap="none" strike="noStrike">
                <a:solidFill>
                  <a:schemeClr val="dk1"/>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p:txBody>
      </p:sp>
      <p:sp>
        <p:nvSpPr>
          <p:cNvPr id="158" name="Google Shape;158;p1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52,53</a:t>
            </a:r>
            <a:endParaRPr b="0" i="0" sz="1400" u="none" cap="none" strike="noStrike">
              <a:solidFill>
                <a:srgbClr val="000000"/>
              </a:solidFill>
              <a:latin typeface="Century Gothic"/>
              <a:ea typeface="Century Gothic"/>
              <a:cs typeface="Century Gothic"/>
              <a:sym typeface="Century Gothic"/>
            </a:endParaRPr>
          </a:p>
        </p:txBody>
      </p:sp>
      <p:pic>
        <p:nvPicPr>
          <p:cNvPr id="159" name="Google Shape;159;p10"/>
          <p:cNvPicPr preferRelativeResize="0"/>
          <p:nvPr/>
        </p:nvPicPr>
        <p:blipFill rotWithShape="1">
          <a:blip r:embed="rId6">
            <a:alphaModFix/>
          </a:blip>
          <a:srcRect b="0" l="0" r="0" t="0"/>
          <a:stretch/>
        </p:blipFill>
        <p:spPr>
          <a:xfrm>
            <a:off x="1475884" y="1382841"/>
            <a:ext cx="5991225" cy="49815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A picture containing clock&#10;&#10;Description automatically generated" id="165" name="Google Shape;165;p1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66" name="Google Shape;166;p1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67" name="Google Shape;167;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68" name="Google Shape;168;p1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9" name="Google Shape;169;p1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Listening Comprehension </a:t>
            </a:r>
            <a:endParaRPr b="0" i="0" sz="1400" u="none" cap="none" strike="noStrike">
              <a:solidFill>
                <a:srgbClr val="000000"/>
              </a:solidFill>
              <a:latin typeface="Century Gothic"/>
              <a:ea typeface="Century Gothic"/>
              <a:cs typeface="Century Gothic"/>
              <a:sym typeface="Century Gothic"/>
            </a:endParaRPr>
          </a:p>
        </p:txBody>
      </p:sp>
      <p:graphicFrame>
        <p:nvGraphicFramePr>
          <p:cNvPr id="170" name="Google Shape;170;p11"/>
          <p:cNvGraphicFramePr/>
          <p:nvPr/>
        </p:nvGraphicFramePr>
        <p:xfrm>
          <a:off x="1593516" y="1432934"/>
          <a:ext cx="3000000" cy="3000000"/>
        </p:xfrm>
        <a:graphic>
          <a:graphicData uri="http://schemas.openxmlformats.org/drawingml/2006/table">
            <a:tbl>
              <a:tblPr bandRow="1" firstRow="1">
                <a:noFill/>
                <a:tableStyleId>{491D8D1D-B332-460A-919F-2E0562B0EA4E}</a:tableStyleId>
              </a:tblPr>
              <a:tblGrid>
                <a:gridCol w="9004975"/>
              </a:tblGrid>
              <a:tr h="755800">
                <a:tc>
                  <a:txBody>
                    <a:bodyPr/>
                    <a:lstStyle/>
                    <a:p>
                      <a:pPr indent="0" lvl="0" marL="0" marR="0" rtl="0" algn="ctr">
                        <a:lnSpc>
                          <a:spcPct val="100000"/>
                        </a:lnSpc>
                        <a:spcBef>
                          <a:spcPts val="0"/>
                        </a:spcBef>
                        <a:spcAft>
                          <a:spcPts val="0"/>
                        </a:spcAft>
                        <a:buClr>
                          <a:srgbClr val="000000"/>
                        </a:buClr>
                        <a:buSzPts val="3200"/>
                        <a:buFont typeface="Arial"/>
                        <a:buNone/>
                      </a:pPr>
                      <a:r>
                        <a:rPr b="0" lang="en-US" sz="3200" u="none" cap="none" strike="noStrike">
                          <a:latin typeface="Century Gothic"/>
                          <a:ea typeface="Century Gothic"/>
                          <a:cs typeface="Century Gothic"/>
                          <a:sym typeface="Century Gothic"/>
                        </a:rPr>
                        <a:t>Plot</a:t>
                      </a:r>
                      <a:endParaRPr sz="1400" u="none" cap="none" strike="noStrike"/>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Century Gothic"/>
                          <a:ea typeface="Century Gothic"/>
                          <a:cs typeface="Century Gothic"/>
                          <a:sym typeface="Century Gothic"/>
                        </a:rPr>
                        <a:t>Problem:</a:t>
                      </a:r>
                      <a:endParaRPr sz="1400" u="none" cap="none" strike="noStrike"/>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3200"/>
                        <a:buFont typeface="Arial"/>
                        <a:buNone/>
                      </a:pPr>
                      <a:r>
                        <a:t/>
                      </a:r>
                      <a:endParaRPr sz="1400" u="none" cap="none" strike="noStrike"/>
                    </a:p>
                  </a:txBody>
                  <a:tcPr marT="45725" marB="45725" marR="91450" marL="91450"/>
                </a:tc>
              </a:tr>
              <a:tr h="755800">
                <a:tc>
                  <a:txBody>
                    <a:bodyPr/>
                    <a:lstStyle/>
                    <a:p>
                      <a:pPr indent="0" lvl="0" marL="0" marR="0" rtl="0" algn="l">
                        <a:lnSpc>
                          <a:spcPct val="100000"/>
                        </a:lnSpc>
                        <a:spcBef>
                          <a:spcPts val="0"/>
                        </a:spcBef>
                        <a:spcAft>
                          <a:spcPts val="0"/>
                        </a:spcAft>
                        <a:buClr>
                          <a:schemeClr val="dk1"/>
                        </a:buClr>
                        <a:buSzPts val="3200"/>
                        <a:buFont typeface="Arial"/>
                        <a:buNone/>
                      </a:pPr>
                      <a:r>
                        <a:rPr lang="en-US" sz="3200" u="none" cap="none" strike="noStrike">
                          <a:latin typeface="Century Gothic"/>
                          <a:ea typeface="Century Gothic"/>
                          <a:cs typeface="Century Gothic"/>
                          <a:sym typeface="Century Gothic"/>
                        </a:rPr>
                        <a:t>Resolution:</a:t>
                      </a:r>
                      <a:endParaRPr sz="1400" u="none" cap="none" strike="noStrike"/>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A picture containing clock&#10;&#10;Description automatically generated" id="176" name="Google Shape;176;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7" name="Google Shape;177;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8" name="Google Shape;178;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9" name="Google Shape;179;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80" name="Google Shape;180;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Realistic Fiction </a:t>
            </a:r>
            <a:endParaRPr b="0" i="0" sz="1400" u="none" cap="none" strike="noStrike">
              <a:solidFill>
                <a:srgbClr val="000000"/>
              </a:solidFill>
              <a:latin typeface="Century Gothic"/>
              <a:ea typeface="Century Gothic"/>
              <a:cs typeface="Century Gothic"/>
              <a:sym typeface="Century Gothic"/>
            </a:endParaRPr>
          </a:p>
        </p:txBody>
      </p:sp>
      <p:sp>
        <p:nvSpPr>
          <p:cNvPr id="181" name="Google Shape;181;p1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66</a:t>
            </a:r>
            <a:endParaRPr b="0" i="0" sz="1400" u="none" cap="none" strike="noStrike">
              <a:solidFill>
                <a:srgbClr val="000000"/>
              </a:solidFill>
              <a:latin typeface="Century Gothic"/>
              <a:ea typeface="Century Gothic"/>
              <a:cs typeface="Century Gothic"/>
              <a:sym typeface="Century Gothic"/>
            </a:endParaRPr>
          </a:p>
        </p:txBody>
      </p:sp>
      <p:sp>
        <p:nvSpPr>
          <p:cNvPr id="182" name="Google Shape;182;p12"/>
          <p:cNvSpPr txBox="1"/>
          <p:nvPr/>
        </p:nvSpPr>
        <p:spPr>
          <a:xfrm>
            <a:off x="9138725" y="2616413"/>
            <a:ext cx="28245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66 in your Student Interactive.</a:t>
            </a:r>
            <a:endParaRPr b="0" i="0" sz="2800" u="none" cap="none" strike="noStrike">
              <a:solidFill>
                <a:schemeClr val="dk1"/>
              </a:solidFill>
              <a:latin typeface="Century Gothic"/>
              <a:ea typeface="Century Gothic"/>
              <a:cs typeface="Century Gothic"/>
              <a:sym typeface="Century Gothic"/>
            </a:endParaRPr>
          </a:p>
        </p:txBody>
      </p:sp>
      <p:pic>
        <p:nvPicPr>
          <p:cNvPr id="183" name="Google Shape;183;p12"/>
          <p:cNvPicPr preferRelativeResize="0"/>
          <p:nvPr/>
        </p:nvPicPr>
        <p:blipFill rotWithShape="1">
          <a:blip r:embed="rId6">
            <a:alphaModFix/>
          </a:blip>
          <a:srcRect b="0" l="0" r="0" t="0"/>
          <a:stretch/>
        </p:blipFill>
        <p:spPr>
          <a:xfrm>
            <a:off x="399315" y="1977745"/>
            <a:ext cx="8339963" cy="342336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2023-01-23T22:10:26Z</dcterms:created>
  <dc:creator>Miller, Karen</dc:creator>
</cp:coreProperties>
</file>