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12192000"/>
  <p:notesSz cx="6858000" cy="9144000"/>
  <p:embeddedFontLst>
    <p:embeddedFont>
      <p:font typeface="Poppins"/>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4" roundtripDataSignature="AMtx7mhrpufGW030oIFiqa8v6YGwGu/E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6554AD0-8FE1-4831-B848-46F8BCA7029A}">
  <a:tblStyle styleId="{76554AD0-8FE1-4831-B848-46F8BCA7029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bold.fntdata"/><Relationship Id="rId32" Type="http://schemas.openxmlformats.org/officeDocument/2006/relationships/slide" Target="slides/slide27.xml"/><Relationship Id="rId76" Type="http://schemas.openxmlformats.org/officeDocument/2006/relationships/font" Target="fonts/Poppins-regular.fntdata"/><Relationship Id="rId35" Type="http://schemas.openxmlformats.org/officeDocument/2006/relationships/slide" Target="slides/slide30.xml"/><Relationship Id="rId79" Type="http://schemas.openxmlformats.org/officeDocument/2006/relationships/font" Target="fonts/Poppins-boldItalic.fntdata"/><Relationship Id="rId34" Type="http://schemas.openxmlformats.org/officeDocument/2006/relationships/slide" Target="slides/slide29.xml"/><Relationship Id="rId78" Type="http://schemas.openxmlformats.org/officeDocument/2006/relationships/font" Target="fonts/Poppins-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they will listen to an informational text. Informational texts give facts and details about real people, places, and things. An informational text is written for a purpose, or reason. In this text, the author wants to tell listeners about a special place, namely a pond. Encourage students to be active listeners by looking at you and thinking about what you are saying as you read aloud.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Purpose Have students listen actively for the author’s purpose. Ask: What is the author trying to tell about or explain in this text? READ the entire text aloud without stopping for the Think Aloud callouts. REREAD the text aloud, pausing to model Think Aloud strategies related to the genre.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Work with students to use the description to draw pictures of a pond on the whiteboard. Each pond you draw should represent different details mentioned in the story: a frozen pond, a pond full of fish, a pond with insects flying around it, and so on. Have students identify the features of the different pictures that were mentioned in the story.</a:t>
            </a:r>
            <a:endParaRPr i="1"/>
          </a:p>
        </p:txBody>
      </p:sp>
      <p:sp>
        <p:nvSpPr>
          <p:cNvPr id="190" name="Google Shape;19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an informational text is written to inform readers about a topic or issue. To inform means to tell facts or to teach. </a:t>
            </a:r>
            <a:endParaRPr/>
          </a:p>
          <a:p>
            <a:pPr indent="-228600" lvl="1" marL="685800" rtl="0" algn="l">
              <a:lnSpc>
                <a:spcPct val="100000"/>
              </a:lnSpc>
              <a:spcBef>
                <a:spcPts val="0"/>
              </a:spcBef>
              <a:spcAft>
                <a:spcPts val="0"/>
              </a:spcAft>
              <a:buClr>
                <a:srgbClr val="000000"/>
              </a:buClr>
              <a:buSzPts val="1200"/>
              <a:buFont typeface="Calibri"/>
              <a:buChar char="•"/>
            </a:pPr>
            <a:r>
              <a:rPr lang="en-US"/>
              <a:t>Informational texts do not tell readers to think or do anything. The purpose of an informational text is just to tell the facts. </a:t>
            </a:r>
            <a:endParaRPr/>
          </a:p>
          <a:p>
            <a:pPr indent="-228600" lvl="1" marL="685800" rtl="0" algn="l">
              <a:lnSpc>
                <a:spcPct val="100000"/>
              </a:lnSpc>
              <a:spcBef>
                <a:spcPts val="0"/>
              </a:spcBef>
              <a:spcAft>
                <a:spcPts val="0"/>
              </a:spcAft>
              <a:buClr>
                <a:srgbClr val="000000"/>
              </a:buClr>
              <a:buSzPts val="1200"/>
              <a:buFont typeface="Calibri"/>
              <a:buChar char="•"/>
            </a:pPr>
            <a:r>
              <a:rPr lang="en-US"/>
              <a:t>Facts are bits of information. They tell readers about the topic.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Understanding the purpose of an informational text can help readers better understand the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they listened to a text called “What Is at the Pond?” </a:t>
            </a:r>
            <a:endParaRPr/>
          </a:p>
          <a:p>
            <a:pPr indent="-228600" lvl="1" marL="685800" rtl="0" algn="l">
              <a:lnSpc>
                <a:spcPct val="100000"/>
              </a:lnSpc>
              <a:spcBef>
                <a:spcPts val="0"/>
              </a:spcBef>
              <a:spcAft>
                <a:spcPts val="0"/>
              </a:spcAft>
              <a:buClr>
                <a:srgbClr val="000000"/>
              </a:buClr>
              <a:buSzPts val="1200"/>
              <a:buFont typeface="Calibri"/>
              <a:buChar char="•"/>
            </a:pPr>
            <a:r>
              <a:rPr i="1" lang="en-US"/>
              <a:t>‘‘What Is at the Pond?’’ has many facts. The author wants listeners to know about ponds. The author’s purpose is to inform listeners about ponds. </a:t>
            </a:r>
            <a:endParaRPr/>
          </a:p>
          <a:p>
            <a:pPr indent="-228600" lvl="1" marL="685800" rtl="0" algn="l">
              <a:lnSpc>
                <a:spcPct val="100000"/>
              </a:lnSpc>
              <a:spcBef>
                <a:spcPts val="0"/>
              </a:spcBef>
              <a:spcAft>
                <a:spcPts val="0"/>
              </a:spcAft>
              <a:buClr>
                <a:srgbClr val="000000"/>
              </a:buClr>
              <a:buSzPts val="1200"/>
              <a:buFont typeface="Calibri"/>
              <a:buChar char="•"/>
            </a:pPr>
            <a:r>
              <a:rPr lang="en-US"/>
              <a:t>Have students follow along as you read the model text on p. 180 of the Student Interactive. Assist students as they discuss the author’s purpose from the model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b="1" i="0" lang="en-US" u="none" strike="noStrike">
                <a:solidFill>
                  <a:srgbClr val="000000"/>
                </a:solidFill>
              </a:rPr>
              <a:t>Editable Anchor Chart Click Path: Table of Contents -&gt; Reading Anchor Charts -&gt; Unit 1 Week 5: Informational Text Editable Reading Anchor Chart</a:t>
            </a:r>
            <a:endParaRPr/>
          </a:p>
          <a:p>
            <a:pPr indent="0" lvl="0" marL="0" rtl="0" algn="l">
              <a:lnSpc>
                <a:spcPct val="100000"/>
              </a:lnSpc>
              <a:spcBef>
                <a:spcPts val="0"/>
              </a:spcBef>
              <a:spcAft>
                <a:spcPts val="0"/>
              </a:spcAft>
              <a:buSzPts val="1400"/>
              <a:buNone/>
            </a:pPr>
            <a:r>
              <a:t/>
            </a:r>
            <a:endParaRPr/>
          </a:p>
        </p:txBody>
      </p:sp>
      <p:sp>
        <p:nvSpPr>
          <p:cNvPr id="201" name="Google Shape;20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the strategies to identify features of informational texts.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Then have students share their ideas with the rest of the class.</a:t>
            </a:r>
            <a:endParaRPr b="1" i="0">
              <a:latin typeface="Calibri"/>
              <a:ea typeface="Calibri"/>
              <a:cs typeface="Calibri"/>
              <a:sym typeface="Calibri"/>
            </a:endParaRPr>
          </a:p>
        </p:txBody>
      </p:sp>
      <p:sp>
        <p:nvSpPr>
          <p:cNvPr id="214" name="Google Shape;21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Academic Vocabulary words in the unit: map, move, land, special. Tell students that today they are going to use these words as they talk with a partner. </a:t>
            </a:r>
            <a:endParaRPr/>
          </a:p>
          <a:p>
            <a:pPr indent="-190500" lvl="1" marL="685800" rtl="0" algn="l">
              <a:lnSpc>
                <a:spcPct val="100000"/>
              </a:lnSpc>
              <a:spcBef>
                <a:spcPts val="0"/>
              </a:spcBef>
              <a:spcAft>
                <a:spcPts val="0"/>
              </a:spcAft>
              <a:buClr>
                <a:srgbClr val="000000"/>
              </a:buClr>
              <a:buSzPts val="1200"/>
              <a:buFont typeface="Calibri"/>
              <a:buChar char="•"/>
            </a:pPr>
            <a:r>
              <a:rPr lang="en-US"/>
              <a:t>Using new words as you talk with others can help you remember and understand what you have learned. </a:t>
            </a:r>
            <a:endParaRPr/>
          </a:p>
          <a:p>
            <a:pPr indent="-190500" lvl="1" marL="685800" rtl="0" algn="l">
              <a:lnSpc>
                <a:spcPct val="100000"/>
              </a:lnSpc>
              <a:spcBef>
                <a:spcPts val="0"/>
              </a:spcBef>
              <a:spcAft>
                <a:spcPts val="0"/>
              </a:spcAft>
              <a:buClr>
                <a:srgbClr val="000000"/>
              </a:buClr>
              <a:buSzPts val="1200"/>
              <a:buFont typeface="Calibri"/>
              <a:buChar char="•"/>
            </a:pPr>
            <a:r>
              <a:rPr lang="en-US"/>
              <a:t>Think of different sentences you can say that show what a word means.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the strategy for students by making up three or four sentences that use the word special. Then say, </a:t>
            </a:r>
            <a:r>
              <a:rPr i="1" lang="en-US"/>
              <a:t>I just said several sentences that show some ways you can use the word special when you are talking. Can you make up sentences with the word move? The sentences you make up should show me what move means</a:t>
            </a:r>
            <a:r>
              <a:rPr lang="en-US"/>
              <a:t>. Call on volunteers. If a student says a sentence that does not make sense, review the meaning of the word move and try again, or call on another student.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197 in the Student Interactive.</a:t>
            </a:r>
            <a:endParaRPr i="0"/>
          </a:p>
        </p:txBody>
      </p:sp>
      <p:sp>
        <p:nvSpPr>
          <p:cNvPr id="228" name="Google Shape;22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 and lowercase Ll. Explain that words beginning with the letter Ll can be written with an uppercase L or a lowercase l. Ask students to identify the uppercase L and the lowercase l.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name Lee on the board. Point to the uppercase L. </a:t>
            </a:r>
            <a:r>
              <a:rPr i="1" lang="en-US"/>
              <a:t>This is uppercase L. We use uppercase letters to begin sentences and names. Watch as I trace the uppercase L with my fingers. </a:t>
            </a:r>
            <a:r>
              <a:rPr lang="en-US"/>
              <a:t>Show students where to begin the letter. Have students trace uppercase L in the air and then on their hands.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lap on the board. </a:t>
            </a:r>
            <a:r>
              <a:rPr i="1" lang="en-US"/>
              <a:t>This is the word lap. </a:t>
            </a:r>
            <a:r>
              <a:rPr lang="en-US"/>
              <a:t>Point to the lowercase l. </a:t>
            </a:r>
            <a:r>
              <a:rPr i="1" lang="en-US"/>
              <a:t>This is the lowercase l. Watch as I trace this lowercase l with my finger. </a:t>
            </a:r>
            <a:r>
              <a:rPr lang="en-US"/>
              <a:t>Have students trace lowercase l in the air and on their hands or on the surfaces of their desks.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Handwriting p. 22 from the Resource Download Center to practice writing Ll. </a:t>
            </a:r>
            <a:r>
              <a:rPr b="1" i="0" lang="en-US" u="none" strike="noStrike">
                <a:solidFill>
                  <a:srgbClr val="000000"/>
                </a:solidFill>
              </a:rPr>
              <a:t>Click path: Realize -&gt; Table of Contents -&gt; Resource Download Center -&gt; Handwriting Practice -&gt; U1W5L1 Handwriting Practice </a:t>
            </a:r>
            <a:endParaRPr b="1"/>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242" name="Google Shape;24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book has a front cover, back cover, and title page. When authors edit a book, they make sure that all of the parts are there.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stack book. Point to the front cover. Say: </a:t>
            </a:r>
            <a:r>
              <a:rPr i="1" lang="en-US"/>
              <a:t>This is the front cover. The front cover names the title, author, and illustrator. It also has a picture or drawing.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Point to the title page. Say: </a:t>
            </a:r>
            <a:r>
              <a:rPr i="1" lang="en-US"/>
              <a:t>This is the title page. The title page also lists the title, author, and illustrator</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Point to the back cover. Say: </a:t>
            </a:r>
            <a:r>
              <a:rPr i="1" lang="en-US"/>
              <a:t>The back cover gives the reader information about the book. Writers accept or reject suggestions for these parts of their book. They edit the covers because it is the first thing readers see. </a:t>
            </a:r>
            <a:r>
              <a:rPr lang="en-US"/>
              <a:t>Tell students that the front and back cover must be interesting so that people will read the book.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Show students a stack text and let them know you will ask questions about it before reading by looking at the front cover, back cover, and title page. Think aloud: I can see from the cover and title page that the title is ______. I wonder what this story could be about. I think it tells a story about _____. I’d like to make a suggestion for the illustrator/photographer. He or she might consider adding or changing ______.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Continue thinking aloud, asking questions and making suggestions about the back cover. Encourage students to participate with you.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turn to p. 201 in the Student Interactive. They will practice identifying the title page, front cover, and back cover of the book pictured.</a:t>
            </a:r>
            <a:endParaRPr/>
          </a:p>
        </p:txBody>
      </p:sp>
      <p:sp>
        <p:nvSpPr>
          <p:cNvPr id="255" name="Google Shape;25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tell students to review the books they have written this unit and choose the one that they would like to present. They will spend the next few days editing and preparing it for the celebration that will happen at the end of the week.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Today, tell them to make sure their book has a front cover, a back cover, and a title page. Then have them continue to put the finishing touches on their book.</a:t>
            </a:r>
            <a:endParaRPr/>
          </a:p>
          <a:p>
            <a:pPr indent="-228600" lvl="1" marL="685800" rtl="0" algn="l">
              <a:lnSpc>
                <a:spcPct val="100000"/>
              </a:lnSpc>
              <a:spcBef>
                <a:spcPts val="0"/>
              </a:spcBef>
              <a:spcAft>
                <a:spcPts val="0"/>
              </a:spcAft>
              <a:buClr>
                <a:srgbClr val="000000"/>
              </a:buClr>
              <a:buSzPts val="1200"/>
              <a:buFont typeface="Calibri"/>
              <a:buChar char="•"/>
            </a:pPr>
            <a:r>
              <a:rPr lang="en-US"/>
              <a:t>Modeled Use a stack book and make a new front/back cover and title page. </a:t>
            </a:r>
            <a:endParaRPr/>
          </a:p>
          <a:p>
            <a:pPr indent="-228600" lvl="1" marL="685800" rtl="0" algn="l">
              <a:lnSpc>
                <a:spcPct val="100000"/>
              </a:lnSpc>
              <a:spcBef>
                <a:spcPts val="0"/>
              </a:spcBef>
              <a:spcAft>
                <a:spcPts val="0"/>
              </a:spcAft>
              <a:buClr>
                <a:srgbClr val="000000"/>
              </a:buClr>
              <a:buSzPts val="1200"/>
              <a:buFont typeface="Calibri"/>
              <a:buChar char="•"/>
            </a:pPr>
            <a:r>
              <a:rPr lang="en-US"/>
              <a:t>Shared Ask students how they would make changes to the parts of a book.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Prompt students to consider how an author edits the covers and title page.</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-&gt;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their work. Encourage students to ask questions and make suggestions about the front cover, title page, and back cover.</a:t>
            </a:r>
            <a:endParaRPr i="0" u="none" strike="noStrike">
              <a:solidFill>
                <a:srgbClr val="000000"/>
              </a:solidFill>
            </a:endParaRPr>
          </a:p>
        </p:txBody>
      </p:sp>
      <p:sp>
        <p:nvSpPr>
          <p:cNvPr id="268" name="Google Shape;268;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plural nouns name more than one person, animal, place, or thing. Remind them that some plural nouns end with -es.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Do a call-and-response activity with the class: name a singular noun, and have the class respond with the plural version of the same noun. Use nouns that have an -es plural ending. You can structure the activity so that individual volunteers are called on to respond, or so that the whole class is expected to respond each time.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play the same call-and-response game in pairs or in small groups. Have them take turns naming singular nouns and responding with plural nouns.</a:t>
            </a:r>
            <a:endParaRPr i="0" u="none" strike="noStrike">
              <a:solidFill>
                <a:srgbClr val="000000"/>
              </a:solidFill>
            </a:endParaRPr>
          </a:p>
        </p:txBody>
      </p:sp>
      <p:sp>
        <p:nvSpPr>
          <p:cNvPr id="281" name="Google Shape;28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bag Picture Card. </a:t>
            </a:r>
            <a:r>
              <a:rPr i="1" lang="en-US"/>
              <a:t>This is a bag. I hear the sounds /b/ /a/ /g/. I hear the sound /b/ at the beginning of bag. Say the sound /b/ with me. </a:t>
            </a:r>
            <a:r>
              <a:rPr b="1" i="0" lang="en-US" sz="1200" u="none" strike="noStrike">
                <a:solidFill>
                  <a:srgbClr val="000000"/>
                </a:solidFill>
                <a:latin typeface="Calibri"/>
                <a:ea typeface="Calibri"/>
                <a:cs typeface="Calibri"/>
                <a:sym typeface="Calibri"/>
              </a:rPr>
              <a:t>Click path -&gt; Table of Contents -&gt; Unit 1 Week 5 Informational Text -&gt; Lesson 2</a:t>
            </a:r>
            <a:endParaRPr i="1"/>
          </a:p>
          <a:p>
            <a:pPr indent="-190500" lvl="0" marL="228600" rtl="0" algn="l">
              <a:lnSpc>
                <a:spcPct val="100000"/>
              </a:lnSpc>
              <a:spcBef>
                <a:spcPts val="0"/>
              </a:spcBef>
              <a:spcAft>
                <a:spcPts val="0"/>
              </a:spcAft>
              <a:buClr>
                <a:srgbClr val="000000"/>
              </a:buClr>
              <a:buSzPts val="1200"/>
              <a:buFont typeface="Calibri"/>
              <a:buAutoNum type="arabicPeriod"/>
            </a:pPr>
            <a:r>
              <a:rPr lang="en-US"/>
              <a:t>Flip over the card and show students the spelling of the word. Point to the b and say /b/. </a:t>
            </a:r>
            <a:r>
              <a:rPr i="1" lang="en-US"/>
              <a:t>Do you hear the sound /b/? What letter spells the sound /b/? Have students identify the letter b. </a:t>
            </a:r>
            <a:r>
              <a:rPr lang="en-US"/>
              <a:t>Write the letters Bb on the board. </a:t>
            </a:r>
            <a:r>
              <a:rPr i="1" lang="en-US"/>
              <a:t>The uppercase letter b is made of a line and two curves. The lowercase letter b is made of a line and one curve. </a:t>
            </a:r>
            <a:r>
              <a:rPr lang="en-US"/>
              <a:t>Have students draw the letters Bb in the air as you lead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letters Bb on the board. Write the word bat on the board</a:t>
            </a:r>
            <a:r>
              <a:rPr i="1" lang="en-US"/>
              <a:t>. Listen carefully to the following word: /b/ /a/ /t/. Do you hear the sound /b/ in this word?</a:t>
            </a:r>
            <a:r>
              <a:rPr lang="en-US"/>
              <a:t> Repeat the word and sounds. Ask students where in the word they hear the sound /b/. Have a volunteer provide the answer that the sound /b/ is at the beginning of the word bat. </a:t>
            </a:r>
            <a:endParaRPr/>
          </a:p>
        </p:txBody>
      </p:sp>
      <p:sp>
        <p:nvSpPr>
          <p:cNvPr id="302" name="Google Shape;30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p. 170 in the Student Interactive. They should decode each CVC word and match each word to its picture.</a:t>
            </a:r>
            <a:endParaRPr i="1"/>
          </a:p>
        </p:txBody>
      </p:sp>
      <p:sp>
        <p:nvSpPr>
          <p:cNvPr id="314" name="Google Shape;31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high-frequency words are words that they will hear and see over and over in texts. Write and read the words for, me, and with. Have students </a:t>
            </a:r>
            <a:endParaRPr/>
          </a:p>
          <a:p>
            <a:pPr indent="-190500" lvl="1" marL="685800" rtl="0" algn="l">
              <a:lnSpc>
                <a:spcPct val="100000"/>
              </a:lnSpc>
              <a:spcBef>
                <a:spcPts val="0"/>
              </a:spcBef>
              <a:spcAft>
                <a:spcPts val="0"/>
              </a:spcAft>
              <a:buClr>
                <a:srgbClr val="000000"/>
              </a:buClr>
              <a:buSzPts val="1200"/>
              <a:buFont typeface="Calibri"/>
              <a:buChar char="•"/>
            </a:pPr>
            <a:r>
              <a:rPr lang="en-US"/>
              <a:t>read each word. </a:t>
            </a:r>
            <a:endParaRPr/>
          </a:p>
          <a:p>
            <a:pPr indent="-190500" lvl="1" marL="685800" rtl="0" algn="l">
              <a:lnSpc>
                <a:spcPct val="100000"/>
              </a:lnSpc>
              <a:spcBef>
                <a:spcPts val="0"/>
              </a:spcBef>
              <a:spcAft>
                <a:spcPts val="0"/>
              </a:spcAft>
              <a:buClr>
                <a:srgbClr val="000000"/>
              </a:buClr>
              <a:buSzPts val="1200"/>
              <a:buFont typeface="Calibri"/>
              <a:buChar char="•"/>
            </a:pPr>
            <a:r>
              <a:rPr lang="en-US"/>
              <a:t>spell each word, clapping as they say each letter.</a:t>
            </a:r>
            <a:endParaRPr i="0" sz="1800" u="none" strike="noStrike">
              <a:solidFill>
                <a:srgbClr val="000000"/>
              </a:solidFill>
            </a:endParaRPr>
          </a:p>
        </p:txBody>
      </p:sp>
      <p:sp>
        <p:nvSpPr>
          <p:cNvPr id="327" name="Google Shape;32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tools, pencils, brushes, and markers on p. 182 in the Student Interactive. Have students look at the pictures and share what they already know about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prompts as needed: </a:t>
            </a:r>
            <a:r>
              <a:rPr i="1" lang="en-US"/>
              <a:t>What tools do people use to build things? Where do we keep our pencils? Have you ever used brushes to paint? What colors are these markers? Can you guess what the text will be about, based on the vocabulary words?</a:t>
            </a:r>
            <a:endParaRPr i="1">
              <a:latin typeface="Calibri"/>
              <a:ea typeface="Calibri"/>
              <a:cs typeface="Calibri"/>
              <a:sym typeface="Calibri"/>
            </a:endParaRPr>
          </a:p>
        </p:txBody>
      </p:sp>
      <p:sp>
        <p:nvSpPr>
          <p:cNvPr id="340" name="Google Shape;34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two simple sentences on the board. Point out where each sentence begins and where it ends. To check understanding, have students find and point to a sentence in their Student Interactive. </a:t>
            </a:r>
            <a:endParaRPr i="1">
              <a:latin typeface="Calibri"/>
              <a:ea typeface="Calibri"/>
              <a:cs typeface="Calibri"/>
              <a:sym typeface="Calibri"/>
            </a:endParaRPr>
          </a:p>
        </p:txBody>
      </p:sp>
      <p:sp>
        <p:nvSpPr>
          <p:cNvPr id="352" name="Google Shape;35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In this First Read, encourage students to read for understanding and enjoyment. After students complete the First Read ask, </a:t>
            </a:r>
            <a:r>
              <a:rPr i="1" lang="en-US"/>
              <a:t>What did you like? What did you learn? What surprised you? What did you already know?</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Encourage students to read or listen as you read the text. During the first reading, students should work to understand why people go to art stores.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LOOK Remind students to look at the pictures to better understand why people go to art stores.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Have students generate or ask questions about the text to deepen their understanding of why people go to art stores.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TALK Guide students to talk to a partner about the text, and have partners discuss why people might go to art stores.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i="0" u="none" strike="noStrike">
              <a:solidFill>
                <a:srgbClr val="000000"/>
              </a:solidFill>
            </a:endParaRPr>
          </a:p>
        </p:txBody>
      </p:sp>
      <p:sp>
        <p:nvSpPr>
          <p:cNvPr id="364" name="Google Shape;36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b="0" i="0" lang="en-US">
                <a:latin typeface="Calibri"/>
                <a:ea typeface="Calibri"/>
                <a:cs typeface="Calibri"/>
                <a:sym typeface="Calibri"/>
              </a:rPr>
              <a:t>Read together. </a:t>
            </a:r>
            <a:endParaRPr b="0" i="0">
              <a:latin typeface="Calibri"/>
              <a:ea typeface="Calibri"/>
              <a:cs typeface="Calibri"/>
              <a:sym typeface="Calibri"/>
            </a:endParaRPr>
          </a:p>
        </p:txBody>
      </p:sp>
      <p:sp>
        <p:nvSpPr>
          <p:cNvPr id="377" name="Google Shape;37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b="0" i="0" lang="en-US">
                <a:latin typeface="Calibri"/>
                <a:ea typeface="Calibri"/>
                <a:cs typeface="Calibri"/>
                <a:sym typeface="Calibri"/>
              </a:rPr>
              <a:t>Read together. </a:t>
            </a:r>
            <a:endParaRPr/>
          </a:p>
          <a:p>
            <a:pPr indent="-228600" lvl="0" marL="241300" rtl="0" algn="l">
              <a:lnSpc>
                <a:spcPct val="100000"/>
              </a:lnSpc>
              <a:spcBef>
                <a:spcPts val="0"/>
              </a:spcBef>
              <a:spcAft>
                <a:spcPts val="0"/>
              </a:spcAft>
              <a:buSzPts val="1200"/>
              <a:buFont typeface="Calibri"/>
              <a:buAutoNum type="arabicPeriod"/>
            </a:pPr>
            <a:r>
              <a:rPr i="1" lang="en-US"/>
              <a:t>THINK ALOUD Before I read this text, I am going to look at the pictures to get an idea of what it is about. I see colored pencils and paints and paper, just like we have in our classroom art center. I think this text is going to be about art. Now I’ll spend a minute thinking about what I already know about art. Then I’ll read on to see what I can learn. My purpose, or reason, for reading this text is to learn more about artists and the tools they use to create art. </a:t>
            </a:r>
            <a:endParaRPr b="0" i="1">
              <a:latin typeface="Calibri"/>
              <a:ea typeface="Calibri"/>
              <a:cs typeface="Calibri"/>
              <a:sym typeface="Calibri"/>
            </a:endParaRPr>
          </a:p>
        </p:txBody>
      </p:sp>
      <p:sp>
        <p:nvSpPr>
          <p:cNvPr id="389" name="Google Shape;38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i="1" u="none" strike="noStrike">
              <a:solidFill>
                <a:schemeClr val="dk1"/>
              </a:solidFill>
            </a:endParaRPr>
          </a:p>
          <a:p>
            <a:pPr indent="0" lvl="0" marL="12700" rtl="0" algn="l">
              <a:lnSpc>
                <a:spcPct val="100000"/>
              </a:lnSpc>
              <a:spcBef>
                <a:spcPts val="0"/>
              </a:spcBef>
              <a:spcAft>
                <a:spcPts val="0"/>
              </a:spcAft>
              <a:buSzPts val="1200"/>
              <a:buFont typeface="Calibri"/>
              <a:buNone/>
            </a:pPr>
            <a:r>
              <a:t/>
            </a:r>
            <a:endParaRPr i="0" u="none" strike="noStrike">
              <a:solidFill>
                <a:srgbClr val="000000"/>
              </a:solidFill>
            </a:endParaRPr>
          </a:p>
        </p:txBody>
      </p:sp>
      <p:sp>
        <p:nvSpPr>
          <p:cNvPr id="402" name="Google Shape;40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i="1" lang="en-US"/>
              <a:t>THINK ALOUD What did you learn? I will talk to a partner about what I learned from this text. I learned that an art store provides many of the tools an artist needs. I also learned about the many different colors of paint an artist might use. The photograph on this page helped show me this. Talking about what I learned helps me understand and remember it.</a:t>
            </a:r>
            <a:endParaRPr i="1" u="none" strike="noStrike">
              <a:solidFill>
                <a:schemeClr val="dk1"/>
              </a:solidFill>
            </a:endParaRPr>
          </a:p>
        </p:txBody>
      </p:sp>
      <p:sp>
        <p:nvSpPr>
          <p:cNvPr id="414" name="Google Shape;41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Together. </a:t>
            </a:r>
            <a:endParaRPr i="0"/>
          </a:p>
        </p:txBody>
      </p:sp>
      <p:sp>
        <p:nvSpPr>
          <p:cNvPr id="427" name="Google Shape;427;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Together. </a:t>
            </a:r>
            <a:endParaRPr i="0"/>
          </a:p>
        </p:txBody>
      </p:sp>
      <p:sp>
        <p:nvSpPr>
          <p:cNvPr id="439" name="Google Shape;43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SzPts val="1200"/>
              <a:buFont typeface="Calibri"/>
              <a:buAutoNum type="arabicPeriod"/>
            </a:pPr>
            <a:r>
              <a:rPr lang="en-US"/>
              <a:t>Use these suggestions to prompt students’ initial responses to reading A Visit to the Art Store. </a:t>
            </a:r>
            <a:endParaRPr/>
          </a:p>
          <a:p>
            <a:pPr indent="-228600" lvl="1" marL="685800" rtl="0" algn="l">
              <a:lnSpc>
                <a:spcPct val="115000"/>
              </a:lnSpc>
              <a:spcBef>
                <a:spcPts val="0"/>
              </a:spcBef>
              <a:spcAft>
                <a:spcPts val="0"/>
              </a:spcAft>
              <a:buSzPts val="1200"/>
              <a:buFont typeface="Calibri"/>
              <a:buChar char="•"/>
            </a:pPr>
            <a:r>
              <a:rPr lang="en-US"/>
              <a:t>Talk What did you learn about art stores from reading this text? Discuss with a partner. </a:t>
            </a:r>
            <a:endParaRPr/>
          </a:p>
          <a:p>
            <a:pPr indent="-228600" lvl="1" marL="685800" rtl="0" algn="l">
              <a:lnSpc>
                <a:spcPct val="115000"/>
              </a:lnSpc>
              <a:spcBef>
                <a:spcPts val="0"/>
              </a:spcBef>
              <a:spcAft>
                <a:spcPts val="0"/>
              </a:spcAft>
              <a:buSzPts val="1200"/>
              <a:buFont typeface="Calibri"/>
              <a:buChar char="•"/>
            </a:pPr>
            <a:r>
              <a:rPr lang="en-US"/>
              <a:t>Illustrate Draw the artist’s tool from the text that you like using the most. Tell a partner why that artist’s tool is your favorite.</a:t>
            </a:r>
            <a:endParaRPr i="0" sz="1800" u="none" strike="noStrike">
              <a:solidFill>
                <a:srgbClr val="000000"/>
              </a:solidFill>
            </a:endParaRPr>
          </a:p>
        </p:txBody>
      </p:sp>
      <p:sp>
        <p:nvSpPr>
          <p:cNvPr id="451" name="Google Shape;451;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readers can learn or clarify word meanings by paying attention to the images and the other words in a text. </a:t>
            </a:r>
            <a:endParaRPr/>
          </a:p>
          <a:p>
            <a:pPr indent="-190500" lvl="1" marL="685800" rtl="0" algn="l">
              <a:lnSpc>
                <a:spcPct val="100000"/>
              </a:lnSpc>
              <a:spcBef>
                <a:spcPts val="0"/>
              </a:spcBef>
              <a:spcAft>
                <a:spcPts val="0"/>
              </a:spcAft>
              <a:buClr>
                <a:srgbClr val="000000"/>
              </a:buClr>
              <a:buSzPts val="1200"/>
              <a:buFont typeface="Calibri"/>
              <a:buChar char="•"/>
            </a:pPr>
            <a:r>
              <a:rPr lang="en-US"/>
              <a:t>LOOK Look at the pictures. </a:t>
            </a:r>
            <a:endParaRPr/>
          </a:p>
          <a:p>
            <a:pPr indent="-190500" lvl="1" marL="685800" rtl="0" algn="l">
              <a:lnSpc>
                <a:spcPct val="100000"/>
              </a:lnSpc>
              <a:spcBef>
                <a:spcPts val="0"/>
              </a:spcBef>
              <a:spcAft>
                <a:spcPts val="0"/>
              </a:spcAft>
              <a:buClr>
                <a:srgbClr val="000000"/>
              </a:buClr>
              <a:buSzPts val="1200"/>
              <a:buFont typeface="Calibri"/>
              <a:buChar char="•"/>
            </a:pPr>
            <a:r>
              <a:rPr lang="en-US"/>
              <a:t>THINK What do the pictures show? How would you describe the objects in the pictures? </a:t>
            </a:r>
            <a:endParaRPr/>
          </a:p>
          <a:p>
            <a:pPr indent="-190500" lvl="1" marL="685800" rtl="0" algn="l">
              <a:lnSpc>
                <a:spcPct val="100000"/>
              </a:lnSpc>
              <a:spcBef>
                <a:spcPts val="0"/>
              </a:spcBef>
              <a:spcAft>
                <a:spcPts val="0"/>
              </a:spcAft>
              <a:buClr>
                <a:srgbClr val="000000"/>
              </a:buClr>
              <a:buSzPts val="1200"/>
              <a:buFont typeface="Calibri"/>
              <a:buChar char="•"/>
            </a:pPr>
            <a:r>
              <a:rPr lang="en-US"/>
              <a:t>RESPOND Can you tell the meanings of the words by looking at the images and the other words on the pages?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190 of the Student Interactive. Ask them to look at the image on the page. Ask: </a:t>
            </a:r>
            <a:r>
              <a:rPr i="1" lang="en-US"/>
              <a:t>Do you know what the phrase art supplies means? Can you explain what it means by using what you see in the picture or the other words on the page? </a:t>
            </a:r>
            <a:r>
              <a:rPr lang="en-US"/>
              <a:t>If needed, provide additional examples from earlier selections and decodable stories.</a:t>
            </a:r>
            <a:endParaRPr i="1" u="none" strike="noStrike">
              <a:solidFill>
                <a:srgbClr val="000000"/>
              </a:solidFill>
            </a:endParaRPr>
          </a:p>
        </p:txBody>
      </p:sp>
      <p:sp>
        <p:nvSpPr>
          <p:cNvPr id="463" name="Google Shape;46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 strategies for developing vocabulary.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My Turn activity on p. 192 of the Student Interactive.</a:t>
            </a:r>
            <a:endParaRPr i="1" u="none" strike="noStrike">
              <a:solidFill>
                <a:srgbClr val="000000"/>
              </a:solidFill>
            </a:endParaRPr>
          </a:p>
        </p:txBody>
      </p:sp>
      <p:sp>
        <p:nvSpPr>
          <p:cNvPr id="476" name="Google Shape;47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Check for Understanding on p. 193 of the Student Interactive.</a:t>
            </a:r>
            <a:endParaRPr>
              <a:latin typeface="Calibri"/>
              <a:ea typeface="Calibri"/>
              <a:cs typeface="Calibri"/>
              <a:sym typeface="Calibri"/>
            </a:endParaRPr>
          </a:p>
        </p:txBody>
      </p:sp>
      <p:sp>
        <p:nvSpPr>
          <p:cNvPr id="489" name="Google Shape;48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When we ask for ideas or suggestions about our work, it helps our writing get better. We have choices when people make suggestions. We can </a:t>
            </a:r>
            <a:endParaRPr/>
          </a:p>
          <a:p>
            <a:pPr indent="-228600" lvl="1" marL="685800" rtl="0" algn="l">
              <a:lnSpc>
                <a:spcPct val="100000"/>
              </a:lnSpc>
              <a:spcBef>
                <a:spcPts val="0"/>
              </a:spcBef>
              <a:spcAft>
                <a:spcPts val="0"/>
              </a:spcAft>
              <a:buClr>
                <a:srgbClr val="000000"/>
              </a:buClr>
              <a:buSzPts val="1200"/>
              <a:buFont typeface="Calibri"/>
              <a:buChar char="•"/>
            </a:pPr>
            <a:r>
              <a:rPr lang="en-US"/>
              <a:t>accept the suggestion and make changes to our writing. </a:t>
            </a:r>
            <a:endParaRPr/>
          </a:p>
          <a:p>
            <a:pPr indent="-228600" lvl="1" marL="685800" rtl="0" algn="l">
              <a:lnSpc>
                <a:spcPct val="100000"/>
              </a:lnSpc>
              <a:spcBef>
                <a:spcPts val="0"/>
              </a:spcBef>
              <a:spcAft>
                <a:spcPts val="0"/>
              </a:spcAft>
              <a:buClr>
                <a:srgbClr val="000000"/>
              </a:buClr>
              <a:buSzPts val="1200"/>
              <a:buFont typeface="Calibri"/>
              <a:buChar char="•"/>
            </a:pPr>
            <a:r>
              <a:rPr lang="en-US"/>
              <a:t>reject the suggestion and explain why. </a:t>
            </a:r>
            <a:endParaRPr/>
          </a:p>
          <a:p>
            <a:pPr indent="-228600" lvl="1" marL="685800" rtl="0" algn="l">
              <a:lnSpc>
                <a:spcPct val="100000"/>
              </a:lnSpc>
              <a:spcBef>
                <a:spcPts val="0"/>
              </a:spcBef>
              <a:spcAft>
                <a:spcPts val="0"/>
              </a:spcAft>
              <a:buClr>
                <a:srgbClr val="000000"/>
              </a:buClr>
              <a:buSzPts val="1200"/>
              <a:buFont typeface="Calibri"/>
              <a:buChar char="•"/>
            </a:pPr>
            <a:r>
              <a:rPr lang="en-US"/>
              <a:t>think of another way to make our writing better.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Choose a stack book and draw a simple picture on a flip chart or board that could be added to the book. Tell students you would like some suggestions to make your drawing better. Model accepting or rejecting suggestions and editing your work to reflect the suggestions you take.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authors incorporate feedback from friends, family members, and their editors. Editors help authors make their stories better.</a:t>
            </a:r>
            <a:endParaRPr/>
          </a:p>
        </p:txBody>
      </p:sp>
      <p:sp>
        <p:nvSpPr>
          <p:cNvPr id="502" name="Google Shape;502;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create or edit a front and back cover and a title page for the book they are planning to share.</a:t>
            </a:r>
            <a:endParaRPr/>
          </a:p>
          <a:p>
            <a:pPr indent="-228600" lvl="1" marL="685800" rtl="0" algn="l">
              <a:lnSpc>
                <a:spcPct val="100000"/>
              </a:lnSpc>
              <a:spcBef>
                <a:spcPts val="0"/>
              </a:spcBef>
              <a:spcAft>
                <a:spcPts val="0"/>
              </a:spcAft>
              <a:buClr>
                <a:srgbClr val="000000"/>
              </a:buClr>
              <a:buSzPts val="1200"/>
              <a:buFont typeface="Calibri"/>
              <a:buChar char="•"/>
            </a:pPr>
            <a:r>
              <a:rPr lang="en-US"/>
              <a:t>Modeled Show a stack book and model making suggestions to make the cover better. </a:t>
            </a:r>
            <a:endParaRPr/>
          </a:p>
          <a:p>
            <a:pPr indent="-228600" lvl="1" marL="685800" rtl="0" algn="l">
              <a:lnSpc>
                <a:spcPct val="100000"/>
              </a:lnSpc>
              <a:spcBef>
                <a:spcPts val="0"/>
              </a:spcBef>
              <a:spcAft>
                <a:spcPts val="0"/>
              </a:spcAft>
              <a:buClr>
                <a:srgbClr val="000000"/>
              </a:buClr>
              <a:buSzPts val="1200"/>
              <a:buFont typeface="Calibri"/>
              <a:buChar char="•"/>
            </a:pPr>
            <a:r>
              <a:rPr lang="en-US"/>
              <a:t>Shared Ask students what kind of suggestions they might accept or reject for a stack book.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Prompt students to continue adding to their book by incorporating feedback.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already created these features, have them review the book to make additional edits based on the feedback they have received from their Writing Club.</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-&gt;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their book titles. Encourage the class to make a few suggestions. Have the writer accept or reject these suggestions and explain why</a:t>
            </a:r>
            <a:endParaRPr i="0" u="none" strike="noStrike">
              <a:solidFill>
                <a:srgbClr val="000000"/>
              </a:solidFill>
            </a:endParaRPr>
          </a:p>
        </p:txBody>
      </p:sp>
      <p:sp>
        <p:nvSpPr>
          <p:cNvPr id="514" name="Google Shape;51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we can sort things into groups, or categorize them, depending on what they are. Explain: </a:t>
            </a:r>
            <a:r>
              <a:rPr i="1" lang="en-US"/>
              <a:t>Some things are toys, but other things are not toys. We can put things that are toys in one category and things that are not toys in another category.</a:t>
            </a:r>
            <a:r>
              <a:rPr lang="en-US"/>
              <a:t> If possible, hold up a toy and hold up something that is not a toy; you can also use the two pictures below as an example for students. Explain to students that the first item is a toy while the second item is not.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naming toys and non-toys and categorizing them. </a:t>
            </a:r>
            <a:r>
              <a:rPr i="1" lang="en-US"/>
              <a:t>I can think of things that are toys: a board game, a teddy bear, a ball. I can also think of things that are not toys: a tree, a fork, a book.</a:t>
            </a:r>
            <a:r>
              <a:rPr lang="en-US"/>
              <a:t> Have students open the Student Interactive to p. 198. Say: </a:t>
            </a:r>
            <a:r>
              <a:rPr i="1" lang="en-US"/>
              <a:t>I see a doll. A doll is a toy, so I will put it in the toy box</a:t>
            </a:r>
            <a:r>
              <a:rPr lang="en-US"/>
              <a:t>. Have students draw a line from the image of the doll to the image of the box.</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sort the other items shown on p. 198 of the Student Interactive by drawing lines between the toys and toy box. Give help as needed, or work through the activity together to help students sort the items.</a:t>
            </a:r>
            <a:endParaRPr b="0" i="1" u="none" strike="noStrike">
              <a:solidFill>
                <a:srgbClr val="000000"/>
              </a:solidFill>
              <a:latin typeface="Calibri"/>
              <a:ea typeface="Calibri"/>
              <a:cs typeface="Calibri"/>
              <a:sym typeface="Calibri"/>
            </a:endParaRPr>
          </a:p>
        </p:txBody>
      </p:sp>
      <p:sp>
        <p:nvSpPr>
          <p:cNvPr id="527" name="Google Shape;52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singular and plural nouns tell whether there is just one of something or more than one of something. Tell students that using singular and plural nouns correctly in conversations will help their listeners understand what they are talking about.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one student in the class and say</a:t>
            </a:r>
            <a:r>
              <a:rPr i="1" lang="en-US"/>
              <a:t>: ____ is one student</a:t>
            </a:r>
            <a:r>
              <a:rPr lang="en-US"/>
              <a:t>. Point to a group of students and say</a:t>
            </a:r>
            <a:r>
              <a:rPr i="1" lang="en-US"/>
              <a:t>: ____ and ____ and ____ are three students</a:t>
            </a:r>
            <a:r>
              <a:rPr lang="en-US"/>
              <a:t>. Emphasize the distinction between student and students. If needed, give further examples of the same form.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short sentences such as these: </a:t>
            </a:r>
            <a:r>
              <a:rPr i="1" lang="en-US"/>
              <a:t>There are five pies; there is one apple; there is one dog; there are four boxes; there are two girls; there is one car. </a:t>
            </a:r>
            <a:r>
              <a:rPr lang="en-US"/>
              <a:t>Ask students to clap when they hear a plural noun.</a:t>
            </a:r>
            <a:endParaRPr b="0" i="1" u="none" strike="noStrike">
              <a:solidFill>
                <a:srgbClr val="000000"/>
              </a:solidFill>
              <a:latin typeface="Calibri"/>
              <a:ea typeface="Calibri"/>
              <a:cs typeface="Calibri"/>
              <a:sym typeface="Calibri"/>
            </a:endParaRPr>
          </a:p>
        </p:txBody>
      </p:sp>
      <p:sp>
        <p:nvSpPr>
          <p:cNvPr id="540" name="Google Shape;54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bag, boat, and bus Picture Cards. </a:t>
            </a:r>
            <a:r>
              <a:rPr i="1" lang="en-US"/>
              <a:t>These three words all begin with the same sound. Listen to the beginning sound of each word as I say it. </a:t>
            </a:r>
            <a:r>
              <a:rPr lang="en-US"/>
              <a:t>Say the words and have the students repeat after you. </a:t>
            </a:r>
            <a:r>
              <a:rPr i="1" lang="en-US"/>
              <a:t>When words have the same beginning sound, it is called alliteration. What sound did you hear at the beginning of bag, boat, and bus? (the sound /b/). </a:t>
            </a:r>
            <a:r>
              <a:rPr b="1" i="0" lang="en-US" u="none" strike="noStrike">
                <a:solidFill>
                  <a:srgbClr val="000000"/>
                </a:solidFill>
              </a:rPr>
              <a:t>Click path -&gt; Table of Contents -&gt; Unit 1 Week 5 Informational Text -&gt; Lesson 1</a:t>
            </a:r>
            <a:endParaRPr i="1"/>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1" lang="en-US"/>
              <a:t>Today we are going to learn a new sound. Listen carefully: /r/ /r/ /r/. The sound /r/ is made by placing your tongue just behind your teeth as you lower your mouth a little bit. Show students how to make the sound /r/ and have them practice 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rabbit Picture Card. </a:t>
            </a:r>
            <a:r>
              <a:rPr i="1" lang="en-US"/>
              <a:t>This is a rabbit. Listen to the beginning sound as I say this word: /r/ -abbit. What sound does rabbit begin with? </a:t>
            </a:r>
            <a:r>
              <a:rPr lang="en-US"/>
              <a:t>Students should supply the sound /r/. Then say the following words and have students use a thumbs-up if they hear the sound /r/ at the onset of the word: rest, ran, run, sun, rice, and pen. </a:t>
            </a:r>
            <a:r>
              <a:rPr b="1" i="0" lang="en-US" sz="1200" u="none" strike="noStrike">
                <a:solidFill>
                  <a:srgbClr val="000000"/>
                </a:solidFill>
                <a:latin typeface="Calibri"/>
                <a:ea typeface="Calibri"/>
                <a:cs typeface="Calibri"/>
                <a:sym typeface="Calibri"/>
              </a:rPr>
              <a:t>Click path -&gt; Table of Contents -&gt; Unit 1 Week 5 Informational Text -&gt; Lesson 3</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rock on p. 171 of the Student Interactive</a:t>
            </a:r>
            <a:r>
              <a:rPr i="1" lang="en-US"/>
              <a:t>. Listen to the sounds of this word: /r/ /o/ /k/. Rock has the sound /r/ at the beginning of it. We will circle rock because it begins with the sound /r/. Have students complete the page by circling picture words that begin with the sound /r/. </a:t>
            </a:r>
            <a:endParaRPr i="1">
              <a:latin typeface="Calibri"/>
              <a:ea typeface="Calibri"/>
              <a:cs typeface="Calibri"/>
              <a:sym typeface="Calibri"/>
            </a:endParaRPr>
          </a:p>
        </p:txBody>
      </p:sp>
      <p:sp>
        <p:nvSpPr>
          <p:cNvPr id="561" name="Google Shape;56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the sound /r/ is spelled with the letter r. Display the Rr Alphabet Card. Point to the river on the card and tell students the word river begins with /r/. Point to the letters on the card, and tell students the names of these letters are uppercase R and lowercase r. Write uppercase R and lowercase r on the board and slowly trace the letters as you say the sound /r/. </a:t>
            </a:r>
            <a:endParaRPr/>
          </a:p>
          <a:p>
            <a:pPr indent="-215900" lvl="0" marL="228600" rtl="0" algn="l">
              <a:lnSpc>
                <a:spcPct val="100000"/>
              </a:lnSpc>
              <a:spcBef>
                <a:spcPts val="0"/>
              </a:spcBef>
              <a:spcAft>
                <a:spcPts val="0"/>
              </a:spcAft>
              <a:buSzPts val="1200"/>
              <a:buFont typeface="Calibri"/>
              <a:buAutoNum type="arabicPeriod"/>
            </a:pPr>
            <a:r>
              <a:rPr lang="en-US"/>
              <a:t>Have students turn to p. 172 in the Student Interactive</a:t>
            </a:r>
            <a:r>
              <a:rPr i="1" lang="en-US"/>
              <a:t>. Let’s look at the picture of the rat and listen to the word rat: /r/ /a/ /t/. The word begins with /r/. What letter spells the sound /r/? Yes, the letter r. Let’s say the word, circle the picture, and write Rr on the line.</a:t>
            </a:r>
            <a:r>
              <a:rPr lang="en-US"/>
              <a:t> Students should trace the uppercase and lowercase letters on the page. Have them point to the letter r and tell you what sound it represents. </a:t>
            </a:r>
            <a:r>
              <a:rPr b="1" i="0" lang="en-US" u="none" strike="noStrike">
                <a:solidFill>
                  <a:srgbClr val="000000"/>
                </a:solidFill>
                <a:latin typeface="Calibri"/>
                <a:ea typeface="Calibri"/>
                <a:cs typeface="Calibri"/>
                <a:sym typeface="Calibri"/>
              </a:rPr>
              <a:t>Click path -&gt; Table of Contents -&gt; Unit 1 Week 4 -&gt; Lesson 3</a:t>
            </a:r>
            <a:endParaRPr/>
          </a:p>
          <a:p>
            <a:pPr indent="-215900" lvl="0" marL="228600" rtl="0" algn="l">
              <a:lnSpc>
                <a:spcPct val="100000"/>
              </a:lnSpc>
              <a:spcBef>
                <a:spcPts val="0"/>
              </a:spcBef>
              <a:spcAft>
                <a:spcPts val="0"/>
              </a:spcAft>
              <a:buSzPts val="1200"/>
              <a:buFont typeface="Calibri"/>
              <a:buAutoNum type="arabicPeriod"/>
            </a:pPr>
            <a:r>
              <a:rPr lang="en-US"/>
              <a:t>Have students complete the activity on p. 172. If students need additional practice with letter recognition, use the Letter Recognition Unit on SavvasRealize.com or on pp. xvii–xliii in this Teacher’s Edition. The unit includes instruction, activities, and student practice sheets.</a:t>
            </a:r>
            <a:endParaRPr b="1" i="0">
              <a:latin typeface="Calibri"/>
              <a:ea typeface="Calibri"/>
              <a:cs typeface="Calibri"/>
              <a:sym typeface="Calibri"/>
            </a:endParaRPr>
          </a:p>
        </p:txBody>
      </p:sp>
      <p:sp>
        <p:nvSpPr>
          <p:cNvPr id="575" name="Google Shape;57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Today we will practice reading the high-frequency words me, for and with.</a:t>
            </a:r>
            <a:r>
              <a:rPr lang="en-US"/>
              <a:t> Have students read the words at the top of p. 173 in the Student Interactive with you: me, for, and with.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the words at the top of p. 173. Say</a:t>
            </a:r>
            <a:r>
              <a:rPr i="1" lang="en-US"/>
              <a:t>: I will read a word, and I want you to point to it. Then we will read the word together</a:t>
            </a:r>
            <a:r>
              <a:rPr lang="en-US"/>
              <a:t>. Read me, and have students point to it. </a:t>
            </a:r>
            <a:r>
              <a:rPr i="1" lang="en-US"/>
              <a:t>Now let’s read the word together: me. </a:t>
            </a:r>
            <a:r>
              <a:rPr lang="en-US"/>
              <a:t>Repeat with the other words. Encourage students to use the words in sentences.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sentences on p. 173 with you. Ask them to identify the words me, for, and with in the sentences. Have them underline the high-frequency words in the sentences. Have them read the words with a partner.</a:t>
            </a:r>
            <a:endParaRPr/>
          </a:p>
        </p:txBody>
      </p:sp>
      <p:sp>
        <p:nvSpPr>
          <p:cNvPr id="589" name="Google Shape;589;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an author writes texts for a purpose, or reason. There is something he or she wants to have happen. </a:t>
            </a:r>
            <a:endParaRPr/>
          </a:p>
          <a:p>
            <a:pPr indent="-215900" lvl="1" marL="685800" rtl="0" algn="l">
              <a:lnSpc>
                <a:spcPct val="100000"/>
              </a:lnSpc>
              <a:spcBef>
                <a:spcPts val="0"/>
              </a:spcBef>
              <a:spcAft>
                <a:spcPts val="0"/>
              </a:spcAft>
              <a:buSzPts val="1200"/>
              <a:buFont typeface="Calibri"/>
              <a:buChar char="•"/>
            </a:pPr>
            <a:r>
              <a:rPr lang="en-US"/>
              <a:t>If readers learn facts or learn how to do something, the author’s purpose, or reason for writing, is to explain about a topic. </a:t>
            </a:r>
            <a:endParaRPr/>
          </a:p>
          <a:p>
            <a:pPr indent="-215900" lvl="1" marL="685800" rtl="0" algn="l">
              <a:lnSpc>
                <a:spcPct val="100000"/>
              </a:lnSpc>
              <a:spcBef>
                <a:spcPts val="0"/>
              </a:spcBef>
              <a:spcAft>
                <a:spcPts val="0"/>
              </a:spcAft>
              <a:buSzPts val="1200"/>
              <a:buFont typeface="Calibri"/>
              <a:buChar char="•"/>
            </a:pPr>
            <a:r>
              <a:rPr lang="en-US"/>
              <a:t>If a text tries to get readers to do or believe something, the author’s purpose is to persuade. </a:t>
            </a:r>
            <a:endParaRPr/>
          </a:p>
          <a:p>
            <a:pPr indent="-215900" lvl="1" marL="685800" rtl="0" algn="l">
              <a:lnSpc>
                <a:spcPct val="100000"/>
              </a:lnSpc>
              <a:spcBef>
                <a:spcPts val="0"/>
              </a:spcBef>
              <a:spcAft>
                <a:spcPts val="0"/>
              </a:spcAft>
              <a:buSzPts val="1200"/>
              <a:buFont typeface="Calibri"/>
              <a:buChar char="•"/>
            </a:pPr>
            <a:r>
              <a:rPr lang="en-US"/>
              <a:t>If the text is fun to read or tells a story that is interesting, the author’s purpose is to entertain, or help others have fun. </a:t>
            </a:r>
            <a:endParaRPr/>
          </a:p>
          <a:p>
            <a:pPr indent="-215900" lvl="0" marL="228600" rtl="0" algn="just">
              <a:lnSpc>
                <a:spcPct val="100000"/>
              </a:lnSpc>
              <a:spcBef>
                <a:spcPts val="0"/>
              </a:spcBef>
              <a:spcAft>
                <a:spcPts val="0"/>
              </a:spcAft>
              <a:buSzPts val="1200"/>
              <a:buFont typeface="Calibri"/>
              <a:buAutoNum type="arabicPeriod"/>
            </a:pPr>
            <a:r>
              <a:rPr lang="en-US"/>
              <a:t>Model</a:t>
            </a:r>
            <a:r>
              <a:rPr i="1" lang="en-US"/>
              <a:t>: I want to find out the author’s purpose, or reason, for writing this text. I can look at the title and pictures for clues. The title is A Visit to the Art Store. The pictures show different kinds of art supplies. I think the author wants to explain, or give information, about an art store. </a:t>
            </a:r>
            <a:r>
              <a:rPr lang="en-US"/>
              <a:t>Continue by turning to the Close Read notes on pp. 187 and 189 and having students underline what the author tells us.</a:t>
            </a:r>
            <a:endParaRPr i="1"/>
          </a:p>
        </p:txBody>
      </p:sp>
      <p:sp>
        <p:nvSpPr>
          <p:cNvPr id="602" name="Google Shape;60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379953c49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2379953c49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an author has a purpose, or reason, for writing. Ask: The author of this text is telling us all about art supplies and what we can do with them. He is very excited about art! What does the author tell about art supplies on these pages? Guide students to underline things that the author says we can do with art supplies. DOK 1</a:t>
            </a:r>
            <a:endParaRPr/>
          </a:p>
        </p:txBody>
      </p:sp>
      <p:sp>
        <p:nvSpPr>
          <p:cNvPr id="614" name="Google Shape;614;g2379953c49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On p. 189, guide students to underline the things the author says we can do with art supplies. DOK 1</a:t>
            </a:r>
            <a:endParaRPr/>
          </a:p>
        </p:txBody>
      </p:sp>
      <p:sp>
        <p:nvSpPr>
          <p:cNvPr id="628" name="Google Shape;628;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Help students understand that authors can use pictures, or graphic features, to make the main idea of a text clearer. </a:t>
            </a:r>
            <a:endParaRPr/>
          </a:p>
          <a:p>
            <a:pPr indent="-190500" lvl="1" marL="685800" rtl="0" algn="l">
              <a:lnSpc>
                <a:spcPct val="100000"/>
              </a:lnSpc>
              <a:spcBef>
                <a:spcPts val="0"/>
              </a:spcBef>
              <a:spcAft>
                <a:spcPts val="0"/>
              </a:spcAft>
              <a:buClr>
                <a:srgbClr val="000000"/>
              </a:buClr>
              <a:buSzPts val="1200"/>
              <a:buFont typeface="Calibri"/>
              <a:buChar char="•"/>
            </a:pPr>
            <a:r>
              <a:rPr lang="en-US"/>
              <a:t>As you read, ask yourself what the text is about. </a:t>
            </a:r>
            <a:endParaRPr/>
          </a:p>
          <a:p>
            <a:pPr indent="-190500" lvl="1" marL="685800" rtl="0" algn="l">
              <a:lnSpc>
                <a:spcPct val="100000"/>
              </a:lnSpc>
              <a:spcBef>
                <a:spcPts val="0"/>
              </a:spcBef>
              <a:spcAft>
                <a:spcPts val="0"/>
              </a:spcAft>
              <a:buClr>
                <a:srgbClr val="000000"/>
              </a:buClr>
              <a:buSzPts val="1200"/>
              <a:buFont typeface="Calibri"/>
              <a:buChar char="•"/>
            </a:pPr>
            <a:r>
              <a:rPr lang="en-US"/>
              <a:t>Look at the pictures to help you understand what the author is telling you.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p. 186 in the Student Interactive to model an example: </a:t>
            </a:r>
            <a:r>
              <a:rPr i="1" lang="en-US"/>
              <a:t>Authors use pictures to help me understand the words in the text. The author used this picture to tell me that art stores have colored pencils. </a:t>
            </a:r>
            <a:r>
              <a:rPr lang="en-US"/>
              <a:t>Assist students as they discuss the author’s use of graphic features to achieve a purpose on other pages in the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199 in the Student Interactive.</a:t>
            </a:r>
            <a:endParaRPr/>
          </a:p>
        </p:txBody>
      </p:sp>
      <p:sp>
        <p:nvSpPr>
          <p:cNvPr id="642" name="Google Shape;64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 and lowercase Ii. Explain that words beginning with the letter Ii are written with an uppercase I or a lowercase i. Ask students to identify the uppercase I and the lowercase i.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I on the board. Point to the word I. </a:t>
            </a:r>
            <a:r>
              <a:rPr i="1" lang="en-US"/>
              <a:t>This word is I. We always write this word with an uppercase I.</a:t>
            </a:r>
            <a:r>
              <a:rPr lang="en-US"/>
              <a:t> Show students where to begin to write the uppercase I. Have them trace an uppercase I in the air or on the surfaces of their desks.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it on the board. </a:t>
            </a:r>
            <a:r>
              <a:rPr i="1" lang="en-US"/>
              <a:t>This is the word it. </a:t>
            </a:r>
            <a:r>
              <a:rPr lang="en-US"/>
              <a:t>Point to the lowercase i. </a:t>
            </a:r>
            <a:r>
              <a:rPr i="1" lang="en-US"/>
              <a:t>This is the lowercase i. Watch as I trace this lowercase i with my finger</a:t>
            </a:r>
            <a:r>
              <a:rPr lang="en-US"/>
              <a:t>. Have students trace lowercase i in the air and on the surfaces of their desks or on their hands </a:t>
            </a:r>
            <a:r>
              <a:rPr b="1" i="0" lang="en-US" u="none" strike="noStrike">
                <a:solidFill>
                  <a:srgbClr val="000000"/>
                </a:solidFill>
                <a:latin typeface="Calibri"/>
                <a:ea typeface="Calibri"/>
                <a:cs typeface="Calibri"/>
                <a:sym typeface="Calibri"/>
              </a:rPr>
              <a:t>Click path: Table of Contents -&gt; Resource Download Center -&gt; Handwriting Practice -&gt; U1W4L1 Handwriting Practice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Handwriting p. 23 from the Resource Download Center to practice writing Ii.</a:t>
            </a:r>
            <a:endParaRPr/>
          </a:p>
        </p:txBody>
      </p:sp>
      <p:sp>
        <p:nvSpPr>
          <p:cNvPr id="657" name="Google Shape;65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can listen to others to make their writing better.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Choose a stack book and model how the writer might have incorporated peer feedback. Say: The writer of this book had an editor read it and then make comments. Then the writer incorporated those comments. Let’s pretend we’re the editors for this book. What feedback would you give? Write some of the students’ responses. Great! Now let’s think like the author. How do you think the author used that feedback?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several sentences on the board that contain errors. Have students take turns providing feedback. Have a volunteer come up to the board and make the corrections per peer feedback. Discuss with the class how peer feedback improved the writing.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202 in the Student Interactive and complete the My Turn activity.</a:t>
            </a:r>
            <a:endParaRPr b="0" i="0" u="none" strike="noStrike">
              <a:solidFill>
                <a:srgbClr val="000000"/>
              </a:solidFill>
              <a:latin typeface="Calibri"/>
              <a:ea typeface="Calibri"/>
              <a:cs typeface="Calibri"/>
              <a:sym typeface="Calibri"/>
            </a:endParaRPr>
          </a:p>
        </p:txBody>
      </p:sp>
      <p:sp>
        <p:nvSpPr>
          <p:cNvPr id="670" name="Google Shape;67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students should think about the feedback they received in their Writing Clubs. They should make any edits or revisions based on that feedback.</a:t>
            </a:r>
            <a:endParaRPr/>
          </a:p>
          <a:p>
            <a:pPr indent="-228600" lvl="1" marL="685800" rtl="0" algn="l">
              <a:lnSpc>
                <a:spcPct val="100000"/>
              </a:lnSpc>
              <a:spcBef>
                <a:spcPts val="0"/>
              </a:spcBef>
              <a:spcAft>
                <a:spcPts val="0"/>
              </a:spcAft>
              <a:buClr>
                <a:srgbClr val="000000"/>
              </a:buClr>
              <a:buSzPts val="1200"/>
              <a:buFont typeface="Calibri"/>
              <a:buChar char="•"/>
            </a:pPr>
            <a:r>
              <a:rPr lang="en-US"/>
              <a:t>Modeled Using a student’s work or stack book, model how to incorporate feedback. </a:t>
            </a:r>
            <a:endParaRPr/>
          </a:p>
          <a:p>
            <a:pPr indent="-228600" lvl="1" marL="685800" rtl="0" algn="l">
              <a:lnSpc>
                <a:spcPct val="100000"/>
              </a:lnSpc>
              <a:spcBef>
                <a:spcPts val="0"/>
              </a:spcBef>
              <a:spcAft>
                <a:spcPts val="0"/>
              </a:spcAft>
              <a:buClr>
                <a:srgbClr val="000000"/>
              </a:buClr>
              <a:buSzPts val="1200"/>
              <a:buFont typeface="Calibri"/>
              <a:buChar char="•"/>
            </a:pPr>
            <a:r>
              <a:rPr lang="en-US"/>
              <a:t>Shared Take turns making positive suggestions about a student’s work or stack book.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Prompt students to frame their suggestions with kindness.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-&gt;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their books and pictures. Have a few students provide feedback. Have the writer discuss how he or she can incorporate that feedback.</a:t>
            </a:r>
            <a:endParaRPr i="0" u="none" strike="noStrike">
              <a:solidFill>
                <a:srgbClr val="000000"/>
              </a:solidFill>
            </a:endParaRPr>
          </a:p>
        </p:txBody>
      </p:sp>
      <p:sp>
        <p:nvSpPr>
          <p:cNvPr id="683" name="Google Shape;68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pictures of the cat, ball, and bat on p. 168 of the Student Interactive. Listen to the sounds as I say each word. Two of the words begin with the sound /b/. Let’s circle them. Have students circle the pictures of all the words that begin with the sound /b/ in the first row. Then have students complete the rest of the page.</a:t>
            </a:r>
            <a:endParaRPr/>
          </a:p>
        </p:txBody>
      </p:sp>
      <p:sp>
        <p:nvSpPr>
          <p:cNvPr id="124" name="Google Shape;12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singular nouns name one person, animal, place, or thing, while plural nouns name more than one person, animal, place, or thing. Some nouns are made plural by adding -s. Some are made plural by adding -es.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Demonstrate to students the contrast between singular and plural nouns: First say: </a:t>
            </a:r>
            <a:r>
              <a:rPr i="1" lang="en-US"/>
              <a:t>The girl opened the box</a:t>
            </a:r>
            <a:r>
              <a:rPr lang="en-US"/>
              <a:t>. Then say: </a:t>
            </a:r>
            <a:r>
              <a:rPr i="1" lang="en-US"/>
              <a:t>The girls opened the boxes</a:t>
            </a:r>
            <a:r>
              <a:rPr lang="en-US"/>
              <a:t>. Emphasize the distinction between girl/girls and box/boxes.</a:t>
            </a:r>
            <a:endParaRPr b="0" i="0" u="none" strike="noStrike">
              <a:solidFill>
                <a:srgbClr val="000000"/>
              </a:solidFill>
              <a:latin typeface="Calibri"/>
              <a:ea typeface="Calibri"/>
              <a:cs typeface="Calibri"/>
              <a:sym typeface="Calibri"/>
            </a:endParaRPr>
          </a:p>
        </p:txBody>
      </p:sp>
      <p:sp>
        <p:nvSpPr>
          <p:cNvPr id="695" name="Google Shape;69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Rr Alphabet Card, river. This is a river. I hear the sound /r/ at the beginning of river. Say the sound /r/ with 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Rr and say /r/. Do you hear the sound /r/? What letter spells the sound /r/? Have students identify the letter r. Write the letters Rr on the board. Have students draw the letters Rr in the air as you lead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174 in the Student Interactive. Guide students as they look at the picture of the running children and write r on the line. Listen carefully as I say the sound /r/. Now let’s look at the first picture on page 174. Let’s say the sounds in the first word: /r/ /a/ /n/. Have students write the word ran on the line. Then have students read the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174 in the Student Interactive. Guide them as they encode and then decode the words.</a:t>
            </a:r>
            <a:endParaRPr i="1"/>
          </a:p>
        </p:txBody>
      </p:sp>
      <p:sp>
        <p:nvSpPr>
          <p:cNvPr id="718" name="Google Shape;718;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175 in the Student Interactive. </a:t>
            </a:r>
            <a:r>
              <a:rPr i="1" lang="en-US"/>
              <a:t>We are going to read a story today about a brother and a sister. Point to the title of the story. The title of the story is Ric at Bat. I hear the sound /r/ in the word Ric. What other sound do I hear at the beginning of bat? (/b/) In this story, we will read other words that have sounds you have learned.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this week’s high-frequency words: me, for, with. Tell them they will practice reading these words in the story Ric at Bat. Display the words. Have students read them with you. </a:t>
            </a:r>
            <a:r>
              <a:rPr i="1" lang="en-US"/>
              <a:t>When you see these words in the story Ric at Bat, you will know how to identify and read them.</a:t>
            </a:r>
            <a:endParaRPr i="1"/>
          </a:p>
        </p:txBody>
      </p:sp>
      <p:sp>
        <p:nvSpPr>
          <p:cNvPr id="732" name="Google Shape;732;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whisper read the story as you listen in. Have students reread the story page by page with a partner. Listen carefully as they use letter-sound relationships to read the sounds /b/ and /r/. Partners should reread the story. This time the other student begins.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After students have read the story, call their attention to the title. </a:t>
            </a:r>
            <a:r>
              <a:rPr i="1" lang="en-US"/>
              <a:t>I see the letter r in the word Ric. What sound does the letter r spell? </a:t>
            </a:r>
            <a:r>
              <a:rPr lang="en-US"/>
              <a:t>Help them identify, or say, the sound /r/. Then have them find and circle the word with the sound /r/ in the title on p. 175. </a:t>
            </a:r>
            <a:r>
              <a:rPr i="1" lang="en-US"/>
              <a:t>Can you tell me that word? </a:t>
            </a:r>
            <a:r>
              <a:rPr lang="en-US"/>
              <a:t>Help students decode Ric.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students’ attention to the first sentence on p. 176. </a:t>
            </a:r>
            <a:r>
              <a:rPr i="1" lang="en-US"/>
              <a:t>Which word includes the sound /r/? Point to it. </a:t>
            </a:r>
            <a:r>
              <a:rPr lang="en-US"/>
              <a:t>Help students identify, or say, the sound /r/. Then have them find and highlight the word Ric. </a:t>
            </a:r>
            <a:r>
              <a:rPr i="1" lang="en-US"/>
              <a:t>Which word includes the sound /b/? Point to it. </a:t>
            </a:r>
            <a:r>
              <a:rPr lang="en-US"/>
              <a:t>Help students identify, or say, the sound /b/. Then have them find and underline the word bat.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the rest of the story sentences on pp. 176–177. </a:t>
            </a:r>
            <a:r>
              <a:rPr i="1" lang="en-US"/>
              <a:t>Which words include the sounds /b/ and /r/? </a:t>
            </a:r>
            <a:r>
              <a:rPr lang="en-US"/>
              <a:t>Point to them. Help students identify, or say, the sounds /b/ and /r/. Then have them find and highlight words with the sound /r/ spelled r and underline words with the sound /b/ spelled b.</a:t>
            </a:r>
            <a:endParaRPr i="0">
              <a:latin typeface="Calibri"/>
              <a:ea typeface="Calibri"/>
              <a:cs typeface="Calibri"/>
              <a:sym typeface="Calibri"/>
            </a:endParaRPr>
          </a:p>
        </p:txBody>
      </p:sp>
      <p:sp>
        <p:nvSpPr>
          <p:cNvPr id="746" name="Google Shape;74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Making connections between ideas or facts is one way readers deepen their understanding of a text and get more out of it. Making connections means seeing how these different ideas and experiences fit together. Students should: </a:t>
            </a:r>
            <a:endParaRPr/>
          </a:p>
          <a:p>
            <a:pPr indent="-215900" lvl="1" marL="685800" rtl="0" algn="l">
              <a:lnSpc>
                <a:spcPct val="100000"/>
              </a:lnSpc>
              <a:spcBef>
                <a:spcPts val="0"/>
              </a:spcBef>
              <a:spcAft>
                <a:spcPts val="0"/>
              </a:spcAft>
              <a:buSzPts val="1200"/>
              <a:buFont typeface="Calibri"/>
              <a:buChar char="•"/>
            </a:pPr>
            <a:r>
              <a:rPr lang="en-US"/>
              <a:t>Think about the main idea or ideas in the text. What are some of the facts they learned while reading? </a:t>
            </a:r>
            <a:endParaRPr/>
          </a:p>
          <a:p>
            <a:pPr indent="-215900" lvl="1" marL="685800" rtl="0" algn="l">
              <a:lnSpc>
                <a:spcPct val="100000"/>
              </a:lnSpc>
              <a:spcBef>
                <a:spcPts val="0"/>
              </a:spcBef>
              <a:spcAft>
                <a:spcPts val="0"/>
              </a:spcAft>
              <a:buSzPts val="1200"/>
              <a:buFont typeface="Calibri"/>
              <a:buChar char="•"/>
            </a:pPr>
            <a:r>
              <a:rPr lang="en-US"/>
              <a:t>Ask themselves, “Does this fact or idea remind me of a place I have been? Does it tell me about something in my own community?” </a:t>
            </a:r>
            <a:endParaRPr/>
          </a:p>
          <a:p>
            <a:pPr indent="-215900" lvl="1" marL="685800" rtl="0" algn="l">
              <a:lnSpc>
                <a:spcPct val="100000"/>
              </a:lnSpc>
              <a:spcBef>
                <a:spcPts val="0"/>
              </a:spcBef>
              <a:spcAft>
                <a:spcPts val="0"/>
              </a:spcAft>
              <a:buSzPts val="1200"/>
              <a:buFont typeface="Calibri"/>
              <a:buChar char="•"/>
            </a:pPr>
            <a:r>
              <a:rPr lang="en-US"/>
              <a:t>Make a connection by thinking about how the fact or idea explains something they have seen in their community or other parts of society. </a:t>
            </a:r>
            <a:endParaRPr/>
          </a:p>
          <a:p>
            <a:pPr indent="-215900" lvl="0" marL="228600" rtl="0" algn="l">
              <a:lnSpc>
                <a:spcPct val="100000"/>
              </a:lnSpc>
              <a:spcBef>
                <a:spcPts val="0"/>
              </a:spcBef>
              <a:spcAft>
                <a:spcPts val="0"/>
              </a:spcAft>
              <a:buSzPts val="1200"/>
              <a:buFont typeface="Calibri"/>
              <a:buAutoNum type="arabicPeriod"/>
            </a:pPr>
            <a:r>
              <a:rPr lang="en-US"/>
              <a:t>Review pp. 190–191 in the Student Interactive with students. Then read aloud the Close Read note on p. 191. Model for students how to make connections between the text and society. </a:t>
            </a:r>
            <a:r>
              <a:rPr i="1" lang="en-US"/>
              <a:t>The author says that people go to the art store because they want to have fun, and making art is fun. What does this tell me about people? People like to have fun. That is a fact about people, but it is connected to what the author says in this text about art stores.</a:t>
            </a:r>
            <a:endParaRPr i="1"/>
          </a:p>
        </p:txBody>
      </p:sp>
      <p:sp>
        <p:nvSpPr>
          <p:cNvPr id="759" name="Google Shape;759;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an author has a purpose, or reason, for writing. Ask: The author of this text is telling us all about art supplies and what we can do with them. He is very excited about art! What does the author tell about art supplies on these pages? Guide students to underline things that the author says we can do with art supplies. DOK 1</a:t>
            </a:r>
            <a:endParaRPr/>
          </a:p>
        </p:txBody>
      </p:sp>
      <p:sp>
        <p:nvSpPr>
          <p:cNvPr id="771" name="Google Shape;771;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the strategies for making connections between a text and society.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the My Turn activity on p. 195 of the Student Interactive. Have students share their drawings with the class and explain what they drew.</a:t>
            </a:r>
            <a:endParaRPr/>
          </a:p>
        </p:txBody>
      </p:sp>
      <p:sp>
        <p:nvSpPr>
          <p:cNvPr id="785" name="Google Shape;785;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When we are finished writing, we can celebrate our work. Authors celebrate by having their book printed. They may have book parties and book signings for readers. Your class will have a writing party to celebrate and share their work.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turn to p. 203 in the Student Interactive. Read through the checklist and copy the sentences on a flip chart or poster to display in the classroom for easy reference.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Choose a stack book and tell students to imagine that you are the author. Tell students you will celebrate your work. Introduce yourself to the class. Model talking about your work.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When you are finished, think aloud: </a:t>
            </a:r>
            <a:r>
              <a:rPr i="1" lang="en-US"/>
              <a:t>Now it’s time to listen to what people have to say about my writing. I am going to listen actively. I am going to answer their questions about my work.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a:t>
            </a:r>
            <a:r>
              <a:rPr i="1" lang="en-US"/>
              <a:t>Who has a question or suggestion for me? </a:t>
            </a:r>
            <a:r>
              <a:rPr lang="en-US"/>
              <a:t>Model listening actively. Thank students for their questions or suggestions. Guide students to clap for you and each other for a job well done!</a:t>
            </a:r>
            <a:endParaRPr i="1">
              <a:latin typeface="Calibri"/>
              <a:ea typeface="Calibri"/>
              <a:cs typeface="Calibri"/>
              <a:sym typeface="Calibri"/>
            </a:endParaRPr>
          </a:p>
        </p:txBody>
      </p:sp>
      <p:sp>
        <p:nvSpPr>
          <p:cNvPr id="798" name="Google Shape;798;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share their work in a celebration!</a:t>
            </a:r>
            <a:endParaRPr/>
          </a:p>
          <a:p>
            <a:pPr indent="-228600" lvl="1" marL="685800" rtl="0" algn="l">
              <a:lnSpc>
                <a:spcPct val="100000"/>
              </a:lnSpc>
              <a:spcBef>
                <a:spcPts val="0"/>
              </a:spcBef>
              <a:spcAft>
                <a:spcPts val="0"/>
              </a:spcAft>
              <a:buClr>
                <a:srgbClr val="000000"/>
              </a:buClr>
              <a:buSzPts val="1200"/>
              <a:buFont typeface="Calibri"/>
              <a:buChar char="•"/>
            </a:pPr>
            <a:r>
              <a:rPr lang="en-US"/>
              <a:t>Modeled Use a stack book and model how to present suggestions and responses. </a:t>
            </a:r>
            <a:endParaRPr/>
          </a:p>
          <a:p>
            <a:pPr indent="-228600" lvl="1" marL="685800" rtl="0" algn="l">
              <a:lnSpc>
                <a:spcPct val="100000"/>
              </a:lnSpc>
              <a:spcBef>
                <a:spcPts val="0"/>
              </a:spcBef>
              <a:spcAft>
                <a:spcPts val="0"/>
              </a:spcAft>
              <a:buClr>
                <a:srgbClr val="000000"/>
              </a:buClr>
              <a:buSzPts val="1200"/>
              <a:buFont typeface="Calibri"/>
              <a:buChar char="•"/>
            </a:pPr>
            <a:r>
              <a:rPr lang="en-US"/>
              <a:t>Shared Using a stack book, show how to make a suggestion and have students use what they’ve learned to respond.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Prompt students to pose suggestions and responses politely.</a:t>
            </a:r>
            <a:endParaRPr i="0" u="none" strike="noStrike">
              <a:solidFill>
                <a:srgbClr val="000000"/>
              </a:solidFill>
            </a:endParaRPr>
          </a:p>
        </p:txBody>
      </p:sp>
      <p:sp>
        <p:nvSpPr>
          <p:cNvPr id="811" name="Google Shape;811;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Alphabet Card Bb and point to the baby. Have students say baby with you. Point to the letters Bb on the Alphabet Card. Tell students that the letters Bb spell the sound /b/. The word baby begins with the sound /b/, so it begins with the letter b. </a:t>
            </a:r>
            <a:r>
              <a:rPr b="1" i="0" lang="en-US" u="none" strike="noStrike">
                <a:solidFill>
                  <a:srgbClr val="000000"/>
                </a:solidFill>
              </a:rPr>
              <a:t>Click path -&gt; Table of Contents -&gt; Unit 1 Week 5 Informational Text -&gt; Lesson 1</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how to form the letters B and b. Tell students that you will say a group of words that have either the beginning or ending sound /b/. Tell students that if the sound /b/ is at the beginning of the word, they should stand up. If the sound /b/ is at the end of the word, they should stay seated. Use the following words for this activity, emphasizing the sound /b/: bit, bill, mob, bowl, bush, bib, bet, fib.</a:t>
            </a:r>
            <a:endParaRPr/>
          </a:p>
        </p:txBody>
      </p:sp>
      <p:sp>
        <p:nvSpPr>
          <p:cNvPr id="137" name="Google Shape;13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open the Student Interactive to p. 200. Then have them edit the sentences at the bottom of the page by writing the plural nouns and identifying the singular nouns. Provide support as needed.</a:t>
            </a:r>
            <a:endParaRPr>
              <a:latin typeface="Calibri"/>
              <a:ea typeface="Calibri"/>
              <a:cs typeface="Calibri"/>
              <a:sym typeface="Calibri"/>
            </a:endParaRPr>
          </a:p>
        </p:txBody>
      </p:sp>
      <p:sp>
        <p:nvSpPr>
          <p:cNvPr id="823" name="Google Shape;82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box Picture Card. </a:t>
            </a:r>
            <a:r>
              <a:rPr i="1" lang="en-US"/>
              <a:t>Listen carefully as I pull apart the beginning and ending sounds of this word: box /b/ -ox. What is the beginning sound in box? Say it with me: /b/. We will blend this word together: box.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Hold up the rake Picture Card. </a:t>
            </a:r>
            <a:r>
              <a:rPr i="1" lang="en-US"/>
              <a:t>Listen carefully as I pull apart the beginning and ending sounds of this word: rake /r/ -ake. What is the first sound in rake? Say it with me: /r/. Now let’s blend this word together: rake. </a:t>
            </a:r>
            <a:r>
              <a:rPr b="1" lang="en-US"/>
              <a:t>Click path -&gt; Table of Contents -&gt; Unit 1 Week 5 Informational Text -&gt; Lesson 5</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Let’s pull apart and put together other words. What is the first sound in the word ban, /b/ -an, ban. (/b/) Say it with me as we pull the word apart: ban, /b/ -an. Now let’s put the word together: ban. </a:t>
            </a:r>
            <a:r>
              <a:rPr lang="en-US"/>
              <a:t>Continue segmenting and blending onset and rime with the words back, Ron, ran, bill, bet, run, bell, and rice.</a:t>
            </a:r>
            <a:endParaRPr i="0" sz="1200">
              <a:latin typeface="Calibri"/>
              <a:ea typeface="Calibri"/>
              <a:cs typeface="Calibri"/>
              <a:sym typeface="Calibri"/>
            </a:endParaRPr>
          </a:p>
        </p:txBody>
      </p:sp>
      <p:sp>
        <p:nvSpPr>
          <p:cNvPr id="846" name="Google Shape;846;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Bb and Rr on the board. Have students identify the letters as you point to them. Then review the sound for each letter: b/b/, r/r/.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Place the Alphabet Cards for Bb and Rr at the front of the room. Display the rake Picture Card and read the word: /r/ /ā/ /k/. Ask a student to place it next to the appropriate Alphabet Card. Repeat with the Picture Cards for rock, bubble, bus, and rug. </a:t>
            </a:r>
            <a:r>
              <a:rPr b="1" lang="en-US"/>
              <a:t>Click path -&gt; Table of Contents -&gt; Unit 1 Week 5 Informational Text -&gt; Lesson 5</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178 in the Student Interactive. Ask them to trace the initial r in rip and rib and identify, or say, the letters in each word. When we change a letter in a word, we make a new word. What letter changed in rip to make the word rib? Point to the letters that are different. After students identify the letter that changed, have students decode each word. Repeat for each pair of words</a:t>
            </a:r>
            <a:endParaRPr/>
          </a:p>
        </p:txBody>
      </p:sp>
      <p:sp>
        <p:nvSpPr>
          <p:cNvPr id="859" name="Google Shape;859;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178 in the Student Interactive. Ask them to trace the initial r in rip and rib and identify, or say, the letters in each word. </a:t>
            </a:r>
            <a:r>
              <a:rPr i="1" lang="en-US"/>
              <a:t>When we change a letter in a word, we make a new word. What letter changed in rip to make the word rib? Point to the letters that are different.</a:t>
            </a:r>
            <a:r>
              <a:rPr lang="en-US"/>
              <a:t> After students identify the letter that changed, have students decode each word. Repeat for each pair of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p. 179 in the Student Interactive. Have them underline the words that begin with the sound /b/ and circle the words that begin with the sound /r/. Then have them match each picture to its sentence. </a:t>
            </a:r>
            <a:endParaRPr/>
          </a:p>
        </p:txBody>
      </p:sp>
      <p:sp>
        <p:nvSpPr>
          <p:cNvPr id="877" name="Google Shape;87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high-frequency words are words that appear over and over in texts. Remind them they will be learning many words this year, and those words will help them become better readers. Display the word me and ask students what letters spell the word. Have students </a:t>
            </a:r>
            <a:endParaRPr/>
          </a:p>
          <a:p>
            <a:pPr indent="-228600" lvl="1" marL="685800" rtl="0" algn="l">
              <a:lnSpc>
                <a:spcPct val="100000"/>
              </a:lnSpc>
              <a:spcBef>
                <a:spcPts val="0"/>
              </a:spcBef>
              <a:spcAft>
                <a:spcPts val="0"/>
              </a:spcAft>
              <a:buClr>
                <a:srgbClr val="000000"/>
              </a:buClr>
              <a:buSzPts val="1200"/>
              <a:buFont typeface="Calibri"/>
              <a:buChar char="•"/>
            </a:pPr>
            <a:r>
              <a:rPr lang="en-US"/>
              <a:t>say the word me as you write it on the board. </a:t>
            </a:r>
            <a:endParaRPr/>
          </a:p>
          <a:p>
            <a:pPr indent="-228600" lvl="1" marL="685800" rtl="0" algn="l">
              <a:lnSpc>
                <a:spcPct val="100000"/>
              </a:lnSpc>
              <a:spcBef>
                <a:spcPts val="0"/>
              </a:spcBef>
              <a:spcAft>
                <a:spcPts val="0"/>
              </a:spcAft>
              <a:buClr>
                <a:srgbClr val="000000"/>
              </a:buClr>
              <a:buSzPts val="1200"/>
              <a:buFont typeface="Calibri"/>
              <a:buChar char="•"/>
            </a:pPr>
            <a:r>
              <a:rPr lang="en-US"/>
              <a:t>repeat with for and with. </a:t>
            </a:r>
            <a:endParaRPr/>
          </a:p>
          <a:p>
            <a:pPr indent="-228600" lvl="1" marL="685800" rtl="0" algn="l">
              <a:lnSpc>
                <a:spcPct val="100000"/>
              </a:lnSpc>
              <a:spcBef>
                <a:spcPts val="0"/>
              </a:spcBef>
              <a:spcAft>
                <a:spcPts val="0"/>
              </a:spcAft>
              <a:buClr>
                <a:srgbClr val="000000"/>
              </a:buClr>
              <a:buSzPts val="1200"/>
              <a:buFont typeface="Calibri"/>
              <a:buChar char="•"/>
            </a:pPr>
            <a:r>
              <a:rPr lang="en-US"/>
              <a:t>read the words aloud.</a:t>
            </a:r>
            <a:endParaRPr i="0" u="none" strike="noStrike">
              <a:solidFill>
                <a:srgbClr val="000000"/>
              </a:solidFill>
            </a:endParaRPr>
          </a:p>
        </p:txBody>
      </p:sp>
      <p:sp>
        <p:nvSpPr>
          <p:cNvPr id="891" name="Google Shape;891;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they can improve their understanding of a text by retelling it in their own words. Explain that an important part of retelling a text is keeping the text’s meaning. That means that it is important to include the main ideas when retelling a text. When students compare different texts they have read, being able to retell the main ideas of each text will help them see similarities and differences. </a:t>
            </a:r>
            <a:endParaRPr/>
          </a:p>
          <a:p>
            <a:pPr indent="-215900" lvl="1" marL="685800" rtl="0" algn="l">
              <a:lnSpc>
                <a:spcPct val="100000"/>
              </a:lnSpc>
              <a:spcBef>
                <a:spcPts val="0"/>
              </a:spcBef>
              <a:spcAft>
                <a:spcPts val="0"/>
              </a:spcAft>
              <a:buSzPts val="1200"/>
              <a:buFont typeface="Calibri"/>
              <a:buChar char="•"/>
            </a:pPr>
            <a:r>
              <a:rPr lang="en-US"/>
              <a:t>The ideas that are important to retell are the main ideas of the text. What was the text mainly about? </a:t>
            </a:r>
            <a:endParaRPr/>
          </a:p>
          <a:p>
            <a:pPr indent="-215900" lvl="1" marL="685800" rtl="0" algn="l">
              <a:lnSpc>
                <a:spcPct val="100000"/>
              </a:lnSpc>
              <a:spcBef>
                <a:spcPts val="0"/>
              </a:spcBef>
              <a:spcAft>
                <a:spcPts val="0"/>
              </a:spcAft>
              <a:buSzPts val="1200"/>
              <a:buFont typeface="Calibri"/>
              <a:buChar char="•"/>
            </a:pPr>
            <a:r>
              <a:rPr lang="en-US"/>
              <a:t>Retelling more than one text in a simple way can show how two texts are similar. Were the main ideas of these texts similar? Are they connected in some way? </a:t>
            </a:r>
            <a:endParaRPr/>
          </a:p>
          <a:p>
            <a:pPr indent="-215900" lvl="1" marL="685800" rtl="0" algn="l">
              <a:lnSpc>
                <a:spcPct val="100000"/>
              </a:lnSpc>
              <a:spcBef>
                <a:spcPts val="0"/>
              </a:spcBef>
              <a:spcAft>
                <a:spcPts val="0"/>
              </a:spcAft>
              <a:buSzPts val="1200"/>
              <a:buFont typeface="Calibri"/>
              <a:buChar char="•"/>
            </a:pPr>
            <a:r>
              <a:rPr lang="en-US"/>
              <a:t>Think about other ways the texts are alike and different. For example, how are the pictures similar and different? </a:t>
            </a:r>
            <a:endParaRPr/>
          </a:p>
          <a:p>
            <a:pPr indent="-215900" lvl="1" marL="685800" rtl="0" algn="l">
              <a:lnSpc>
                <a:spcPct val="100000"/>
              </a:lnSpc>
              <a:spcBef>
                <a:spcPts val="0"/>
              </a:spcBef>
              <a:spcAft>
                <a:spcPts val="0"/>
              </a:spcAft>
              <a:buSzPts val="1200"/>
              <a:buFont typeface="Calibri"/>
              <a:buChar char="•"/>
            </a:pPr>
            <a:r>
              <a:rPr lang="en-US"/>
              <a:t>When students talk about texts, they can use words and phrases they’ve learned through the texts they’ve read, what has been read to them, and what they have already talked about. Phrases and words such as main idea, detail, alike, and different are all words students have learned that they can use in their conversations about texts. </a:t>
            </a:r>
            <a:endParaRPr/>
          </a:p>
          <a:p>
            <a:pPr indent="-215900" lvl="0" marL="228600" rtl="0" algn="l">
              <a:lnSpc>
                <a:spcPct val="100000"/>
              </a:lnSpc>
              <a:spcBef>
                <a:spcPts val="0"/>
              </a:spcBef>
              <a:spcAft>
                <a:spcPts val="0"/>
              </a:spcAft>
              <a:buSzPts val="1200"/>
              <a:buFont typeface="Calibri"/>
              <a:buAutoNum type="arabicPeriod"/>
            </a:pPr>
            <a:r>
              <a:rPr lang="en-US"/>
              <a:t>Remind students that they read two texts about special places: the library text on p. 180 and A Visit to the Art Store. Model making connections by retelling. </a:t>
            </a:r>
            <a:r>
              <a:rPr i="1" lang="en-US"/>
              <a:t>The text about libraries explains that you get books at a library. Similarly, A Visit to the Art Store explains that you get supplies at an art store.</a:t>
            </a:r>
            <a:r>
              <a:rPr lang="en-US"/>
              <a:t> Tell students to use words and phrases they’ve learned when they talk about texts they’ve read.</a:t>
            </a:r>
            <a:endParaRPr i="1"/>
          </a:p>
        </p:txBody>
      </p:sp>
      <p:sp>
        <p:nvSpPr>
          <p:cNvPr id="904" name="Google Shape;904;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17500" rtl="0" algn="l">
              <a:lnSpc>
                <a:spcPct val="100000"/>
              </a:lnSpc>
              <a:spcBef>
                <a:spcPts val="0"/>
              </a:spcBef>
              <a:spcAft>
                <a:spcPts val="0"/>
              </a:spcAft>
              <a:buSzPts val="1200"/>
              <a:buFont typeface="Calibri"/>
              <a:buAutoNum type="arabicPeriod"/>
            </a:pPr>
            <a:r>
              <a:rPr lang="en-US"/>
              <a:t>Have students use the strategies for comparing and retelling texts in a way that maintains meaning. </a:t>
            </a:r>
            <a:endParaRPr/>
          </a:p>
          <a:p>
            <a:pPr indent="-228600" lvl="0" marL="317500" rtl="0" algn="l">
              <a:lnSpc>
                <a:spcPct val="100000"/>
              </a:lnSpc>
              <a:spcBef>
                <a:spcPts val="0"/>
              </a:spcBef>
              <a:spcAft>
                <a:spcPts val="0"/>
              </a:spcAft>
              <a:buSzPts val="1200"/>
              <a:buFont typeface="Calibri"/>
              <a:buAutoNum type="arabicPeriod"/>
            </a:pPr>
            <a:r>
              <a:rPr lang="en-US"/>
              <a:t>Have partners complete the activity on p. 196 of the Student Interactive by taking turns retelling the informational texts. One student starts by retelling the text about libraries, and the other retells A Visit to the Art Store. Then have the students switch texts and retell again, so that each student has a chance to retell both texts.</a:t>
            </a:r>
            <a:endParaRPr/>
          </a:p>
          <a:p>
            <a:pPr indent="-228600" lvl="0" marL="317500" rtl="0" algn="l">
              <a:lnSpc>
                <a:spcPct val="100000"/>
              </a:lnSpc>
              <a:spcBef>
                <a:spcPts val="0"/>
              </a:spcBef>
              <a:spcAft>
                <a:spcPts val="0"/>
              </a:spcAft>
              <a:buSzPts val="1200"/>
              <a:buFont typeface="Calibri"/>
              <a:buAutoNum type="arabicPeriod"/>
            </a:pPr>
            <a:r>
              <a:rPr lang="en-US"/>
              <a:t>Have students respond to the Weekly Question. Encourage them to think about all the ideas and topics covered during the week when giving their responses. You can walk around the classroom and get each student’s response or run a class discussion of the weekly question.</a:t>
            </a:r>
            <a:endParaRPr/>
          </a:p>
        </p:txBody>
      </p:sp>
      <p:sp>
        <p:nvSpPr>
          <p:cNvPr id="917" name="Google Shape;917;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this unit, students were introduced to the parts of a book, how to think like an author, how to accept feedback from peers, and how to ask questions about others’ writing. Students also learned how to participate in Writing Club.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When writing a book we must think of an idea. Then we decide what type of book we will write. We include a front cover, a back cover, and a title page. We must also write words and draw pictures on each page.</a:t>
            </a:r>
            <a:r>
              <a:rPr lang="en-US"/>
              <a:t> Hold up a stack book and review the parts of a book. Then read the book, explaining that the author wrote both words and pictures on each page.</a:t>
            </a:r>
            <a:endParaRPr/>
          </a:p>
          <a:p>
            <a:pPr indent="-228600" lvl="0" marL="228600" rtl="0" algn="l">
              <a:lnSpc>
                <a:spcPct val="100000"/>
              </a:lnSpc>
              <a:spcBef>
                <a:spcPts val="0"/>
              </a:spcBef>
              <a:spcAft>
                <a:spcPts val="0"/>
              </a:spcAft>
              <a:buSzPts val="1200"/>
              <a:buFont typeface="Calibri"/>
              <a:buAutoNum type="arabicPeriod"/>
            </a:pPr>
            <a:r>
              <a:rPr lang="en-US"/>
              <a:t>Inform students that they are going to take a writing assessment. Using the skills they have learned in this unit, they should respond to the prompt. See the unit assessment on p. T417. Another form of assessment is to score students’ published writing using the rubric on p. T417.</a:t>
            </a:r>
            <a:endParaRPr/>
          </a:p>
          <a:p>
            <a:pPr indent="-228600" lvl="0" marL="228600" rtl="0" algn="l">
              <a:lnSpc>
                <a:spcPct val="100000"/>
              </a:lnSpc>
              <a:spcBef>
                <a:spcPts val="0"/>
              </a:spcBef>
              <a:spcAft>
                <a:spcPts val="0"/>
              </a:spcAft>
              <a:buSzPts val="1200"/>
              <a:buFont typeface="Calibri"/>
              <a:buAutoNum type="arabicPeriod"/>
            </a:pPr>
            <a:r>
              <a:rPr lang="en-US"/>
              <a:t>Provide students the assessment prompt below. The prompt may be displayed for students to respond to on a separate sheet of paper. Alternatively, the prompt may be printed from SavvasRealize.com. </a:t>
            </a:r>
            <a:endParaRPr/>
          </a:p>
          <a:p>
            <a:pPr indent="-228600" lvl="0" marL="228600" rtl="0" algn="l">
              <a:lnSpc>
                <a:spcPct val="100000"/>
              </a:lnSpc>
              <a:spcBef>
                <a:spcPts val="0"/>
              </a:spcBef>
              <a:spcAft>
                <a:spcPts val="0"/>
              </a:spcAft>
              <a:buSzPts val="1200"/>
              <a:buFont typeface="Calibri"/>
              <a:buAutoNum type="arabicPeriod"/>
            </a:pPr>
            <a:r>
              <a:rPr lang="en-US"/>
              <a:t>PROMPT Think of an idea for a book. Write a book about it.</a:t>
            </a:r>
            <a:endParaRPr/>
          </a:p>
        </p:txBody>
      </p:sp>
      <p:sp>
        <p:nvSpPr>
          <p:cNvPr id="931" name="Google Shape;931;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complete the question.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The cats play together. </a:t>
            </a:r>
            <a:endParaRPr/>
          </a:p>
          <a:p>
            <a:pPr indent="0" lvl="0" marL="38100" rtl="0" algn="l">
              <a:lnSpc>
                <a:spcPct val="100000"/>
              </a:lnSpc>
              <a:spcBef>
                <a:spcPts val="0"/>
              </a:spcBef>
              <a:spcAft>
                <a:spcPts val="0"/>
              </a:spcAft>
              <a:buClr>
                <a:srgbClr val="000000"/>
              </a:buClr>
              <a:buSzPts val="1200"/>
              <a:buFont typeface="Calibri"/>
              <a:buNone/>
            </a:pPr>
            <a:r>
              <a:rPr lang="en-US"/>
              <a:t>Which word in the sentence is an example of a plural noun? </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cats </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together </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play </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the</a:t>
            </a:r>
            <a:endParaRPr b="1" i="0" u="none" strike="noStrike">
              <a:solidFill>
                <a:srgbClr val="000000"/>
              </a:solidFill>
            </a:endParaRPr>
          </a:p>
        </p:txBody>
      </p:sp>
      <p:sp>
        <p:nvSpPr>
          <p:cNvPr id="942" name="Google Shape;942;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writing the letter b by completing the activity on p. 169 in the Student Interactive. If students need additional practice with letter recognition, use the Letter Recognition Unit on SavvasRealize.com or on pp. xvii–xliii in this Teacher’s Edition. The unit includes instruction, activities, and student practice sheets.</a:t>
            </a:r>
            <a:endParaRPr/>
          </a:p>
        </p:txBody>
      </p:sp>
      <p:sp>
        <p:nvSpPr>
          <p:cNvPr id="150" name="Google Shape;15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53" name="Google Shape;953;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for, me, and with. </a:t>
            </a:r>
            <a:endParaRPr/>
          </a:p>
          <a:p>
            <a:pPr indent="-190500" lvl="1" marL="685800" rtl="0" algn="l">
              <a:lnSpc>
                <a:spcPct val="100000"/>
              </a:lnSpc>
              <a:spcBef>
                <a:spcPts val="0"/>
              </a:spcBef>
              <a:spcAft>
                <a:spcPts val="0"/>
              </a:spcAft>
              <a:buClr>
                <a:srgbClr val="000000"/>
              </a:buClr>
              <a:buSzPts val="1200"/>
              <a:buFont typeface="Calibri"/>
              <a:buChar char="•"/>
            </a:pPr>
            <a:r>
              <a:rPr lang="en-US"/>
              <a:t>Point to the word for and read it. </a:t>
            </a:r>
            <a:endParaRPr/>
          </a:p>
          <a:p>
            <a:pPr indent="-190500" lvl="1" marL="685800" rtl="0" algn="l">
              <a:lnSpc>
                <a:spcPct val="100000"/>
              </a:lnSpc>
              <a:spcBef>
                <a:spcPts val="0"/>
              </a:spcBef>
              <a:spcAft>
                <a:spcPts val="0"/>
              </a:spcAft>
              <a:buClr>
                <a:srgbClr val="000000"/>
              </a:buClr>
              <a:buSzPts val="1200"/>
              <a:buFont typeface="Calibri"/>
              <a:buChar char="•"/>
            </a:pPr>
            <a:r>
              <a:rPr lang="en-US"/>
              <a:t>Have students point to the word for and read it. </a:t>
            </a:r>
            <a:endParaRPr/>
          </a:p>
          <a:p>
            <a:pPr indent="-190500" lvl="1" marL="685800" rtl="0" algn="l">
              <a:lnSpc>
                <a:spcPct val="100000"/>
              </a:lnSpc>
              <a:spcBef>
                <a:spcPts val="0"/>
              </a:spcBef>
              <a:spcAft>
                <a:spcPts val="0"/>
              </a:spcAft>
              <a:buClr>
                <a:srgbClr val="000000"/>
              </a:buClr>
              <a:buSzPts val="1200"/>
              <a:buFont typeface="Calibri"/>
              <a:buChar char="•"/>
            </a:pPr>
            <a:r>
              <a:rPr lang="en-US"/>
              <a:t>Repeat for me and with.</a:t>
            </a:r>
            <a:endParaRPr/>
          </a:p>
        </p:txBody>
      </p:sp>
      <p:sp>
        <p:nvSpPr>
          <p:cNvPr id="163" name="Google Shape;16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Unit Essential Question: What makes a place special? Then introduce them to the Week 5 Question: How can we describe special places? Tell students that describing a place means telling what it is like. In order to describe a special place, we need to know what makes it special. Explain that we can use words or pictures to describe a special place. A map is a tool that uses pictures to show what a place is like.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along as you turn to pp. 166–167 in the Student Interactive. Explain that maps show the locations of different places, including a park, a playground, and a school. Go over the features of the map with students, including the key and the locations of some roads and bodies of water. </a:t>
            </a:r>
            <a:endParaRPr/>
          </a:p>
          <a:p>
            <a:pPr indent="-190500" lvl="1" marL="685800" rtl="0" algn="l">
              <a:lnSpc>
                <a:spcPct val="100000"/>
              </a:lnSpc>
              <a:spcBef>
                <a:spcPts val="0"/>
              </a:spcBef>
              <a:spcAft>
                <a:spcPts val="0"/>
              </a:spcAft>
              <a:buClr>
                <a:srgbClr val="000000"/>
              </a:buClr>
              <a:buSzPts val="1200"/>
              <a:buFont typeface="Calibri"/>
              <a:buChar char="•"/>
            </a:pPr>
            <a:r>
              <a:rPr lang="en-US"/>
              <a:t>Have students find the playground on the map. Ask students to tell what it looks like or how they know it is a playground. </a:t>
            </a:r>
            <a:endParaRPr/>
          </a:p>
          <a:p>
            <a:pPr indent="-190500" lvl="1" marL="685800" rtl="0" algn="l">
              <a:lnSpc>
                <a:spcPct val="100000"/>
              </a:lnSpc>
              <a:spcBef>
                <a:spcPts val="0"/>
              </a:spcBef>
              <a:spcAft>
                <a:spcPts val="0"/>
              </a:spcAft>
              <a:buClr>
                <a:srgbClr val="000000"/>
              </a:buClr>
              <a:buSzPts val="1200"/>
              <a:buFont typeface="Calibri"/>
              <a:buChar char="•"/>
            </a:pPr>
            <a:r>
              <a:rPr lang="en-US"/>
              <a:t>Have students find the bridge, the picnic table, or the swing set on the map. Have them find a road and some water. </a:t>
            </a:r>
            <a:endParaRPr/>
          </a:p>
          <a:p>
            <a:pPr indent="-190500" lvl="1" marL="685800" rtl="0" algn="l">
              <a:lnSpc>
                <a:spcPct val="100000"/>
              </a:lnSpc>
              <a:spcBef>
                <a:spcPts val="0"/>
              </a:spcBef>
              <a:spcAft>
                <a:spcPts val="0"/>
              </a:spcAft>
              <a:buClr>
                <a:srgbClr val="000000"/>
              </a:buClr>
              <a:buSzPts val="1200"/>
              <a:buFont typeface="Calibri"/>
              <a:buChar char="•"/>
            </a:pPr>
            <a:r>
              <a:rPr lang="en-US"/>
              <a:t>Have students discuss the special places they see on the map.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Encourage students to ask questions about the map to clarify any information they do not understand.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students have talked about the special places they see on the map, have them complete the matching activity on p. 167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the Week 5 Question: How can we describe special places? Tell students that they just practiced describing some special places by talking about what they saw on the map. The map shows some special places like a school and a playground. Tell students that they will read about other special places this week and will practice describing them.</a:t>
            </a:r>
            <a:endParaRPr/>
          </a:p>
        </p:txBody>
      </p:sp>
      <p:sp>
        <p:nvSpPr>
          <p:cNvPr id="176" name="Google Shape;17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6.png"/><Relationship Id="rId7"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5.png"/><Relationship Id="rId7"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9.png"/><Relationship Id="rId8"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1.png"/><Relationship Id="rId7"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6.png"/><Relationship Id="rId7"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6.png"/><Relationship Id="rId7"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9.png"/><Relationship Id="rId7"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4.png"/><Relationship Id="rId7"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47.png"/><Relationship Id="rId8"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1.png"/><Relationship Id="rId7"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2.png"/><Relationship Id="rId7"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7.png"/><Relationship Id="rId7"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3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64.png"/><Relationship Id="rId7"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3.png"/><Relationship Id="rId11" Type="http://schemas.openxmlformats.org/officeDocument/2006/relationships/image" Target="../media/image73.png"/><Relationship Id="rId10" Type="http://schemas.openxmlformats.org/officeDocument/2006/relationships/image" Target="../media/image79.png"/><Relationship Id="rId12" Type="http://schemas.openxmlformats.org/officeDocument/2006/relationships/image" Target="../media/image82.png"/><Relationship Id="rId9" Type="http://schemas.openxmlformats.org/officeDocument/2006/relationships/image" Target="../media/image75.png"/><Relationship Id="rId5" Type="http://schemas.openxmlformats.org/officeDocument/2006/relationships/image" Target="../media/image2.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76.png"/><Relationship Id="rId7"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476371"/>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A picture containing clock&#10;&#10;Description automatically generated" id="192" name="Google Shape;192;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3" name="Google Shape;193;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4" name="Google Shape;194;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5" name="Google Shape;195;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6" name="Google Shape;196;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97" name="Google Shape;197;p11"/>
          <p:cNvGraphicFramePr/>
          <p:nvPr/>
        </p:nvGraphicFramePr>
        <p:xfrm>
          <a:off x="2390781" y="1445291"/>
          <a:ext cx="3000000" cy="3000000"/>
        </p:xfrm>
        <a:graphic>
          <a:graphicData uri="http://schemas.openxmlformats.org/drawingml/2006/table">
            <a:tbl>
              <a:tblPr bandRow="1" firstRow="1">
                <a:noFill/>
                <a:tableStyleId>{76554AD0-8FE1-4831-B848-46F8BCA7029A}</a:tableStyleId>
              </a:tblPr>
              <a:tblGrid>
                <a:gridCol w="3705225"/>
                <a:gridCol w="3705225"/>
              </a:tblGrid>
              <a:tr h="755800">
                <a:tc gridSpan="2">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latin typeface="Century Gothic"/>
                          <a:ea typeface="Century Gothic"/>
                          <a:cs typeface="Century Gothic"/>
                          <a:sym typeface="Century Gothic"/>
                        </a:rPr>
                        <a:t>Wrap-Up</a:t>
                      </a:r>
                      <a:endParaRPr sz="1400" u="none" cap="none" strike="noStrike"/>
                    </a:p>
                  </a:txBody>
                  <a:tcPr marT="45725" marB="45725" marR="91450" marL="91450"/>
                </a:tc>
                <a:tc hMerge="1"/>
              </a:tr>
              <a:tr h="755800">
                <a:tc>
                  <a:txBody>
                    <a:bodyPr/>
                    <a:lstStyle/>
                    <a:p>
                      <a:pPr indent="-139700" lvl="0" marL="342900" marR="0" rtl="0" algn="l">
                        <a:lnSpc>
                          <a:spcPct val="100000"/>
                        </a:lnSpc>
                        <a:spcBef>
                          <a:spcPts val="0"/>
                        </a:spcBef>
                        <a:spcAft>
                          <a:spcPts val="0"/>
                        </a:spcAft>
                        <a:buClr>
                          <a:srgbClr val="000000"/>
                        </a:buClr>
                        <a:buSzPts val="3200"/>
                        <a:buFont typeface="Arial"/>
                        <a:buNone/>
                      </a:pPr>
                      <a:r>
                        <a:t/>
                      </a:r>
                      <a:endParaRPr sz="1400" u="none" cap="none" strike="noStrike"/>
                    </a:p>
                    <a:p>
                      <a:pPr indent="-139700" lvl="0" marL="342900" marR="0" rtl="0" algn="l">
                        <a:lnSpc>
                          <a:spcPct val="100000"/>
                        </a:lnSpc>
                        <a:spcBef>
                          <a:spcPts val="0"/>
                        </a:spcBef>
                        <a:spcAft>
                          <a:spcPts val="0"/>
                        </a:spcAft>
                        <a:buClr>
                          <a:srgbClr val="000000"/>
                        </a:buClr>
                        <a:buSzPts val="3200"/>
                        <a:buFont typeface="Arial"/>
                        <a:buNone/>
                      </a:pPr>
                      <a:r>
                        <a:t/>
                      </a:r>
                      <a:endParaRPr sz="1400" u="none" cap="none" strike="noStrike"/>
                    </a:p>
                    <a:p>
                      <a:pPr indent="-139700" lvl="0" marL="342900" marR="0" rtl="0" algn="l">
                        <a:lnSpc>
                          <a:spcPct val="100000"/>
                        </a:lnSpc>
                        <a:spcBef>
                          <a:spcPts val="0"/>
                        </a:spcBef>
                        <a:spcAft>
                          <a:spcPts val="0"/>
                        </a:spcAft>
                        <a:buClr>
                          <a:srgbClr val="000000"/>
                        </a:buClr>
                        <a:buSzPts val="3200"/>
                        <a:buFont typeface="Arial"/>
                        <a:buNone/>
                      </a:pPr>
                      <a:r>
                        <a:t/>
                      </a:r>
                      <a:endParaRPr sz="1400" u="none" cap="none" strike="noStrike"/>
                    </a:p>
                    <a:p>
                      <a:pPr indent="-139700" lvl="0" marL="342900" marR="0" rtl="0" algn="l">
                        <a:lnSpc>
                          <a:spcPct val="100000"/>
                        </a:lnSpc>
                        <a:spcBef>
                          <a:spcPts val="0"/>
                        </a:spcBef>
                        <a:spcAft>
                          <a:spcPts val="0"/>
                        </a:spcAft>
                        <a:buClr>
                          <a:srgbClr val="000000"/>
                        </a:buClr>
                        <a:buSzPts val="3200"/>
                        <a:buFont typeface="Arial"/>
                        <a:buNone/>
                      </a:pPr>
                      <a:r>
                        <a:t/>
                      </a:r>
                      <a:endParaRPr sz="1400" u="none" cap="none" strike="noStrike"/>
                    </a:p>
                    <a:p>
                      <a:pPr indent="-139700" lvl="0" marL="342900" marR="0" rtl="0" algn="l">
                        <a:lnSpc>
                          <a:spcPct val="100000"/>
                        </a:lnSpc>
                        <a:spcBef>
                          <a:spcPts val="0"/>
                        </a:spcBef>
                        <a:spcAft>
                          <a:spcPts val="0"/>
                        </a:spcAft>
                        <a:buClr>
                          <a:srgbClr val="000000"/>
                        </a:buClr>
                        <a:buSzPts val="3200"/>
                        <a:buFont typeface="Arial"/>
                        <a:buNone/>
                      </a:pPr>
                      <a:r>
                        <a:t/>
                      </a:r>
                      <a:endParaRPr sz="1400" u="none" cap="none" strike="noStrike"/>
                    </a:p>
                    <a:p>
                      <a:pPr indent="-139700" lvl="0" marL="342900" marR="0" rtl="0" algn="l">
                        <a:lnSpc>
                          <a:spcPct val="100000"/>
                        </a:lnSpc>
                        <a:spcBef>
                          <a:spcPts val="0"/>
                        </a:spcBef>
                        <a:spcAft>
                          <a:spcPts val="0"/>
                        </a:spcAft>
                        <a:buClr>
                          <a:srgbClr val="000000"/>
                        </a:buClr>
                        <a:buSzPts val="3200"/>
                        <a:buFont typeface="Arial"/>
                        <a:buNone/>
                      </a:pPr>
                      <a:r>
                        <a:t/>
                      </a:r>
                      <a:endParaRPr sz="1400" u="none" cap="none" strike="noStrike"/>
                    </a:p>
                  </a:txBody>
                  <a:tcPr marT="45725" marB="45725" marR="91450" marL="91450"/>
                </a:tc>
                <a:tc>
                  <a:txBody>
                    <a:bodyPr/>
                    <a:lstStyle/>
                    <a:p>
                      <a:pPr indent="-139700" lvl="0" marL="342900" marR="0" rtl="0" algn="l">
                        <a:lnSpc>
                          <a:spcPct val="100000"/>
                        </a:lnSpc>
                        <a:spcBef>
                          <a:spcPts val="0"/>
                        </a:spcBef>
                        <a:spcAft>
                          <a:spcPts val="0"/>
                        </a:spcAft>
                        <a:buClr>
                          <a:srgbClr val="000000"/>
                        </a:buClr>
                        <a:buSzPts val="3200"/>
                        <a:buFont typeface="Arial"/>
                        <a:buNone/>
                      </a:pPr>
                      <a:r>
                        <a:t/>
                      </a:r>
                      <a:endParaRPr sz="1400" u="none" cap="none" strike="noStrike"/>
                    </a:p>
                  </a:txBody>
                  <a:tcPr marT="45725" marB="45725" marR="91450" marL="91450"/>
                </a:tc>
              </a:tr>
              <a:tr h="755800">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A picture containing clock&#10;&#10;Description automatically generated" id="203" name="Google Shape;20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4" name="Google Shape;20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5" name="Google Shape;20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6" name="Google Shape;20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7" name="Google Shape;20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a:t>
            </a:r>
            <a:endParaRPr b="0" i="0" sz="1400" u="none" cap="none" strike="noStrike">
              <a:solidFill>
                <a:srgbClr val="000000"/>
              </a:solidFill>
              <a:latin typeface="Century Gothic"/>
              <a:ea typeface="Century Gothic"/>
              <a:cs typeface="Century Gothic"/>
              <a:sym typeface="Century Gothic"/>
            </a:endParaRPr>
          </a:p>
        </p:txBody>
      </p:sp>
      <p:sp>
        <p:nvSpPr>
          <p:cNvPr id="208" name="Google Shape;20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181</a:t>
            </a:r>
            <a:endParaRPr b="0" i="0" sz="1400" u="none" cap="none" strike="noStrike">
              <a:solidFill>
                <a:srgbClr val="000000"/>
              </a:solidFill>
              <a:latin typeface="Century Gothic"/>
              <a:ea typeface="Century Gothic"/>
              <a:cs typeface="Century Gothic"/>
              <a:sym typeface="Century Gothic"/>
            </a:endParaRPr>
          </a:p>
        </p:txBody>
      </p:sp>
      <p:sp>
        <p:nvSpPr>
          <p:cNvPr id="209" name="Google Shape;209;p12"/>
          <p:cNvSpPr txBox="1"/>
          <p:nvPr/>
        </p:nvSpPr>
        <p:spPr>
          <a:xfrm>
            <a:off x="8600857" y="2950001"/>
            <a:ext cx="31359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181 in your Student Interactive.</a:t>
            </a:r>
            <a:endParaRPr b="0" i="0" sz="2800" u="none" cap="none" strike="noStrike">
              <a:solidFill>
                <a:schemeClr val="dk1"/>
              </a:solidFill>
              <a:latin typeface="Century Gothic"/>
              <a:ea typeface="Century Gothic"/>
              <a:cs typeface="Century Gothic"/>
              <a:sym typeface="Century Gothic"/>
            </a:endParaRPr>
          </a:p>
        </p:txBody>
      </p:sp>
      <p:pic>
        <p:nvPicPr>
          <p:cNvPr id="210" name="Google Shape;210;p12"/>
          <p:cNvPicPr preferRelativeResize="0"/>
          <p:nvPr/>
        </p:nvPicPr>
        <p:blipFill rotWithShape="1">
          <a:blip r:embed="rId6">
            <a:alphaModFix/>
          </a:blip>
          <a:srcRect b="0" l="0" r="0" t="0"/>
          <a:stretch/>
        </p:blipFill>
        <p:spPr>
          <a:xfrm>
            <a:off x="2088766" y="1296761"/>
            <a:ext cx="5785120" cy="47853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icture containing clock&#10;&#10;Description automatically generated" id="216" name="Google Shape;21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7" name="Google Shape;21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8" name="Google Shape;21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9" name="Google Shape;21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0" name="Google Shape;22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180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22" name="Google Shape;222;p13"/>
          <p:cNvPicPr preferRelativeResize="0"/>
          <p:nvPr/>
        </p:nvPicPr>
        <p:blipFill rotWithShape="1">
          <a:blip r:embed="rId6">
            <a:alphaModFix/>
          </a:blip>
          <a:srcRect b="0" l="0" r="0" t="0"/>
          <a:stretch/>
        </p:blipFill>
        <p:spPr>
          <a:xfrm>
            <a:off x="6588019" y="1899966"/>
            <a:ext cx="4948236" cy="713781"/>
          </a:xfrm>
          <a:prstGeom prst="rect">
            <a:avLst/>
          </a:prstGeom>
          <a:noFill/>
          <a:ln>
            <a:noFill/>
          </a:ln>
        </p:spPr>
      </p:pic>
      <p:sp>
        <p:nvSpPr>
          <p:cNvPr id="223" name="Google Shape;223;p13"/>
          <p:cNvSpPr txBox="1"/>
          <p:nvPr/>
        </p:nvSpPr>
        <p:spPr>
          <a:xfrm>
            <a:off x="6673328" y="2866865"/>
            <a:ext cx="4932276"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Discuss how a story about a library would be different from the informational text.</a:t>
            </a:r>
            <a:endParaRPr b="0" i="0" sz="3200" u="none" cap="none" strike="noStrike">
              <a:solidFill>
                <a:schemeClr val="dk1"/>
              </a:solidFill>
              <a:latin typeface="Century Gothic"/>
              <a:ea typeface="Century Gothic"/>
              <a:cs typeface="Century Gothic"/>
              <a:sym typeface="Century Gothic"/>
            </a:endParaRPr>
          </a:p>
        </p:txBody>
      </p:sp>
      <p:pic>
        <p:nvPicPr>
          <p:cNvPr id="224" name="Google Shape;224;p13"/>
          <p:cNvPicPr preferRelativeResize="0"/>
          <p:nvPr/>
        </p:nvPicPr>
        <p:blipFill rotWithShape="1">
          <a:blip r:embed="rId7">
            <a:alphaModFix/>
          </a:blip>
          <a:srcRect b="0" l="0" r="0" t="0"/>
          <a:stretch/>
        </p:blipFill>
        <p:spPr>
          <a:xfrm>
            <a:off x="959874" y="1511309"/>
            <a:ext cx="4904220" cy="40322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A picture containing clock&#10;&#10;Description automatically generated" id="230" name="Google Shape;23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1" name="Google Shape;23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2" name="Google Shape;23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3" name="Google Shape;23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4" name="Google Shape;23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35" name="Google Shape;235;p14"/>
          <p:cNvSpPr txBox="1"/>
          <p:nvPr/>
        </p:nvSpPr>
        <p:spPr>
          <a:xfrm>
            <a:off x="8674996" y="2494605"/>
            <a:ext cx="3136032"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page197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2800" u="none" cap="none" strike="noStrike">
              <a:solidFill>
                <a:schemeClr val="dk1"/>
              </a:solidFill>
              <a:latin typeface="Century Gothic"/>
              <a:ea typeface="Century Gothic"/>
              <a:cs typeface="Century Gothic"/>
              <a:sym typeface="Century Gothic"/>
            </a:endParaRPr>
          </a:p>
        </p:txBody>
      </p:sp>
      <p:pic>
        <p:nvPicPr>
          <p:cNvPr descr="A screenshot of a computer&#10;&#10;Description automatically generated with low confidence" id="236" name="Google Shape;236;p14"/>
          <p:cNvPicPr preferRelativeResize="0"/>
          <p:nvPr/>
        </p:nvPicPr>
        <p:blipFill rotWithShape="1">
          <a:blip r:embed="rId6">
            <a:alphaModFix/>
          </a:blip>
          <a:srcRect b="0" l="0" r="0" t="0"/>
          <a:stretch/>
        </p:blipFill>
        <p:spPr>
          <a:xfrm>
            <a:off x="2810495" y="1637501"/>
            <a:ext cx="5345052" cy="44179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37" name="Google Shape;237;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197</a:t>
            </a:r>
            <a:endParaRPr b="0" i="0" sz="1400" u="none" cap="none" strike="noStrike">
              <a:solidFill>
                <a:srgbClr val="000000"/>
              </a:solidFill>
              <a:latin typeface="Century Gothic"/>
              <a:ea typeface="Century Gothic"/>
              <a:cs typeface="Century Gothic"/>
              <a:sym typeface="Century Gothic"/>
            </a:endParaRPr>
          </a:p>
        </p:txBody>
      </p:sp>
      <p:sp>
        <p:nvSpPr>
          <p:cNvPr id="238" name="Google Shape;238;p14"/>
          <p:cNvSpPr txBox="1"/>
          <p:nvPr/>
        </p:nvSpPr>
        <p:spPr>
          <a:xfrm>
            <a:off x="543697" y="2397211"/>
            <a:ext cx="1927649"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map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move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special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 picture containing clock&#10;&#10;Description automatically generated" id="244" name="Google Shape;244;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5" name="Google Shape;245;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6" name="Google Shape;246;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7" name="Google Shape;247;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8" name="Google Shape;248;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49" name="Google Shape;249;p15"/>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descr="A picture containing sketch, line, design, illustration&#10;&#10;Description automatically generated" id="250" name="Google Shape;250;p15"/>
          <p:cNvPicPr preferRelativeResize="0"/>
          <p:nvPr/>
        </p:nvPicPr>
        <p:blipFill rotWithShape="1">
          <a:blip r:embed="rId7">
            <a:alphaModFix/>
          </a:blip>
          <a:srcRect b="0" l="0" r="0" t="0"/>
          <a:stretch/>
        </p:blipFill>
        <p:spPr>
          <a:xfrm>
            <a:off x="1822129" y="1714310"/>
            <a:ext cx="1511559" cy="1975104"/>
          </a:xfrm>
          <a:prstGeom prst="rect">
            <a:avLst/>
          </a:prstGeom>
          <a:noFill/>
          <a:ln>
            <a:noFill/>
          </a:ln>
        </p:spPr>
      </p:pic>
      <p:pic>
        <p:nvPicPr>
          <p:cNvPr descr="A picture containing antenna, line, design&#10;&#10;Description automatically generated" id="251" name="Google Shape;251;p15"/>
          <p:cNvPicPr preferRelativeResize="0"/>
          <p:nvPr/>
        </p:nvPicPr>
        <p:blipFill rotWithShape="1">
          <a:blip r:embed="rId8">
            <a:alphaModFix/>
          </a:blip>
          <a:srcRect b="0" l="0" r="0" t="0"/>
          <a:stretch/>
        </p:blipFill>
        <p:spPr>
          <a:xfrm>
            <a:off x="1621948" y="4029800"/>
            <a:ext cx="1773716" cy="19450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clock&#10;&#10;Description automatically generated" id="257" name="Google Shape;257;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0" name="Google Shape;260;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 Writing Workshop</a:t>
            </a:r>
            <a:endParaRPr b="0" i="0" sz="3600" u="none" cap="none" strike="noStrike">
              <a:solidFill>
                <a:schemeClr val="lt1"/>
              </a:solidFill>
              <a:latin typeface="Century Gothic"/>
              <a:ea typeface="Century Gothic"/>
              <a:cs typeface="Century Gothic"/>
              <a:sym typeface="Century Gothic"/>
            </a:endParaRPr>
          </a:p>
        </p:txBody>
      </p:sp>
      <p:sp>
        <p:nvSpPr>
          <p:cNvPr id="262" name="Google Shape;262;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201</a:t>
            </a:r>
            <a:endParaRPr b="0" i="0" sz="1400" u="none" cap="none" strike="noStrike">
              <a:solidFill>
                <a:srgbClr val="000000"/>
              </a:solidFill>
              <a:latin typeface="Century Gothic"/>
              <a:ea typeface="Century Gothic"/>
              <a:cs typeface="Century Gothic"/>
              <a:sym typeface="Century Gothic"/>
            </a:endParaRPr>
          </a:p>
        </p:txBody>
      </p:sp>
      <p:sp>
        <p:nvSpPr>
          <p:cNvPr id="263" name="Google Shape;263;p25"/>
          <p:cNvSpPr txBox="1"/>
          <p:nvPr/>
        </p:nvSpPr>
        <p:spPr>
          <a:xfrm>
            <a:off x="8666308" y="2616587"/>
            <a:ext cx="3637243"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201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264" name="Google Shape;264;p25"/>
          <p:cNvPicPr preferRelativeResize="0"/>
          <p:nvPr/>
        </p:nvPicPr>
        <p:blipFill rotWithShape="1">
          <a:blip r:embed="rId6">
            <a:alphaModFix/>
          </a:blip>
          <a:srcRect b="0" l="0" r="0" t="0"/>
          <a:stretch/>
        </p:blipFill>
        <p:spPr>
          <a:xfrm>
            <a:off x="1849255" y="1297873"/>
            <a:ext cx="6218565" cy="51398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75" name="Google Shape;275;p32"/>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
        <p:nvSpPr>
          <p:cNvPr id="276" name="Google Shape;276;p32"/>
          <p:cNvSpPr txBox="1"/>
          <p:nvPr/>
        </p:nvSpPr>
        <p:spPr>
          <a:xfrm>
            <a:off x="1234769" y="2033169"/>
            <a:ext cx="9638004"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We will </a:t>
            </a:r>
            <a:r>
              <a:rPr b="1" i="0" lang="en-US" sz="2800" u="none" cap="none" strike="noStrike">
                <a:solidFill>
                  <a:srgbClr val="000000"/>
                </a:solidFill>
                <a:latin typeface="Century Gothic"/>
                <a:ea typeface="Century Gothic"/>
                <a:cs typeface="Century Gothic"/>
                <a:sym typeface="Century Gothic"/>
              </a:rPr>
              <a:t>review</a:t>
            </a:r>
            <a:r>
              <a:rPr b="0" i="0" lang="en-US" sz="2800" u="none" cap="none" strike="noStrike">
                <a:solidFill>
                  <a:srgbClr val="000000"/>
                </a:solidFill>
                <a:latin typeface="Century Gothic"/>
                <a:ea typeface="Century Gothic"/>
                <a:cs typeface="Century Gothic"/>
                <a:sym typeface="Century Gothic"/>
              </a:rPr>
              <a:t> the books you have written and </a:t>
            </a:r>
            <a:r>
              <a:rPr b="1" i="0" lang="en-US" sz="2800" u="none" cap="none" strike="noStrike">
                <a:solidFill>
                  <a:srgbClr val="000000"/>
                </a:solidFill>
                <a:latin typeface="Century Gothic"/>
                <a:ea typeface="Century Gothic"/>
                <a:cs typeface="Century Gothic"/>
                <a:sym typeface="Century Gothic"/>
              </a:rPr>
              <a:t>choose</a:t>
            </a:r>
            <a:r>
              <a:rPr b="0" i="0" lang="en-US" sz="2800" u="none" cap="none" strike="noStrike">
                <a:solidFill>
                  <a:srgbClr val="000000"/>
                </a:solidFill>
                <a:latin typeface="Century Gothic"/>
                <a:ea typeface="Century Gothic"/>
                <a:cs typeface="Century Gothic"/>
                <a:sym typeface="Century Gothic"/>
              </a:rPr>
              <a:t> one you would like to present. </a:t>
            </a:r>
            <a:endParaRPr b="0" i="0" sz="1400" u="none" cap="none" strike="noStrike">
              <a:solidFill>
                <a:srgbClr val="000000"/>
              </a:solidFill>
              <a:latin typeface="Arial"/>
              <a:ea typeface="Arial"/>
              <a:cs typeface="Arial"/>
              <a:sym typeface="Arial"/>
            </a:endParaRPr>
          </a:p>
        </p:txBody>
      </p:sp>
      <p:sp>
        <p:nvSpPr>
          <p:cNvPr id="277" name="Google Shape;277;p32"/>
          <p:cNvSpPr txBox="1"/>
          <p:nvPr/>
        </p:nvSpPr>
        <p:spPr>
          <a:xfrm>
            <a:off x="1234769" y="3914498"/>
            <a:ext cx="740121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Your book should have a front cover, a back cover, and a title page.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A picture containing clock&#10;&#10;Description automatically generated" id="283" name="Google Shape;28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4" name="Google Shape;28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5" name="Google Shape;28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6" name="Google Shape;28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7" name="Google Shape;28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88" name="Google Shape;288;p19"/>
          <p:cNvSpPr txBox="1"/>
          <p:nvPr/>
        </p:nvSpPr>
        <p:spPr>
          <a:xfrm>
            <a:off x="1974673" y="1997839"/>
            <a:ext cx="8242654"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Plural nouns mane more than one person, animal place, or thing.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Plural nouns end with </a:t>
            </a:r>
            <a:r>
              <a:rPr b="0" i="1" lang="en-US" sz="3600" u="none" cap="none" strike="noStrike">
                <a:solidFill>
                  <a:srgbClr val="000000"/>
                </a:solidFill>
                <a:latin typeface="Century Gothic"/>
                <a:ea typeface="Century Gothic"/>
                <a:cs typeface="Century Gothic"/>
                <a:sym typeface="Century Gothic"/>
              </a:rPr>
              <a:t>–es</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A picture containing drawing, lamp&#10;&#10;Description automatically generated" id="293" name="Google Shape;293;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4" name="Google Shape;294;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95" name="Google Shape;295;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6" name="Google Shape;296;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97" name="Google Shape;297;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98" name="Google Shape;298;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A picture containing clock&#10;&#10;Description automatically generated" id="304" name="Google Shape;304;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5" name="Google Shape;305;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6" name="Google Shape;306;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7" name="Google Shape;307;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8" name="Google Shape;308;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309" name="Google Shape;309;p21"/>
          <p:cNvPicPr preferRelativeResize="0"/>
          <p:nvPr/>
        </p:nvPicPr>
        <p:blipFill rotWithShape="1">
          <a:blip r:embed="rId6">
            <a:alphaModFix/>
          </a:blip>
          <a:srcRect b="0" l="0" r="0" t="0"/>
          <a:stretch/>
        </p:blipFill>
        <p:spPr>
          <a:xfrm>
            <a:off x="1721997" y="1573930"/>
            <a:ext cx="3012840" cy="4196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0" name="Google Shape;310;p21"/>
          <p:cNvPicPr preferRelativeResize="0"/>
          <p:nvPr/>
        </p:nvPicPr>
        <p:blipFill rotWithShape="1">
          <a:blip r:embed="rId7">
            <a:alphaModFix/>
          </a:blip>
          <a:srcRect b="0" l="0" r="0" t="0"/>
          <a:stretch/>
        </p:blipFill>
        <p:spPr>
          <a:xfrm>
            <a:off x="5791489" y="1706965"/>
            <a:ext cx="3012840" cy="40171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A picture containing clock&#10;&#10;Description automatically generated" id="316" name="Google Shape;31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7" name="Google Shape;317;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8" name="Google Shape;318;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9" name="Google Shape;319;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0" name="Google Shape;32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1" name="Google Shape;32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a:t>
            </a:r>
            <a:endParaRPr b="0" i="0" sz="1400" u="none" cap="none" strike="noStrike">
              <a:solidFill>
                <a:srgbClr val="000000"/>
              </a:solidFill>
              <a:latin typeface="Century Gothic"/>
              <a:ea typeface="Century Gothic"/>
              <a:cs typeface="Century Gothic"/>
              <a:sym typeface="Century Gothic"/>
            </a:endParaRPr>
          </a:p>
        </p:txBody>
      </p:sp>
      <p:sp>
        <p:nvSpPr>
          <p:cNvPr id="322" name="Google Shape;322;p22"/>
          <p:cNvSpPr txBox="1"/>
          <p:nvPr/>
        </p:nvSpPr>
        <p:spPr>
          <a:xfrm>
            <a:off x="8218049" y="2387845"/>
            <a:ext cx="4112230"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170 in your Student Interactive and complete the activity.</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id="323" name="Google Shape;323;p22"/>
          <p:cNvPicPr preferRelativeResize="0"/>
          <p:nvPr/>
        </p:nvPicPr>
        <p:blipFill rotWithShape="1">
          <a:blip r:embed="rId6">
            <a:alphaModFix/>
          </a:blip>
          <a:srcRect b="0" l="0" r="0" t="0"/>
          <a:stretch/>
        </p:blipFill>
        <p:spPr>
          <a:xfrm>
            <a:off x="1592881" y="1233865"/>
            <a:ext cx="6029223" cy="49703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 picture containing clock&#10;&#10;Description automatically generated" id="329" name="Google Shape;329;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0" name="Google Shape;330;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1" name="Google Shape;331;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2" name="Google Shape;332;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3" name="Google Shape;333;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34" name="Google Shape;334;p23"/>
          <p:cNvSpPr txBox="1"/>
          <p:nvPr/>
        </p:nvSpPr>
        <p:spPr>
          <a:xfrm>
            <a:off x="989105"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a:t>
            </a:r>
            <a:endParaRPr b="0" i="0" sz="1400" u="none" cap="none" strike="noStrike">
              <a:solidFill>
                <a:srgbClr val="000000"/>
              </a:solidFill>
              <a:latin typeface="Century Gothic"/>
              <a:ea typeface="Century Gothic"/>
              <a:cs typeface="Century Gothic"/>
              <a:sym typeface="Century Gothic"/>
            </a:endParaRPr>
          </a:p>
        </p:txBody>
      </p:sp>
      <p:sp>
        <p:nvSpPr>
          <p:cNvPr id="335" name="Google Shape;335;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a:t>
            </a:r>
            <a:endParaRPr b="0" i="0" sz="1400" u="none" cap="none" strike="noStrike">
              <a:solidFill>
                <a:srgbClr val="000000"/>
              </a:solidFill>
              <a:latin typeface="Century Gothic"/>
              <a:ea typeface="Century Gothic"/>
              <a:cs typeface="Century Gothic"/>
              <a:sym typeface="Century Gothic"/>
            </a:endParaRPr>
          </a:p>
        </p:txBody>
      </p:sp>
      <p:sp>
        <p:nvSpPr>
          <p:cNvPr id="336" name="Google Shape;336;p23"/>
          <p:cNvSpPr txBox="1"/>
          <p:nvPr/>
        </p:nvSpPr>
        <p:spPr>
          <a:xfrm>
            <a:off x="8002497" y="254196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with</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A picture containing clock&#10;&#10;Description automatically generated" id="342" name="Google Shape;342;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3" name="Google Shape;343;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4" name="Google Shape;344;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5" name="Google Shape;345;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6" name="Google Shape;346;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47" name="Google Shape;34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a:t>
            </a:r>
            <a:endParaRPr b="0" i="0" sz="1400" u="none" cap="none" strike="noStrike">
              <a:solidFill>
                <a:srgbClr val="000000"/>
              </a:solidFill>
              <a:latin typeface="Century Gothic"/>
              <a:ea typeface="Century Gothic"/>
              <a:cs typeface="Century Gothic"/>
              <a:sym typeface="Century Gothic"/>
            </a:endParaRPr>
          </a:p>
        </p:txBody>
      </p:sp>
      <p:pic>
        <p:nvPicPr>
          <p:cNvPr descr="A close-up of a sign&#10;&#10;Description automatically generated with low confidence" id="348" name="Google Shape;348;p24"/>
          <p:cNvPicPr preferRelativeResize="0"/>
          <p:nvPr/>
        </p:nvPicPr>
        <p:blipFill rotWithShape="1">
          <a:blip r:embed="rId6">
            <a:alphaModFix/>
          </a:blip>
          <a:srcRect b="0" l="0" r="0" t="0"/>
          <a:stretch/>
        </p:blipFill>
        <p:spPr>
          <a:xfrm>
            <a:off x="691979" y="2260572"/>
            <a:ext cx="11018107" cy="24728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descr="A picture containing clock&#10;&#10;Description automatically generated" id="354" name="Google Shape;354;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5" name="Google Shape;355;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6" name="Google Shape;356;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7" name="Google Shape;357;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8" name="Google Shape;358;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Print Awareness</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4"/>
          <p:cNvSpPr txBox="1"/>
          <p:nvPr/>
        </p:nvSpPr>
        <p:spPr>
          <a:xfrm>
            <a:off x="952034" y="2027481"/>
            <a:ext cx="9612986"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6600" u="none" cap="none" strike="noStrike">
              <a:solidFill>
                <a:srgbClr val="000000"/>
              </a:solidFill>
              <a:latin typeface="Century Gothic"/>
              <a:ea typeface="Century Gothic"/>
              <a:cs typeface="Century Gothic"/>
              <a:sym typeface="Century Gothic"/>
            </a:endParaRPr>
          </a:p>
        </p:txBody>
      </p:sp>
      <p:sp>
        <p:nvSpPr>
          <p:cNvPr id="360" name="Google Shape;360;p4"/>
          <p:cNvSpPr txBox="1"/>
          <p:nvPr/>
        </p:nvSpPr>
        <p:spPr>
          <a:xfrm>
            <a:off x="952034" y="3827617"/>
            <a:ext cx="9612986"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6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A picture containing clock&#10;&#10;Description automatically generated" id="366" name="Google Shape;366;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7" name="Google Shape;367;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8" name="Google Shape;368;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9" name="Google Shape;369;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0" name="Google Shape;370;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71" name="Google Shape;371;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sp>
        <p:nvSpPr>
          <p:cNvPr id="372" name="Google Shape;372;p26"/>
          <p:cNvSpPr txBox="1"/>
          <p:nvPr/>
        </p:nvSpPr>
        <p:spPr>
          <a:xfrm>
            <a:off x="8887854" y="2563878"/>
            <a:ext cx="2997358"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183 in your Student Interactive.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id="373" name="Google Shape;373;p26"/>
          <p:cNvPicPr preferRelativeResize="0"/>
          <p:nvPr/>
        </p:nvPicPr>
        <p:blipFill rotWithShape="1">
          <a:blip r:embed="rId6">
            <a:alphaModFix/>
          </a:blip>
          <a:srcRect b="0" l="0" r="0" t="0"/>
          <a:stretch/>
        </p:blipFill>
        <p:spPr>
          <a:xfrm>
            <a:off x="2412267" y="1431301"/>
            <a:ext cx="5774440"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descr="A picture containing clock&#10;&#10;Description automatically generated" id="379" name="Google Shape;379;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0" name="Google Shape;380;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1" name="Google Shape;381;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2" name="Google Shape;382;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3" name="Google Shape;383;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Visit to the Art Store</a:t>
            </a:r>
            <a:endParaRPr b="0" i="0" sz="1400" u="none" cap="none" strike="noStrike">
              <a:solidFill>
                <a:srgbClr val="000000"/>
              </a:solidFill>
              <a:latin typeface="Century Gothic"/>
              <a:ea typeface="Century Gothic"/>
              <a:cs typeface="Century Gothic"/>
              <a:sym typeface="Century Gothic"/>
            </a:endParaRPr>
          </a:p>
        </p:txBody>
      </p:sp>
      <p:sp>
        <p:nvSpPr>
          <p:cNvPr id="384" name="Google Shape;384;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pic>
        <p:nvPicPr>
          <p:cNvPr id="385" name="Google Shape;385;p28"/>
          <p:cNvPicPr preferRelativeResize="0"/>
          <p:nvPr/>
        </p:nvPicPr>
        <p:blipFill rotWithShape="1">
          <a:blip r:embed="rId6">
            <a:alphaModFix/>
          </a:blip>
          <a:srcRect b="0" l="0" r="0" t="0"/>
          <a:stretch/>
        </p:blipFill>
        <p:spPr>
          <a:xfrm>
            <a:off x="2655392" y="1431301"/>
            <a:ext cx="5774439"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A picture containing clock&#10;&#10;Description automatically generated" id="391" name="Google Shape;39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2" name="Google Shape;392;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3" name="Google Shape;393;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4" name="Google Shape;394;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5" name="Google Shape;39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Visit to the Art Store</a:t>
            </a:r>
            <a:endParaRPr b="0" i="0" sz="1400" u="none" cap="none" strike="noStrike">
              <a:solidFill>
                <a:srgbClr val="000000"/>
              </a:solidFill>
              <a:latin typeface="Century Gothic"/>
              <a:ea typeface="Century Gothic"/>
              <a:cs typeface="Century Gothic"/>
              <a:sym typeface="Century Gothic"/>
            </a:endParaRPr>
          </a:p>
        </p:txBody>
      </p:sp>
      <p:sp>
        <p:nvSpPr>
          <p:cNvPr id="396" name="Google Shape;396;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a:t>
            </a:r>
            <a:endParaRPr b="0" i="0" sz="1400" u="none" cap="none" strike="noStrike">
              <a:solidFill>
                <a:srgbClr val="000000"/>
              </a:solidFill>
              <a:latin typeface="Century Gothic"/>
              <a:ea typeface="Century Gothic"/>
              <a:cs typeface="Century Gothic"/>
              <a:sym typeface="Century Gothic"/>
            </a:endParaRPr>
          </a:p>
        </p:txBody>
      </p:sp>
      <p:pic>
        <p:nvPicPr>
          <p:cNvPr id="397" name="Google Shape;397;p5"/>
          <p:cNvPicPr preferRelativeResize="0"/>
          <p:nvPr/>
        </p:nvPicPr>
        <p:blipFill rotWithShape="1">
          <a:blip r:embed="rId6">
            <a:alphaModFix/>
          </a:blip>
          <a:srcRect b="0" l="0" r="0" t="0"/>
          <a:stretch/>
        </p:blipFill>
        <p:spPr>
          <a:xfrm>
            <a:off x="2380462" y="1378192"/>
            <a:ext cx="5772992"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8" name="Google Shape;398;p5"/>
          <p:cNvPicPr preferRelativeResize="0"/>
          <p:nvPr/>
        </p:nvPicPr>
        <p:blipFill rotWithShape="1">
          <a:blip r:embed="rId7">
            <a:alphaModFix/>
          </a:blip>
          <a:srcRect b="0" l="0" r="0" t="0"/>
          <a:stretch/>
        </p:blipFill>
        <p:spPr>
          <a:xfrm flipH="1">
            <a:off x="8920425" y="2592082"/>
            <a:ext cx="2434325" cy="16738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icture containing clock&#10;&#10;Description automatically generated" id="404" name="Google Shape;404;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5" name="Google Shape;405;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6" name="Google Shape;406;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7" name="Google Shape;407;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8" name="Google Shape;408;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Visit to the Art Store</a:t>
            </a:r>
            <a:endParaRPr b="0" i="0" sz="1400" u="none" cap="none" strike="noStrike">
              <a:solidFill>
                <a:srgbClr val="000000"/>
              </a:solidFill>
              <a:latin typeface="Century Gothic"/>
              <a:ea typeface="Century Gothic"/>
              <a:cs typeface="Century Gothic"/>
              <a:sym typeface="Century Gothic"/>
            </a:endParaRPr>
          </a:p>
        </p:txBody>
      </p:sp>
      <p:sp>
        <p:nvSpPr>
          <p:cNvPr id="409" name="Google Shape;409;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185, 186</a:t>
            </a:r>
            <a:endParaRPr b="0" i="0" sz="1400" u="none" cap="none" strike="noStrike">
              <a:solidFill>
                <a:srgbClr val="000000"/>
              </a:solidFill>
              <a:latin typeface="Century Gothic"/>
              <a:ea typeface="Century Gothic"/>
              <a:cs typeface="Century Gothic"/>
              <a:sym typeface="Century Gothic"/>
            </a:endParaRPr>
          </a:p>
        </p:txBody>
      </p:sp>
      <p:pic>
        <p:nvPicPr>
          <p:cNvPr id="410" name="Google Shape;410;p29"/>
          <p:cNvPicPr preferRelativeResize="0"/>
          <p:nvPr/>
        </p:nvPicPr>
        <p:blipFill rotWithShape="1">
          <a:blip r:embed="rId6">
            <a:alphaModFix/>
          </a:blip>
          <a:srcRect b="0" l="0" r="0" t="0"/>
          <a:stretch/>
        </p:blipFill>
        <p:spPr>
          <a:xfrm>
            <a:off x="782794" y="1791697"/>
            <a:ext cx="9162714" cy="37954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A picture containing clock&#10;&#10;Description automatically generated" id="416" name="Google Shape;416;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7" name="Google Shape;417;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8" name="Google Shape;418;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9" name="Google Shape;419;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0" name="Google Shape;420;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Visit to the Art Store</a:t>
            </a:r>
            <a:endParaRPr b="0" i="0" sz="1400" u="none" cap="none" strike="noStrike">
              <a:solidFill>
                <a:srgbClr val="000000"/>
              </a:solidFill>
              <a:latin typeface="Century Gothic"/>
              <a:ea typeface="Century Gothic"/>
              <a:cs typeface="Century Gothic"/>
              <a:sym typeface="Century Gothic"/>
            </a:endParaRPr>
          </a:p>
        </p:txBody>
      </p:sp>
      <p:sp>
        <p:nvSpPr>
          <p:cNvPr id="421" name="Google Shape;421;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187,188</a:t>
            </a:r>
            <a:endParaRPr b="0" i="0" sz="1400" u="none" cap="none" strike="noStrike">
              <a:solidFill>
                <a:srgbClr val="000000"/>
              </a:solidFill>
              <a:latin typeface="Century Gothic"/>
              <a:ea typeface="Century Gothic"/>
              <a:cs typeface="Century Gothic"/>
              <a:sym typeface="Century Gothic"/>
            </a:endParaRPr>
          </a:p>
        </p:txBody>
      </p:sp>
      <p:pic>
        <p:nvPicPr>
          <p:cNvPr id="422" name="Google Shape;422;p30"/>
          <p:cNvPicPr preferRelativeResize="0"/>
          <p:nvPr/>
        </p:nvPicPr>
        <p:blipFill rotWithShape="1">
          <a:blip r:embed="rId6">
            <a:alphaModFix/>
          </a:blip>
          <a:srcRect b="0" l="0" r="0" t="0"/>
          <a:stretch/>
        </p:blipFill>
        <p:spPr>
          <a:xfrm>
            <a:off x="819040" y="1777824"/>
            <a:ext cx="9240728" cy="38231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3" name="Google Shape;423;p30"/>
          <p:cNvPicPr preferRelativeResize="0"/>
          <p:nvPr/>
        </p:nvPicPr>
        <p:blipFill rotWithShape="1">
          <a:blip r:embed="rId7">
            <a:alphaModFix/>
          </a:blip>
          <a:srcRect b="0" l="0" r="0" t="0"/>
          <a:stretch/>
        </p:blipFill>
        <p:spPr>
          <a:xfrm flipH="1">
            <a:off x="9958392" y="2537948"/>
            <a:ext cx="2434325" cy="167383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A picture containing clock&#10;&#10;Description automatically generated" id="429" name="Google Shape;429;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0" name="Google Shape;430;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1" name="Google Shape;431;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2" name="Google Shape;432;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3" name="Google Shape;433;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Visit to the Art Store</a:t>
            </a:r>
            <a:endParaRPr b="0" i="0" sz="1400" u="none" cap="none" strike="noStrike">
              <a:solidFill>
                <a:srgbClr val="000000"/>
              </a:solidFill>
              <a:latin typeface="Century Gothic"/>
              <a:ea typeface="Century Gothic"/>
              <a:cs typeface="Century Gothic"/>
              <a:sym typeface="Century Gothic"/>
            </a:endParaRPr>
          </a:p>
        </p:txBody>
      </p:sp>
      <p:sp>
        <p:nvSpPr>
          <p:cNvPr id="434" name="Google Shape;434;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189,190</a:t>
            </a:r>
            <a:endParaRPr b="0" i="0" sz="1400" u="none" cap="none" strike="noStrike">
              <a:solidFill>
                <a:srgbClr val="000000"/>
              </a:solidFill>
              <a:latin typeface="Century Gothic"/>
              <a:ea typeface="Century Gothic"/>
              <a:cs typeface="Century Gothic"/>
              <a:sym typeface="Century Gothic"/>
            </a:endParaRPr>
          </a:p>
        </p:txBody>
      </p:sp>
      <p:pic>
        <p:nvPicPr>
          <p:cNvPr id="435" name="Google Shape;435;p31"/>
          <p:cNvPicPr preferRelativeResize="0"/>
          <p:nvPr/>
        </p:nvPicPr>
        <p:blipFill rotWithShape="1">
          <a:blip r:embed="rId6">
            <a:alphaModFix/>
          </a:blip>
          <a:srcRect b="0" l="0" r="0" t="0"/>
          <a:stretch/>
        </p:blipFill>
        <p:spPr>
          <a:xfrm>
            <a:off x="1192501" y="1655826"/>
            <a:ext cx="9806997" cy="4067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1"/>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A picture containing clock&#10;&#10;Description automatically generated" id="441" name="Google Shape;441;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2" name="Google Shape;442;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3" name="Google Shape;443;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4" name="Google Shape;444;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5" name="Google Shape;445;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Visit to the Art Store</a:t>
            </a:r>
            <a:endParaRPr b="0" i="0" sz="1400" u="none" cap="none" strike="noStrike">
              <a:solidFill>
                <a:srgbClr val="000000"/>
              </a:solidFill>
              <a:latin typeface="Century Gothic"/>
              <a:ea typeface="Century Gothic"/>
              <a:cs typeface="Century Gothic"/>
              <a:sym typeface="Century Gothic"/>
            </a:endParaRPr>
          </a:p>
        </p:txBody>
      </p:sp>
      <p:sp>
        <p:nvSpPr>
          <p:cNvPr id="446" name="Google Shape;446;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pic>
        <p:nvPicPr>
          <p:cNvPr descr="A person and a child painting&#10;&#10;Description automatically generated with medium confidence" id="447" name="Google Shape;447;p16"/>
          <p:cNvPicPr preferRelativeResize="0"/>
          <p:nvPr/>
        </p:nvPicPr>
        <p:blipFill rotWithShape="1">
          <a:blip r:embed="rId6">
            <a:alphaModFix/>
          </a:blip>
          <a:srcRect b="0" l="0" r="0" t="0"/>
          <a:stretch/>
        </p:blipFill>
        <p:spPr>
          <a:xfrm>
            <a:off x="2634894" y="1397415"/>
            <a:ext cx="5815436" cy="4806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54" name="Google Shape;454;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55" name="Google Shape;455;g216d5158540_0_8"/>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456" name="Google Shape;456;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g216d5158540_0_8"/>
          <p:cNvSpPr txBox="1"/>
          <p:nvPr/>
        </p:nvSpPr>
        <p:spPr>
          <a:xfrm>
            <a:off x="6096000" y="1248535"/>
            <a:ext cx="5944519" cy="4551975"/>
          </a:xfrm>
          <a:prstGeom prst="rect">
            <a:avLst/>
          </a:prstGeom>
          <a:noFill/>
          <a:ln>
            <a:noFill/>
          </a:ln>
        </p:spPr>
        <p:txBody>
          <a:bodyPr anchorCtr="0" anchor="t" bIns="45700" lIns="91425" spcFirstLastPara="1" rIns="91425" wrap="square" tIns="45700">
            <a:spAutoFit/>
          </a:bodyPr>
          <a:lstStyle/>
          <a:p>
            <a:pPr indent="0" lvl="1" marL="457200" marR="0" rtl="0" algn="l">
              <a:lnSpc>
                <a:spcPct val="115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Talk</a:t>
            </a:r>
            <a:r>
              <a:rPr b="0" i="0" lang="en-US" sz="2800" u="none" cap="none" strike="noStrike">
                <a:solidFill>
                  <a:srgbClr val="000000"/>
                </a:solidFill>
                <a:latin typeface="Century Gothic"/>
                <a:ea typeface="Century Gothic"/>
                <a:cs typeface="Century Gothic"/>
                <a:sym typeface="Century Gothic"/>
              </a:rPr>
              <a:t> What did you learn about art stores from reading this text? Discuss with a partner. </a:t>
            </a:r>
            <a:endParaRPr b="0" i="0" sz="1400" u="none" cap="none" strike="noStrike">
              <a:solidFill>
                <a:srgbClr val="000000"/>
              </a:solidFill>
              <a:latin typeface="Arial"/>
              <a:ea typeface="Arial"/>
              <a:cs typeface="Arial"/>
              <a:sym typeface="Arial"/>
            </a:endParaRPr>
          </a:p>
          <a:p>
            <a:pPr indent="0" lvl="1" marL="457200" marR="0" rtl="0" algn="l">
              <a:lnSpc>
                <a:spcPct val="115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1" marL="457200" marR="0" rtl="0" algn="l">
              <a:lnSpc>
                <a:spcPct val="115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Illustrate</a:t>
            </a:r>
            <a:r>
              <a:rPr b="0" i="0" lang="en-US" sz="2800" u="none" cap="none" strike="noStrike">
                <a:solidFill>
                  <a:srgbClr val="000000"/>
                </a:solidFill>
                <a:latin typeface="Century Gothic"/>
                <a:ea typeface="Century Gothic"/>
                <a:cs typeface="Century Gothic"/>
                <a:sym typeface="Century Gothic"/>
              </a:rPr>
              <a:t> Draw the artist’s tool from the text that you like using the most. Tell a partner why that artist’s tool is your favorite.</a:t>
            </a:r>
            <a:endParaRPr b="0" i="0" sz="2800" u="none" cap="none" strike="noStrike">
              <a:solidFill>
                <a:srgbClr val="000000"/>
              </a:solidFill>
              <a:latin typeface="Century Gothic"/>
              <a:ea typeface="Century Gothic"/>
              <a:cs typeface="Century Gothic"/>
              <a:sym typeface="Century Gothic"/>
            </a:endParaRPr>
          </a:p>
        </p:txBody>
      </p:sp>
      <p:pic>
        <p:nvPicPr>
          <p:cNvPr id="459" name="Google Shape;459;g216d5158540_0_8"/>
          <p:cNvPicPr preferRelativeResize="0"/>
          <p:nvPr/>
        </p:nvPicPr>
        <p:blipFill rotWithShape="1">
          <a:blip r:embed="rId6">
            <a:alphaModFix/>
          </a:blip>
          <a:srcRect b="0" l="0" r="0" t="0"/>
          <a:stretch/>
        </p:blipFill>
        <p:spPr>
          <a:xfrm>
            <a:off x="804818" y="1460876"/>
            <a:ext cx="5392466" cy="44571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descr="A picture containing clock&#10;&#10;Description automatically generated" id="465" name="Google Shape;465;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6" name="Google Shape;466;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7" name="Google Shape;467;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8" name="Google Shape;468;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9" name="Google Shape;469;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70" name="Google Shape;470;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3"/>
          <p:cNvSpPr txBox="1"/>
          <p:nvPr/>
        </p:nvSpPr>
        <p:spPr>
          <a:xfrm>
            <a:off x="8427694" y="2644190"/>
            <a:ext cx="3619071"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72" name="Google Shape;472;p33"/>
          <p:cNvPicPr preferRelativeResize="0"/>
          <p:nvPr/>
        </p:nvPicPr>
        <p:blipFill rotWithShape="1">
          <a:blip r:embed="rId6">
            <a:alphaModFix/>
          </a:blip>
          <a:srcRect b="0" l="0" r="0" t="0"/>
          <a:stretch/>
        </p:blipFill>
        <p:spPr>
          <a:xfrm>
            <a:off x="2405284" y="1320071"/>
            <a:ext cx="5723349" cy="47386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picture containing clock&#10;&#10;Description automatically generated" id="478" name="Google Shape;478;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9" name="Google Shape;479;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0" name="Google Shape;480;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1" name="Google Shape;481;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2" name="Google Shape;482;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483" name="Google Shape;483;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sp>
        <p:nvSpPr>
          <p:cNvPr id="484" name="Google Shape;484;p17"/>
          <p:cNvSpPr txBox="1"/>
          <p:nvPr/>
        </p:nvSpPr>
        <p:spPr>
          <a:xfrm>
            <a:off x="8400186" y="2390883"/>
            <a:ext cx="3619071"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192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485" name="Google Shape;485;p17"/>
          <p:cNvPicPr preferRelativeResize="0"/>
          <p:nvPr/>
        </p:nvPicPr>
        <p:blipFill rotWithShape="1">
          <a:blip r:embed="rId6">
            <a:alphaModFix/>
          </a:blip>
          <a:srcRect b="0" l="0" r="0" t="0"/>
          <a:stretch/>
        </p:blipFill>
        <p:spPr>
          <a:xfrm>
            <a:off x="2059294" y="1333143"/>
            <a:ext cx="5723349" cy="47125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descr="A picture containing clock&#10;&#10;Description automatically generated" id="491" name="Google Shape;49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2" name="Google Shape;49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3" name="Google Shape;49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4" name="Google Shape;49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5" name="Google Shape;49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96" name="Google Shape;49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193</a:t>
            </a:r>
            <a:endParaRPr b="0" i="0" sz="1400" u="none" cap="none" strike="noStrike">
              <a:solidFill>
                <a:srgbClr val="000000"/>
              </a:solidFill>
              <a:latin typeface="Century Gothic"/>
              <a:ea typeface="Century Gothic"/>
              <a:cs typeface="Century Gothic"/>
              <a:sym typeface="Century Gothic"/>
            </a:endParaRPr>
          </a:p>
        </p:txBody>
      </p:sp>
      <p:pic>
        <p:nvPicPr>
          <p:cNvPr id="497" name="Google Shape;497;p34"/>
          <p:cNvPicPr preferRelativeResize="0"/>
          <p:nvPr/>
        </p:nvPicPr>
        <p:blipFill rotWithShape="1">
          <a:blip r:embed="rId6">
            <a:alphaModFix/>
          </a:blip>
          <a:srcRect b="0" l="0" r="0" t="0"/>
          <a:stretch/>
        </p:blipFill>
        <p:spPr>
          <a:xfrm>
            <a:off x="1701425" y="1297873"/>
            <a:ext cx="6004243" cy="49759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98" name="Google Shape;498;p34"/>
          <p:cNvSpPr txBox="1"/>
          <p:nvPr/>
        </p:nvSpPr>
        <p:spPr>
          <a:xfrm>
            <a:off x="8400186" y="2390883"/>
            <a:ext cx="3619071"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193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A picture containing clock&#10;&#10;Description automatically generated" id="504" name="Google Shape;504;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5" name="Google Shape;505;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6" name="Google Shape;506;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7" name="Google Shape;507;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8" name="Google Shape;508;p75"/>
          <p:cNvSpPr/>
          <p:nvPr/>
        </p:nvSpPr>
        <p:spPr>
          <a:xfrm>
            <a:off x="212449" y="285508"/>
            <a:ext cx="11409280"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 Writing Workshop</a:t>
            </a:r>
            <a:endParaRPr b="0" i="0" sz="3600" u="none" cap="none" strike="noStrike">
              <a:solidFill>
                <a:schemeClr val="lt1"/>
              </a:solidFill>
              <a:latin typeface="Century Gothic"/>
              <a:ea typeface="Century Gothic"/>
              <a:cs typeface="Century Gothic"/>
              <a:sym typeface="Century Gothic"/>
            </a:endParaRPr>
          </a:p>
        </p:txBody>
      </p:sp>
      <p:sp>
        <p:nvSpPr>
          <p:cNvPr id="509" name="Google Shape;509;p75"/>
          <p:cNvSpPr txBox="1"/>
          <p:nvPr/>
        </p:nvSpPr>
        <p:spPr>
          <a:xfrm>
            <a:off x="1843331" y="1888920"/>
            <a:ext cx="882362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Ideas or suggestions help make our writing better. </a:t>
            </a:r>
            <a:endParaRPr b="0" i="0" sz="1400" u="none" cap="none" strike="noStrike">
              <a:solidFill>
                <a:srgbClr val="000000"/>
              </a:solidFill>
              <a:latin typeface="Arial"/>
              <a:ea typeface="Arial"/>
              <a:cs typeface="Arial"/>
              <a:sym typeface="Arial"/>
            </a:endParaRPr>
          </a:p>
        </p:txBody>
      </p:sp>
      <p:sp>
        <p:nvSpPr>
          <p:cNvPr id="510" name="Google Shape;510;p75"/>
          <p:cNvSpPr txBox="1"/>
          <p:nvPr/>
        </p:nvSpPr>
        <p:spPr>
          <a:xfrm>
            <a:off x="1843330" y="3963756"/>
            <a:ext cx="812362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Choose a book and draw a picture for the book.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descr="A picture containing clock&#10;&#10;Description automatically generated" id="516" name="Google Shape;516;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7" name="Google Shape;517;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8" name="Google Shape;518;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9" name="Google Shape;519;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36"/>
          <p:cNvSpPr txBox="1"/>
          <p:nvPr/>
        </p:nvSpPr>
        <p:spPr>
          <a:xfrm>
            <a:off x="995892" y="2310706"/>
            <a:ext cx="987688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Create</a:t>
            </a:r>
            <a:r>
              <a:rPr b="0" i="0" lang="en-US" sz="3200" u="none" cap="none" strike="noStrike">
                <a:solidFill>
                  <a:schemeClr val="dk1"/>
                </a:solidFill>
                <a:latin typeface="Century Gothic"/>
                <a:ea typeface="Century Gothic"/>
                <a:cs typeface="Century Gothic"/>
                <a:sym typeface="Century Gothic"/>
              </a:rPr>
              <a:t> a front and back cover and a title page for the book you are writing.  </a:t>
            </a:r>
            <a:endParaRPr b="0" i="0" sz="1400" u="none" cap="none" strike="noStrike">
              <a:solidFill>
                <a:srgbClr val="000000"/>
              </a:solidFill>
              <a:latin typeface="Arial"/>
              <a:ea typeface="Arial"/>
              <a:cs typeface="Arial"/>
              <a:sym typeface="Arial"/>
            </a:endParaRPr>
          </a:p>
        </p:txBody>
      </p:sp>
      <p:pic>
        <p:nvPicPr>
          <p:cNvPr descr="Books outline" id="522" name="Google Shape;522;p36"/>
          <p:cNvPicPr preferRelativeResize="0"/>
          <p:nvPr/>
        </p:nvPicPr>
        <p:blipFill rotWithShape="1">
          <a:blip r:embed="rId6">
            <a:alphaModFix/>
          </a:blip>
          <a:srcRect b="0" l="0" r="0" t="0"/>
          <a:stretch/>
        </p:blipFill>
        <p:spPr>
          <a:xfrm>
            <a:off x="9171640" y="3387884"/>
            <a:ext cx="2429785" cy="2429785"/>
          </a:xfrm>
          <a:prstGeom prst="rect">
            <a:avLst/>
          </a:prstGeom>
          <a:noFill/>
          <a:ln>
            <a:noFill/>
          </a:ln>
        </p:spPr>
      </p:pic>
      <p:sp>
        <p:nvSpPr>
          <p:cNvPr id="523" name="Google Shape;523;p36"/>
          <p:cNvSpPr txBox="1"/>
          <p:nvPr/>
        </p:nvSpPr>
        <p:spPr>
          <a:xfrm>
            <a:off x="995892" y="4373299"/>
            <a:ext cx="7585172"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book and make edits.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Pre-Spelling</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198</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36" name="Google Shape;536;p37"/>
          <p:cNvPicPr preferRelativeResize="0"/>
          <p:nvPr/>
        </p:nvPicPr>
        <p:blipFill rotWithShape="1">
          <a:blip r:embed="rId6">
            <a:alphaModFix/>
          </a:blip>
          <a:srcRect b="0" l="0" r="0" t="0"/>
          <a:stretch/>
        </p:blipFill>
        <p:spPr>
          <a:xfrm>
            <a:off x="1802561" y="1444921"/>
            <a:ext cx="5719404" cy="47592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8"/>
          <p:cNvSpPr/>
          <p:nvPr/>
        </p:nvSpPr>
        <p:spPr>
          <a:xfrm>
            <a:off x="212450" y="304023"/>
            <a:ext cx="11086025"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8"/>
          <p:cNvSpPr txBox="1"/>
          <p:nvPr/>
        </p:nvSpPr>
        <p:spPr>
          <a:xfrm>
            <a:off x="478152" y="2151727"/>
            <a:ext cx="11235695"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____ is one student.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accen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accen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____ and ____ and ____ are three students.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A picture containing drawing, lamp&#10;&#10;Description automatically generated" id="552" name="Google Shape;552;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53" name="Google Shape;553;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54" name="Google Shape;554;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55" name="Google Shape;555;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56" name="Google Shape;556;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57" name="Google Shape;557;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7" name="Google Shape;11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yellow school bus parked on grass&#10;&#10;Description automatically generated with medium confidence" id="118" name="Google Shape;118;p7"/>
          <p:cNvPicPr preferRelativeResize="0"/>
          <p:nvPr/>
        </p:nvPicPr>
        <p:blipFill rotWithShape="1">
          <a:blip r:embed="rId6">
            <a:alphaModFix/>
          </a:blip>
          <a:srcRect b="0" l="0" r="0" t="0"/>
          <a:stretch/>
        </p:blipFill>
        <p:spPr>
          <a:xfrm>
            <a:off x="7443306" y="1493142"/>
            <a:ext cx="2971800" cy="4127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boat in the water&#10;&#10;Description automatically generated with low confidence" id="119" name="Google Shape;119;p7"/>
          <p:cNvPicPr preferRelativeResize="0"/>
          <p:nvPr/>
        </p:nvPicPr>
        <p:blipFill rotWithShape="1">
          <a:blip r:embed="rId7">
            <a:alphaModFix/>
          </a:blip>
          <a:srcRect b="0" l="0" r="0" t="0"/>
          <a:stretch/>
        </p:blipFill>
        <p:spPr>
          <a:xfrm>
            <a:off x="4131173" y="1437742"/>
            <a:ext cx="2959100" cy="4127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brown paper bag with handles&#10;&#10;Description automatically generated with medium confidence" id="120" name="Google Shape;120;p7"/>
          <p:cNvPicPr preferRelativeResize="0"/>
          <p:nvPr/>
        </p:nvPicPr>
        <p:blipFill rotWithShape="1">
          <a:blip r:embed="rId8">
            <a:alphaModFix/>
          </a:blip>
          <a:srcRect b="0" l="0" r="0" t="0"/>
          <a:stretch/>
        </p:blipFill>
        <p:spPr>
          <a:xfrm>
            <a:off x="819040" y="1463142"/>
            <a:ext cx="2959100" cy="410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clock&#10;&#10;Description automatically generated" id="563" name="Google Shape;563;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64" name="Google Shape;564;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65" name="Google Shape;565;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6" name="Google Shape;566;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67" name="Google Shape;567;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171</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68" name="Google Shape;568;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69" name="Google Shape;569;p40"/>
          <p:cNvSpPr txBox="1"/>
          <p:nvPr/>
        </p:nvSpPr>
        <p:spPr>
          <a:xfrm>
            <a:off x="3798714" y="4700457"/>
            <a:ext cx="5444252"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171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descr="A blue balloon next to a yellow ring&#10;&#10;Description automatically generated with low confidence" id="570" name="Google Shape;570;p40"/>
          <p:cNvPicPr preferRelativeResize="0"/>
          <p:nvPr/>
        </p:nvPicPr>
        <p:blipFill rotWithShape="1">
          <a:blip r:embed="rId6">
            <a:alphaModFix/>
          </a:blip>
          <a:srcRect b="0" l="0" r="0" t="0"/>
          <a:stretch/>
        </p:blipFill>
        <p:spPr>
          <a:xfrm>
            <a:off x="3440482" y="2066319"/>
            <a:ext cx="8751518" cy="1865692"/>
          </a:xfrm>
          <a:prstGeom prst="rect">
            <a:avLst/>
          </a:prstGeom>
          <a:noFill/>
          <a:ln>
            <a:noFill/>
          </a:ln>
        </p:spPr>
      </p:pic>
      <p:pic>
        <p:nvPicPr>
          <p:cNvPr id="571" name="Google Shape;571;p40"/>
          <p:cNvPicPr preferRelativeResize="0"/>
          <p:nvPr/>
        </p:nvPicPr>
        <p:blipFill rotWithShape="1">
          <a:blip r:embed="rId7">
            <a:alphaModFix/>
          </a:blip>
          <a:srcRect b="0" l="0" r="0" t="0"/>
          <a:stretch/>
        </p:blipFill>
        <p:spPr>
          <a:xfrm>
            <a:off x="677313" y="1910586"/>
            <a:ext cx="2298306" cy="32278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A picture containing clock&#10;&#10;Description automatically generated" id="577" name="Google Shape;577;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78" name="Google Shape;578;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79" name="Google Shape;579;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0" name="Google Shape;580;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81" name="Google Shape;581;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82" name="Google Shape;582;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83" name="Google Shape;583;p41"/>
          <p:cNvSpPr txBox="1"/>
          <p:nvPr/>
        </p:nvSpPr>
        <p:spPr>
          <a:xfrm>
            <a:off x="9015188" y="2305635"/>
            <a:ext cx="3176812"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172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584" name="Google Shape;584;p41"/>
          <p:cNvPicPr preferRelativeResize="0"/>
          <p:nvPr/>
        </p:nvPicPr>
        <p:blipFill rotWithShape="1">
          <a:blip r:embed="rId6">
            <a:alphaModFix/>
          </a:blip>
          <a:srcRect b="0" l="0" r="0" t="0"/>
          <a:stretch/>
        </p:blipFill>
        <p:spPr>
          <a:xfrm>
            <a:off x="819040" y="1528058"/>
            <a:ext cx="2664340" cy="3992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85" name="Google Shape;585;p41"/>
          <p:cNvPicPr preferRelativeResize="0"/>
          <p:nvPr/>
        </p:nvPicPr>
        <p:blipFill rotWithShape="1">
          <a:blip r:embed="rId7">
            <a:alphaModFix/>
          </a:blip>
          <a:srcRect b="0" l="0" r="0" t="0"/>
          <a:stretch/>
        </p:blipFill>
        <p:spPr>
          <a:xfrm>
            <a:off x="4098166" y="1763473"/>
            <a:ext cx="4434017" cy="3686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A picture containing clock&#10;&#10;Description automatically generated" id="591" name="Google Shape;591;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2" name="Google Shape;592;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3" name="Google Shape;593;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4" name="Google Shape;594;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5" name="Google Shape;595;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p42"/>
          <p:cNvSpPr txBox="1"/>
          <p:nvPr/>
        </p:nvSpPr>
        <p:spPr>
          <a:xfrm>
            <a:off x="7154566" y="2412161"/>
            <a:ext cx="4517522"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597" name="Google Shape;597;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173</a:t>
            </a:r>
            <a:endParaRPr b="0" i="0" sz="1400" u="none" cap="none" strike="noStrike">
              <a:solidFill>
                <a:srgbClr val="000000"/>
              </a:solidFill>
              <a:latin typeface="Century Gothic"/>
              <a:ea typeface="Century Gothic"/>
              <a:cs typeface="Century Gothic"/>
              <a:sym typeface="Century Gothic"/>
            </a:endParaRPr>
          </a:p>
        </p:txBody>
      </p:sp>
      <p:pic>
        <p:nvPicPr>
          <p:cNvPr descr="A screenshot of a game&#10;&#10;Description automatically generated with low confidence" id="598" name="Google Shape;598;p42"/>
          <p:cNvPicPr preferRelativeResize="0"/>
          <p:nvPr/>
        </p:nvPicPr>
        <p:blipFill rotWithShape="1">
          <a:blip r:embed="rId6">
            <a:alphaModFix/>
          </a:blip>
          <a:srcRect b="0" l="0" r="0" t="0"/>
          <a:stretch/>
        </p:blipFill>
        <p:spPr>
          <a:xfrm>
            <a:off x="1013295" y="1482810"/>
            <a:ext cx="5561292" cy="45967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icture containing clock&#10;&#10;Description automatically generated" id="604" name="Google Shape;60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5" name="Google Shape;60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6" name="Google Shape;60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7" name="Google Shape;60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8" name="Google Shape;60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Close Read – Discuss Author’s Purpose</a:t>
            </a:r>
            <a:endParaRPr b="0" i="0" sz="3900" u="none" cap="none" strike="noStrike">
              <a:solidFill>
                <a:srgbClr val="000000"/>
              </a:solidFill>
              <a:latin typeface="Century Gothic"/>
              <a:ea typeface="Century Gothic"/>
              <a:cs typeface="Century Gothic"/>
              <a:sym typeface="Century Gothic"/>
            </a:endParaRPr>
          </a:p>
        </p:txBody>
      </p:sp>
      <p:sp>
        <p:nvSpPr>
          <p:cNvPr id="609" name="Google Shape;609;p4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pic>
        <p:nvPicPr>
          <p:cNvPr id="610" name="Google Shape;610;p43"/>
          <p:cNvPicPr preferRelativeResize="0"/>
          <p:nvPr/>
        </p:nvPicPr>
        <p:blipFill rotWithShape="1">
          <a:blip r:embed="rId6">
            <a:alphaModFix/>
          </a:blip>
          <a:srcRect b="0" l="0" r="0" t="0"/>
          <a:stretch/>
        </p:blipFill>
        <p:spPr>
          <a:xfrm>
            <a:off x="2655392" y="1431301"/>
            <a:ext cx="5774439"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A picture containing clock&#10;&#10;Description automatically generated" id="616" name="Google Shape;616;g2379953c49f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17" name="Google Shape;617;g2379953c49f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18" name="Google Shape;618;g2379953c49f_0_0"/>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619" name="Google Shape;619;g2379953c49f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20" name="Google Shape;620;g2379953c49f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Discuss Author’s Purpose</a:t>
            </a:r>
            <a:endParaRPr b="0" i="0" sz="800" u="none" cap="none" strike="noStrike">
              <a:solidFill>
                <a:srgbClr val="000000"/>
              </a:solidFill>
              <a:latin typeface="Century Gothic"/>
              <a:ea typeface="Century Gothic"/>
              <a:cs typeface="Century Gothic"/>
              <a:sym typeface="Century Gothic"/>
            </a:endParaRPr>
          </a:p>
        </p:txBody>
      </p:sp>
      <p:sp>
        <p:nvSpPr>
          <p:cNvPr id="621" name="Google Shape;621;g2379953c49f_0_0"/>
          <p:cNvSpPr/>
          <p:nvPr/>
        </p:nvSpPr>
        <p:spPr>
          <a:xfrm>
            <a:off x="9958392" y="125413"/>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0" i="0" lang="en-US" sz="1400" u="none" cap="none" strike="noStrike">
                <a:solidFill>
                  <a:srgbClr val="000000"/>
                </a:solidFill>
                <a:latin typeface="Century Gothic"/>
                <a:ea typeface="Century Gothic"/>
                <a:cs typeface="Century Gothic"/>
                <a:sym typeface="Century Gothic"/>
              </a:rPr>
              <a:t> </a:t>
            </a:r>
            <a:r>
              <a:rPr b="1" i="0" lang="en-US" sz="2400" u="none" cap="none" strike="noStrike">
                <a:solidFill>
                  <a:schemeClr val="lt1"/>
                </a:solidFill>
                <a:latin typeface="Century Gothic"/>
                <a:ea typeface="Century Gothic"/>
                <a:cs typeface="Century Gothic"/>
                <a:sym typeface="Century Gothic"/>
              </a:rPr>
              <a:t>186</a:t>
            </a:r>
            <a:endParaRPr b="0" i="0" sz="1400" u="none" cap="none" strike="noStrike">
              <a:solidFill>
                <a:srgbClr val="000000"/>
              </a:solidFill>
              <a:latin typeface="Century Gothic"/>
              <a:ea typeface="Century Gothic"/>
              <a:cs typeface="Century Gothic"/>
              <a:sym typeface="Century Gothic"/>
            </a:endParaRPr>
          </a:p>
        </p:txBody>
      </p:sp>
      <p:sp>
        <p:nvSpPr>
          <p:cNvPr id="622" name="Google Shape;622;g2379953c49f_0_0"/>
          <p:cNvSpPr txBox="1"/>
          <p:nvPr/>
        </p:nvSpPr>
        <p:spPr>
          <a:xfrm>
            <a:off x="9723876" y="2337319"/>
            <a:ext cx="2338196" cy="233907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186, 187 in your Student Interactive</a:t>
            </a:r>
            <a:endParaRPr b="0" i="0" sz="1200" u="none" cap="none" strike="noStrike">
              <a:solidFill>
                <a:srgbClr val="000000"/>
              </a:solidFill>
              <a:latin typeface="Arial"/>
              <a:ea typeface="Arial"/>
              <a:cs typeface="Arial"/>
              <a:sym typeface="Arial"/>
            </a:endParaRPr>
          </a:p>
        </p:txBody>
      </p:sp>
      <p:pic>
        <p:nvPicPr>
          <p:cNvPr descr="A picture containing collection, shelving, indoor, shelf&#10;&#10;Description automatically generated" id="623" name="Google Shape;623;g2379953c49f_0_0"/>
          <p:cNvPicPr preferRelativeResize="0"/>
          <p:nvPr/>
        </p:nvPicPr>
        <p:blipFill rotWithShape="1">
          <a:blip r:embed="rId6">
            <a:alphaModFix/>
          </a:blip>
          <a:srcRect b="0" l="0" r="0" t="0"/>
          <a:stretch/>
        </p:blipFill>
        <p:spPr>
          <a:xfrm>
            <a:off x="414133" y="1589423"/>
            <a:ext cx="4439443" cy="36791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food, fruit, confectionery&#10;&#10;Description automatically generated" id="624" name="Google Shape;624;g2379953c49f_0_0"/>
          <p:cNvPicPr preferRelativeResize="0"/>
          <p:nvPr/>
        </p:nvPicPr>
        <p:blipFill rotWithShape="1">
          <a:blip r:embed="rId7">
            <a:alphaModFix/>
          </a:blip>
          <a:srcRect b="0" l="0" r="0" t="0"/>
          <a:stretch/>
        </p:blipFill>
        <p:spPr>
          <a:xfrm>
            <a:off x="5055258" y="1589422"/>
            <a:ext cx="4461841" cy="36791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descr="A picture containing clock&#10;&#10;Description automatically generated" id="630" name="Google Shape;630;p2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31" name="Google Shape;631;p2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32" name="Google Shape;632;p27"/>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633" name="Google Shape;633;p2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34" name="Google Shape;634;p2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Discuss Author’s Purpose</a:t>
            </a:r>
            <a:endParaRPr b="0" i="0" sz="800" u="none" cap="none" strike="noStrike">
              <a:solidFill>
                <a:srgbClr val="000000"/>
              </a:solidFill>
              <a:latin typeface="Century Gothic"/>
              <a:ea typeface="Century Gothic"/>
              <a:cs typeface="Century Gothic"/>
              <a:sym typeface="Century Gothic"/>
            </a:endParaRPr>
          </a:p>
        </p:txBody>
      </p:sp>
      <p:sp>
        <p:nvSpPr>
          <p:cNvPr id="635" name="Google Shape;635;p27"/>
          <p:cNvSpPr/>
          <p:nvPr/>
        </p:nvSpPr>
        <p:spPr>
          <a:xfrm>
            <a:off x="9958392" y="125413"/>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0" i="0" lang="en-US" sz="1400" u="none" cap="none" strike="noStrike">
                <a:solidFill>
                  <a:srgbClr val="000000"/>
                </a:solidFill>
                <a:latin typeface="Century Gothic"/>
                <a:ea typeface="Century Gothic"/>
                <a:cs typeface="Century Gothic"/>
                <a:sym typeface="Century Gothic"/>
              </a:rPr>
              <a:t> </a:t>
            </a:r>
            <a:r>
              <a:rPr b="1" i="0" lang="en-US" sz="2400" u="none" cap="none" strike="noStrike">
                <a:solidFill>
                  <a:schemeClr val="lt1"/>
                </a:solidFill>
                <a:latin typeface="Century Gothic"/>
                <a:ea typeface="Century Gothic"/>
                <a:cs typeface="Century Gothic"/>
                <a:sym typeface="Century Gothic"/>
              </a:rPr>
              <a:t>186</a:t>
            </a:r>
            <a:endParaRPr b="0" i="0" sz="1400" u="none" cap="none" strike="noStrike">
              <a:solidFill>
                <a:srgbClr val="000000"/>
              </a:solidFill>
              <a:latin typeface="Century Gothic"/>
              <a:ea typeface="Century Gothic"/>
              <a:cs typeface="Century Gothic"/>
              <a:sym typeface="Century Gothic"/>
            </a:endParaRPr>
          </a:p>
        </p:txBody>
      </p:sp>
      <p:sp>
        <p:nvSpPr>
          <p:cNvPr id="636" name="Google Shape;636;p27"/>
          <p:cNvSpPr txBox="1"/>
          <p:nvPr/>
        </p:nvSpPr>
        <p:spPr>
          <a:xfrm>
            <a:off x="9723876" y="2337319"/>
            <a:ext cx="2338196" cy="233907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188, 189 in your Student Interactive</a:t>
            </a:r>
            <a:endParaRPr b="0" i="0" sz="1200" u="none" cap="none" strike="noStrike">
              <a:solidFill>
                <a:srgbClr val="000000"/>
              </a:solidFill>
              <a:latin typeface="Arial"/>
              <a:ea typeface="Arial"/>
              <a:cs typeface="Arial"/>
              <a:sym typeface="Arial"/>
            </a:endParaRPr>
          </a:p>
        </p:txBody>
      </p:sp>
      <p:pic>
        <p:nvPicPr>
          <p:cNvPr id="637" name="Google Shape;637;p27"/>
          <p:cNvPicPr preferRelativeResize="0"/>
          <p:nvPr/>
        </p:nvPicPr>
        <p:blipFill rotWithShape="1">
          <a:blip r:embed="rId6">
            <a:alphaModFix/>
          </a:blip>
          <a:srcRect b="0" l="0" r="0" t="0"/>
          <a:stretch/>
        </p:blipFill>
        <p:spPr>
          <a:xfrm>
            <a:off x="414133" y="1590711"/>
            <a:ext cx="4439443" cy="36765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8" name="Google Shape;638;p27"/>
          <p:cNvPicPr preferRelativeResize="0"/>
          <p:nvPr/>
        </p:nvPicPr>
        <p:blipFill rotWithShape="1">
          <a:blip r:embed="rId7">
            <a:alphaModFix/>
          </a:blip>
          <a:srcRect b="0" l="0" r="0" t="0"/>
          <a:stretch/>
        </p:blipFill>
        <p:spPr>
          <a:xfrm>
            <a:off x="5055258" y="1592084"/>
            <a:ext cx="4461841" cy="36738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A picture containing clock&#10;&#10;Description automatically generated" id="644" name="Google Shape;644;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5" name="Google Shape;645;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6" name="Google Shape;646;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7" name="Google Shape;647;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8" name="Google Shape;648;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Read Like a Writer, Write for a Reader </a:t>
            </a:r>
            <a:endParaRPr b="0" i="0" sz="1400" u="none" cap="none" strike="noStrike">
              <a:solidFill>
                <a:srgbClr val="000000"/>
              </a:solidFill>
              <a:latin typeface="Arial"/>
              <a:ea typeface="Arial"/>
              <a:cs typeface="Arial"/>
              <a:sym typeface="Arial"/>
            </a:endParaRPr>
          </a:p>
        </p:txBody>
      </p:sp>
      <p:sp>
        <p:nvSpPr>
          <p:cNvPr id="649" name="Google Shape;649;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199</a:t>
            </a:r>
            <a:endParaRPr b="0" i="0" sz="1400" u="none" cap="none" strike="noStrike">
              <a:solidFill>
                <a:srgbClr val="000000"/>
              </a:solidFill>
              <a:latin typeface="Century Gothic"/>
              <a:ea typeface="Century Gothic"/>
              <a:cs typeface="Century Gothic"/>
              <a:sym typeface="Century Gothic"/>
            </a:endParaRPr>
          </a:p>
        </p:txBody>
      </p:sp>
      <p:sp>
        <p:nvSpPr>
          <p:cNvPr id="650" name="Google Shape;650;p48"/>
          <p:cNvSpPr/>
          <p:nvPr/>
        </p:nvSpPr>
        <p:spPr>
          <a:xfrm>
            <a:off x="0" y="-1110228"/>
            <a:ext cx="7612982" cy="2677656"/>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a:t>
            </a:r>
            <a:r>
              <a:rPr b="0" i="0" lang="en-US" sz="11400" u="none" cap="none" strike="noStrike">
                <a:solidFill>
                  <a:schemeClr val="dk1"/>
                </a:solidFill>
                <a:latin typeface="Arial"/>
                <a:ea typeface="Arial"/>
                <a:cs typeface="Arial"/>
                <a:sym typeface="Arial"/>
              </a:rPr>
              <a:t>                  </a:t>
            </a: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id="651" name="Google Shape;651;p48"/>
          <p:cNvPicPr preferRelativeResize="0"/>
          <p:nvPr/>
        </p:nvPicPr>
        <p:blipFill rotWithShape="1">
          <a:blip r:embed="rId6">
            <a:alphaModFix/>
          </a:blip>
          <a:srcRect b="0" l="0" r="0" t="0"/>
          <a:stretch/>
        </p:blipFill>
        <p:spPr>
          <a:xfrm>
            <a:off x="8349420" y="2133572"/>
            <a:ext cx="2102564" cy="553154"/>
          </a:xfrm>
          <a:prstGeom prst="rect">
            <a:avLst/>
          </a:prstGeom>
          <a:noFill/>
          <a:ln>
            <a:noFill/>
          </a:ln>
        </p:spPr>
      </p:pic>
      <p:sp>
        <p:nvSpPr>
          <p:cNvPr id="652" name="Google Shape;652;p48"/>
          <p:cNvSpPr txBox="1"/>
          <p:nvPr/>
        </p:nvSpPr>
        <p:spPr>
          <a:xfrm>
            <a:off x="7877972" y="2693609"/>
            <a:ext cx="3885268"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a:t>
            </a:r>
            <a:r>
              <a:rPr b="0" i="0" lang="en-US" sz="2800" u="none" cap="none" strike="noStrike">
                <a:solidFill>
                  <a:srgbClr val="000000"/>
                </a:solidFill>
                <a:latin typeface="Century Gothic"/>
                <a:ea typeface="Century Gothic"/>
                <a:cs typeface="Century Gothic"/>
                <a:sym typeface="Century Gothic"/>
              </a:rPr>
              <a:t> to page 199 in the Student Interactive and </a:t>
            </a:r>
            <a:r>
              <a:rPr b="1" i="0" lang="en-US" sz="2800" u="none" cap="none" strike="noStrike">
                <a:solidFill>
                  <a:srgbClr val="000000"/>
                </a:solidFill>
                <a:latin typeface="Century Gothic"/>
                <a:ea typeface="Century Gothic"/>
                <a:cs typeface="Century Gothic"/>
                <a:sym typeface="Century Gothic"/>
              </a:rPr>
              <a:t>complete</a:t>
            </a:r>
            <a:r>
              <a:rPr b="0" i="0" lang="en-US" sz="2800" u="none" cap="none" strike="noStrike">
                <a:solidFill>
                  <a:srgbClr val="000000"/>
                </a:solidFill>
                <a:latin typeface="Century Gothic"/>
                <a:ea typeface="Century Gothic"/>
                <a:cs typeface="Century Gothic"/>
                <a:sym typeface="Century Gothic"/>
              </a:rPr>
              <a:t> the activity.</a:t>
            </a:r>
            <a:endParaRPr b="0" i="0" sz="2800" u="none" cap="none" strike="noStrike">
              <a:solidFill>
                <a:schemeClr val="dk1"/>
              </a:solidFill>
              <a:latin typeface="Arial"/>
              <a:ea typeface="Arial"/>
              <a:cs typeface="Arial"/>
              <a:sym typeface="Arial"/>
            </a:endParaRPr>
          </a:p>
        </p:txBody>
      </p:sp>
      <p:pic>
        <p:nvPicPr>
          <p:cNvPr id="653" name="Google Shape;653;p48"/>
          <p:cNvPicPr preferRelativeResize="0"/>
          <p:nvPr/>
        </p:nvPicPr>
        <p:blipFill rotWithShape="1">
          <a:blip r:embed="rId7">
            <a:alphaModFix/>
          </a:blip>
          <a:srcRect b="0" l="0" r="0" t="0"/>
          <a:stretch/>
        </p:blipFill>
        <p:spPr>
          <a:xfrm>
            <a:off x="1652639" y="1353780"/>
            <a:ext cx="5657765" cy="46763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descr="A picture containing clock&#10;&#10;Description automatically generated" id="659" name="Google Shape;659;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0" name="Google Shape;660;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1" name="Google Shape;661;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2" name="Google Shape;662;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3" name="Google Shape;663;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64" name="Google Shape;664;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65" name="Google Shape;665;p47"/>
          <p:cNvPicPr preferRelativeResize="0"/>
          <p:nvPr/>
        </p:nvPicPr>
        <p:blipFill rotWithShape="1">
          <a:blip r:embed="rId7">
            <a:alphaModFix/>
          </a:blip>
          <a:srcRect b="0" l="0" r="0" t="0"/>
          <a:stretch/>
        </p:blipFill>
        <p:spPr>
          <a:xfrm>
            <a:off x="1722037" y="1884965"/>
            <a:ext cx="1611649" cy="1486472"/>
          </a:xfrm>
          <a:prstGeom prst="rect">
            <a:avLst/>
          </a:prstGeom>
          <a:noFill/>
          <a:ln>
            <a:noFill/>
          </a:ln>
        </p:spPr>
      </p:pic>
      <p:pic>
        <p:nvPicPr>
          <p:cNvPr id="666" name="Google Shape;666;p47"/>
          <p:cNvPicPr preferRelativeResize="0"/>
          <p:nvPr/>
        </p:nvPicPr>
        <p:blipFill rotWithShape="1">
          <a:blip r:embed="rId8">
            <a:alphaModFix/>
          </a:blip>
          <a:srcRect b="0" l="0" r="0" t="0"/>
          <a:stretch/>
        </p:blipFill>
        <p:spPr>
          <a:xfrm>
            <a:off x="1722038" y="3976591"/>
            <a:ext cx="1611649" cy="166920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descr="A picture containing clock&#10;&#10;Description automatically generated" id="672" name="Google Shape;672;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3" name="Google Shape;673;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4" name="Google Shape;674;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5" name="Google Shape;675;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6" name="Google Shape;676;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3600" u="none" cap="none" strike="noStrike">
                <a:solidFill>
                  <a:schemeClr val="lt1"/>
                </a:solidFill>
                <a:latin typeface="Century Gothic"/>
                <a:ea typeface="Century Gothic"/>
                <a:cs typeface="Century Gothic"/>
                <a:sym typeface="Century Gothic"/>
              </a:rPr>
              <a:t>   Writing – Launch Writing Workshop</a:t>
            </a:r>
            <a:endParaRPr b="0" i="0" sz="3600" u="none" cap="none" strike="noStrike">
              <a:solidFill>
                <a:schemeClr val="lt1"/>
              </a:solidFill>
              <a:latin typeface="Century Gothic"/>
              <a:ea typeface="Century Gothic"/>
              <a:cs typeface="Century Gothic"/>
              <a:sym typeface="Century Gothic"/>
            </a:endParaRPr>
          </a:p>
        </p:txBody>
      </p:sp>
      <p:sp>
        <p:nvSpPr>
          <p:cNvPr id="677" name="Google Shape;677;p90"/>
          <p:cNvSpPr/>
          <p:nvPr/>
        </p:nvSpPr>
        <p:spPr>
          <a:xfrm>
            <a:off x="10054644" y="140421"/>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a:t>
            </a:r>
            <a:endParaRPr b="0" i="0" sz="1400" u="none" cap="none" strike="noStrike">
              <a:solidFill>
                <a:srgbClr val="000000"/>
              </a:solidFill>
              <a:latin typeface="Century Gothic"/>
              <a:ea typeface="Century Gothic"/>
              <a:cs typeface="Century Gothic"/>
              <a:sym typeface="Century Gothic"/>
            </a:endParaRPr>
          </a:p>
        </p:txBody>
      </p:sp>
      <p:sp>
        <p:nvSpPr>
          <p:cNvPr id="678" name="Google Shape;678;p90"/>
          <p:cNvSpPr txBox="1"/>
          <p:nvPr/>
        </p:nvSpPr>
        <p:spPr>
          <a:xfrm>
            <a:off x="8397182" y="2543541"/>
            <a:ext cx="3314924"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202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679" name="Google Shape;679;p90"/>
          <p:cNvPicPr preferRelativeResize="0"/>
          <p:nvPr/>
        </p:nvPicPr>
        <p:blipFill rotWithShape="1">
          <a:blip r:embed="rId6">
            <a:alphaModFix/>
          </a:blip>
          <a:srcRect b="0" l="0" r="0" t="0"/>
          <a:stretch/>
        </p:blipFill>
        <p:spPr>
          <a:xfrm>
            <a:off x="1844553" y="1329396"/>
            <a:ext cx="5895571" cy="48728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descr="A picture containing clock&#10;&#10;Description automatically generated" id="685" name="Google Shape;685;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6" name="Google Shape;686;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7" name="Google Shape;687;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8" name="Google Shape;688;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9" name="Google Shape;689;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90" name="Google Shape;690;p49"/>
          <p:cNvSpPr txBox="1"/>
          <p:nvPr/>
        </p:nvSpPr>
        <p:spPr>
          <a:xfrm>
            <a:off x="995894" y="2683786"/>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Make any edits or revisions to your book.</a:t>
            </a:r>
            <a:endParaRPr b="0" i="0" sz="1400" u="none" cap="none" strike="noStrike">
              <a:solidFill>
                <a:srgbClr val="000000"/>
              </a:solidFill>
              <a:latin typeface="Arial"/>
              <a:ea typeface="Arial"/>
              <a:cs typeface="Arial"/>
              <a:sym typeface="Arial"/>
            </a:endParaRPr>
          </a:p>
        </p:txBody>
      </p:sp>
      <p:pic>
        <p:nvPicPr>
          <p:cNvPr descr="Books outline" id="691" name="Google Shape;691;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7" name="Google Shape;127;p3"/>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8" name="Google Shape;128;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9" name="Google Shape;129;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130" name="Google Shape;130;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1" name="Google Shape;131;p3"/>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2" name="Google Shape;132;p3"/>
          <p:cNvSpPr txBox="1"/>
          <p:nvPr/>
        </p:nvSpPr>
        <p:spPr>
          <a:xfrm>
            <a:off x="8344151" y="2102675"/>
            <a:ext cx="32382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168 in your Student Interactive</a:t>
            </a:r>
            <a:r>
              <a:rPr lang="en-US" sz="3200">
                <a:latin typeface="Century Gothic"/>
                <a:ea typeface="Century Gothic"/>
                <a:cs typeface="Century Gothic"/>
                <a:sym typeface="Century Gothic"/>
              </a:rPr>
              <a:t> and complete the activity.</a:t>
            </a:r>
            <a:endParaRPr b="0" i="0" sz="1400" u="none" cap="none" strike="noStrike">
              <a:solidFill>
                <a:srgbClr val="000000"/>
              </a:solidFill>
              <a:latin typeface="Arial"/>
              <a:ea typeface="Arial"/>
              <a:cs typeface="Arial"/>
              <a:sym typeface="Arial"/>
            </a:endParaRPr>
          </a:p>
        </p:txBody>
      </p:sp>
      <p:pic>
        <p:nvPicPr>
          <p:cNvPr descr="A picture containing text, screenshot, fruit, apple&#10;&#10;Description automatically generated" id="133" name="Google Shape;133;p3"/>
          <p:cNvPicPr preferRelativeResize="0"/>
          <p:nvPr/>
        </p:nvPicPr>
        <p:blipFill rotWithShape="1">
          <a:blip r:embed="rId6">
            <a:alphaModFix/>
          </a:blip>
          <a:srcRect b="0" l="0" r="0" t="0"/>
          <a:stretch/>
        </p:blipFill>
        <p:spPr>
          <a:xfrm>
            <a:off x="1238904" y="1374868"/>
            <a:ext cx="5605776" cy="46291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descr="A picture containing clock&#10;&#10;Description automatically generated" id="697" name="Google Shape;69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8" name="Google Shape;69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9" name="Google Shape;69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0" name="Google Shape;70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02" name="Google Shape;702;p51"/>
          <p:cNvSpPr txBox="1"/>
          <p:nvPr/>
        </p:nvSpPr>
        <p:spPr>
          <a:xfrm>
            <a:off x="1339273" y="2063931"/>
            <a:ext cx="7452028" cy="76944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The girl opened the box.</a:t>
            </a:r>
            <a:endParaRPr b="0" i="0" sz="1400" u="none" cap="none" strike="noStrike">
              <a:solidFill>
                <a:srgbClr val="000000"/>
              </a:solidFill>
              <a:latin typeface="Arial"/>
              <a:ea typeface="Arial"/>
              <a:cs typeface="Arial"/>
              <a:sym typeface="Arial"/>
            </a:endParaRPr>
          </a:p>
        </p:txBody>
      </p:sp>
      <p:sp>
        <p:nvSpPr>
          <p:cNvPr id="703" name="Google Shape;703;p51"/>
          <p:cNvSpPr txBox="1"/>
          <p:nvPr/>
        </p:nvSpPr>
        <p:spPr>
          <a:xfrm>
            <a:off x="1339273" y="3829452"/>
            <a:ext cx="7855367" cy="76944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2"/>
                </a:solidFill>
                <a:latin typeface="Century Gothic"/>
                <a:ea typeface="Century Gothic"/>
                <a:cs typeface="Century Gothic"/>
                <a:sym typeface="Century Gothic"/>
              </a:rPr>
              <a:t>The girls opened the boxes.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A picture containing drawing, lamp&#10;&#10;Description automatically generated" id="709" name="Google Shape;709;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10" name="Google Shape;710;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11" name="Google Shape;711;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12" name="Google Shape;712;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13" name="Google Shape;713;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14" name="Google Shape;714;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descr="A picture containing clock&#10;&#10;Description automatically generated" id="720" name="Google Shape;720;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1" name="Google Shape;721;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2" name="Google Shape;722;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3" name="Google Shape;723;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4" name="Google Shape;724;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25" name="Google Shape;725;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a:t>
            </a:r>
            <a:endParaRPr b="0" i="0" sz="1400" u="none" cap="none" strike="noStrike">
              <a:solidFill>
                <a:srgbClr val="000000"/>
              </a:solidFill>
              <a:latin typeface="Century Gothic"/>
              <a:ea typeface="Century Gothic"/>
              <a:cs typeface="Century Gothic"/>
              <a:sym typeface="Century Gothic"/>
            </a:endParaRPr>
          </a:p>
        </p:txBody>
      </p:sp>
      <p:sp>
        <p:nvSpPr>
          <p:cNvPr id="726" name="Google Shape;726;p53"/>
          <p:cNvSpPr txBox="1"/>
          <p:nvPr/>
        </p:nvSpPr>
        <p:spPr>
          <a:xfrm>
            <a:off x="9075208" y="2390883"/>
            <a:ext cx="3236227"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174 in your Student Interactive and complete the activity.</a:t>
            </a:r>
            <a:endParaRPr b="0" i="0" sz="2800" u="none" cap="none" strike="noStrike">
              <a:solidFill>
                <a:schemeClr val="dk1"/>
              </a:solidFill>
              <a:latin typeface="Century Gothic"/>
              <a:ea typeface="Century Gothic"/>
              <a:cs typeface="Century Gothic"/>
              <a:sym typeface="Century Gothic"/>
            </a:endParaRPr>
          </a:p>
        </p:txBody>
      </p:sp>
      <p:pic>
        <p:nvPicPr>
          <p:cNvPr id="727" name="Google Shape;727;p53"/>
          <p:cNvPicPr preferRelativeResize="0"/>
          <p:nvPr/>
        </p:nvPicPr>
        <p:blipFill rotWithShape="1">
          <a:blip r:embed="rId6">
            <a:alphaModFix/>
          </a:blip>
          <a:srcRect b="0" l="0" r="0" t="0"/>
          <a:stretch/>
        </p:blipFill>
        <p:spPr>
          <a:xfrm>
            <a:off x="3862286" y="1536306"/>
            <a:ext cx="4828337" cy="3992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28" name="Google Shape;728;p53"/>
          <p:cNvPicPr preferRelativeResize="0"/>
          <p:nvPr/>
        </p:nvPicPr>
        <p:blipFill rotWithShape="1">
          <a:blip r:embed="rId7">
            <a:alphaModFix/>
          </a:blip>
          <a:srcRect b="0" l="0" r="0" t="0"/>
          <a:stretch/>
        </p:blipFill>
        <p:spPr>
          <a:xfrm>
            <a:off x="576675" y="1598021"/>
            <a:ext cx="2664340" cy="3992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picture containing clock&#10;&#10;Description automatically generated" id="734" name="Google Shape;734;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5" name="Google Shape;735;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6" name="Google Shape;736;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7" name="Google Shape;737;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8" name="Google Shape;738;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175</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54"/>
          <p:cNvSpPr txBox="1"/>
          <p:nvPr/>
        </p:nvSpPr>
        <p:spPr>
          <a:xfrm>
            <a:off x="8858043" y="2544032"/>
            <a:ext cx="3301533"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175 in your Student Interactive. </a:t>
            </a:r>
            <a:r>
              <a:rPr b="1" i="0" lang="en-US" sz="2800" u="none" cap="none" strike="noStrike">
                <a:solidFill>
                  <a:schemeClr val="dk1"/>
                </a:solidFill>
                <a:latin typeface="Century Gothic"/>
                <a:ea typeface="Century Gothic"/>
                <a:cs typeface="Century Gothic"/>
                <a:sym typeface="Century Gothic"/>
              </a:rPr>
              <a:t>Read</a:t>
            </a:r>
            <a:r>
              <a:rPr b="0" i="0" lang="en-US" sz="2800" u="none" cap="none" strike="noStrike">
                <a:solidFill>
                  <a:schemeClr val="dk1"/>
                </a:solidFill>
                <a:latin typeface="Century Gothic"/>
                <a:ea typeface="Century Gothic"/>
                <a:cs typeface="Century Gothic"/>
                <a:sym typeface="Century Gothic"/>
              </a:rPr>
              <a:t> “Ric at Bat” with your partner. </a:t>
            </a:r>
            <a:endParaRPr b="0" i="0" sz="2800" u="none" cap="none" strike="noStrike">
              <a:solidFill>
                <a:schemeClr val="dk1"/>
              </a:solidFill>
              <a:latin typeface="Century Gothic"/>
              <a:ea typeface="Century Gothic"/>
              <a:cs typeface="Century Gothic"/>
              <a:sym typeface="Century Gothic"/>
            </a:endParaRPr>
          </a:p>
        </p:txBody>
      </p:sp>
      <p:sp>
        <p:nvSpPr>
          <p:cNvPr id="741" name="Google Shape;741;p54"/>
          <p:cNvSpPr txBox="1"/>
          <p:nvPr/>
        </p:nvSpPr>
        <p:spPr>
          <a:xfrm>
            <a:off x="642569" y="2104364"/>
            <a:ext cx="1816090"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with</a:t>
            </a:r>
            <a:endParaRPr b="0" i="0" sz="1400" u="none" cap="none" strike="noStrike">
              <a:solidFill>
                <a:srgbClr val="000000"/>
              </a:solidFill>
              <a:latin typeface="Arial"/>
              <a:ea typeface="Arial"/>
              <a:cs typeface="Arial"/>
              <a:sym typeface="Arial"/>
            </a:endParaRPr>
          </a:p>
        </p:txBody>
      </p:sp>
      <p:pic>
        <p:nvPicPr>
          <p:cNvPr id="742" name="Google Shape;742;p54"/>
          <p:cNvPicPr preferRelativeResize="0"/>
          <p:nvPr/>
        </p:nvPicPr>
        <p:blipFill rotWithShape="1">
          <a:blip r:embed="rId6">
            <a:alphaModFix/>
          </a:blip>
          <a:srcRect b="0" l="0" r="0" t="0"/>
          <a:stretch/>
        </p:blipFill>
        <p:spPr>
          <a:xfrm>
            <a:off x="2888777" y="1348512"/>
            <a:ext cx="5664406" cy="46818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descr="A picture containing clock&#10;&#10;Description automatically generated" id="748" name="Google Shape;748;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9" name="Google Shape;749;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0" name="Google Shape;750;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1" name="Google Shape;751;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2" name="Google Shape;752;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53" name="Google Shape;753;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176,177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oy, screenshot, animated cartoon, cartoon&#10;&#10;Description automatically generated" id="754" name="Google Shape;754;p55"/>
          <p:cNvPicPr preferRelativeResize="0"/>
          <p:nvPr/>
        </p:nvPicPr>
        <p:blipFill rotWithShape="1">
          <a:blip r:embed="rId6">
            <a:alphaModFix/>
          </a:blip>
          <a:srcRect b="0" l="0" r="0" t="0"/>
          <a:stretch/>
        </p:blipFill>
        <p:spPr>
          <a:xfrm>
            <a:off x="5817575" y="1459180"/>
            <a:ext cx="4778638" cy="39396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cartoon of kids playing baseball&#10;&#10;Description automatically generated with low confidence" id="755" name="Google Shape;755;p55"/>
          <p:cNvPicPr preferRelativeResize="0"/>
          <p:nvPr/>
        </p:nvPicPr>
        <p:blipFill rotWithShape="1">
          <a:blip r:embed="rId7">
            <a:alphaModFix/>
          </a:blip>
          <a:srcRect b="0" l="0" r="0" t="0"/>
          <a:stretch/>
        </p:blipFill>
        <p:spPr>
          <a:xfrm>
            <a:off x="819040" y="1459179"/>
            <a:ext cx="4766479" cy="39396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descr="A picture containing clock&#10;&#10;Description automatically generated" id="761" name="Google Shape;761;p56"/>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2" name="Google Shape;762;p56"/>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3" name="Google Shape;763;p56"/>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764" name="Google Shape;764;p56"/>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5" name="Google Shape;765;p56"/>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Connections</a:t>
            </a:r>
            <a:endParaRPr b="0" i="0" sz="1400" u="none" cap="none" strike="noStrike">
              <a:solidFill>
                <a:srgbClr val="000000"/>
              </a:solidFill>
              <a:latin typeface="Century Gothic"/>
              <a:ea typeface="Century Gothic"/>
              <a:cs typeface="Century Gothic"/>
              <a:sym typeface="Century Gothic"/>
            </a:endParaRPr>
          </a:p>
        </p:txBody>
      </p:sp>
      <p:sp>
        <p:nvSpPr>
          <p:cNvPr id="766" name="Google Shape;766;p5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pic>
        <p:nvPicPr>
          <p:cNvPr id="767" name="Google Shape;767;p56"/>
          <p:cNvPicPr preferRelativeResize="0"/>
          <p:nvPr/>
        </p:nvPicPr>
        <p:blipFill rotWithShape="1">
          <a:blip r:embed="rId6">
            <a:alphaModFix/>
          </a:blip>
          <a:srcRect b="0" l="0" r="0" t="0"/>
          <a:stretch/>
        </p:blipFill>
        <p:spPr>
          <a:xfrm>
            <a:off x="2655392" y="1431301"/>
            <a:ext cx="5774439"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descr="A picture containing clock&#10;&#10;Description automatically generated" id="773" name="Google Shape;773;p4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74" name="Google Shape;774;p4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75" name="Google Shape;775;p44"/>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776" name="Google Shape;776;p4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77" name="Google Shape;777;p4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Connections</a:t>
            </a:r>
            <a:endParaRPr b="0" i="0" sz="800" u="none" cap="none" strike="noStrike">
              <a:solidFill>
                <a:srgbClr val="000000"/>
              </a:solidFill>
              <a:latin typeface="Century Gothic"/>
              <a:ea typeface="Century Gothic"/>
              <a:cs typeface="Century Gothic"/>
              <a:sym typeface="Century Gothic"/>
            </a:endParaRPr>
          </a:p>
        </p:txBody>
      </p:sp>
      <p:sp>
        <p:nvSpPr>
          <p:cNvPr id="778" name="Google Shape;778;p44"/>
          <p:cNvSpPr/>
          <p:nvPr/>
        </p:nvSpPr>
        <p:spPr>
          <a:xfrm>
            <a:off x="9958392" y="125413"/>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0" i="0" lang="en-US" sz="1400" u="none" cap="none" strike="noStrike">
                <a:solidFill>
                  <a:srgbClr val="000000"/>
                </a:solidFill>
                <a:latin typeface="Century Gothic"/>
                <a:ea typeface="Century Gothic"/>
                <a:cs typeface="Century Gothic"/>
                <a:sym typeface="Century Gothic"/>
              </a:rPr>
              <a:t> </a:t>
            </a:r>
            <a:r>
              <a:rPr b="1" i="0" lang="en-US" sz="2400" u="none" cap="none" strike="noStrike">
                <a:solidFill>
                  <a:schemeClr val="lt1"/>
                </a:solidFill>
                <a:latin typeface="Century Gothic"/>
                <a:ea typeface="Century Gothic"/>
                <a:cs typeface="Century Gothic"/>
                <a:sym typeface="Century Gothic"/>
              </a:rPr>
              <a:t>190,191</a:t>
            </a:r>
            <a:endParaRPr b="0" i="0" sz="1400" u="none" cap="none" strike="noStrike">
              <a:solidFill>
                <a:srgbClr val="000000"/>
              </a:solidFill>
              <a:latin typeface="Century Gothic"/>
              <a:ea typeface="Century Gothic"/>
              <a:cs typeface="Century Gothic"/>
              <a:sym typeface="Century Gothic"/>
            </a:endParaRPr>
          </a:p>
        </p:txBody>
      </p:sp>
      <p:sp>
        <p:nvSpPr>
          <p:cNvPr id="779" name="Google Shape;779;p44"/>
          <p:cNvSpPr txBox="1"/>
          <p:nvPr/>
        </p:nvSpPr>
        <p:spPr>
          <a:xfrm>
            <a:off x="9723876" y="2337319"/>
            <a:ext cx="2338196" cy="233907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190, 191 in your Student Interactive</a:t>
            </a:r>
            <a:endParaRPr b="0" i="0" sz="1200" u="none" cap="none" strike="noStrike">
              <a:solidFill>
                <a:srgbClr val="000000"/>
              </a:solidFill>
              <a:latin typeface="Arial"/>
              <a:ea typeface="Arial"/>
              <a:cs typeface="Arial"/>
              <a:sym typeface="Arial"/>
            </a:endParaRPr>
          </a:p>
        </p:txBody>
      </p:sp>
      <p:pic>
        <p:nvPicPr>
          <p:cNvPr id="780" name="Google Shape;780;p44"/>
          <p:cNvPicPr preferRelativeResize="0"/>
          <p:nvPr/>
        </p:nvPicPr>
        <p:blipFill rotWithShape="1">
          <a:blip r:embed="rId6">
            <a:alphaModFix/>
          </a:blip>
          <a:srcRect b="0" l="0" r="0" t="0"/>
          <a:stretch/>
        </p:blipFill>
        <p:spPr>
          <a:xfrm>
            <a:off x="414133" y="1594333"/>
            <a:ext cx="4439443" cy="36693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1" name="Google Shape;781;p44"/>
          <p:cNvPicPr preferRelativeResize="0"/>
          <p:nvPr/>
        </p:nvPicPr>
        <p:blipFill rotWithShape="1">
          <a:blip r:embed="rId7">
            <a:alphaModFix/>
          </a:blip>
          <a:srcRect b="0" l="0" r="0" t="0"/>
          <a:stretch/>
        </p:blipFill>
        <p:spPr>
          <a:xfrm>
            <a:off x="5066195" y="1589422"/>
            <a:ext cx="4439967" cy="36791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descr="A picture containing clock&#10;&#10;Description automatically generated" id="787" name="Google Shape;787;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8" name="Google Shape;788;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9" name="Google Shape;789;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0" name="Google Shape;790;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1" name="Google Shape;791;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Connections</a:t>
            </a:r>
            <a:endParaRPr b="0" i="0" sz="1400" u="none" cap="none" strike="noStrike">
              <a:solidFill>
                <a:srgbClr val="000000"/>
              </a:solidFill>
              <a:latin typeface="Century Gothic"/>
              <a:ea typeface="Century Gothic"/>
              <a:cs typeface="Century Gothic"/>
              <a:sym typeface="Century Gothic"/>
            </a:endParaRPr>
          </a:p>
        </p:txBody>
      </p:sp>
      <p:sp>
        <p:nvSpPr>
          <p:cNvPr id="792" name="Google Shape;792;p58"/>
          <p:cNvSpPr/>
          <p:nvPr/>
        </p:nvSpPr>
        <p:spPr>
          <a:xfrm>
            <a:off x="9662889" y="211797"/>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195</a:t>
            </a:r>
            <a:endParaRPr b="0" i="0" sz="1400" u="none" cap="none" strike="noStrike">
              <a:solidFill>
                <a:srgbClr val="000000"/>
              </a:solidFill>
              <a:latin typeface="Century Gothic"/>
              <a:ea typeface="Century Gothic"/>
              <a:cs typeface="Century Gothic"/>
              <a:sym typeface="Century Gothic"/>
            </a:endParaRPr>
          </a:p>
        </p:txBody>
      </p:sp>
      <p:sp>
        <p:nvSpPr>
          <p:cNvPr id="793" name="Google Shape;793;p58"/>
          <p:cNvSpPr txBox="1"/>
          <p:nvPr/>
        </p:nvSpPr>
        <p:spPr>
          <a:xfrm>
            <a:off x="8723754" y="2448789"/>
            <a:ext cx="3000000" cy="276995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195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rgbClr val="000000"/>
              </a:solidFill>
              <a:latin typeface="Arial"/>
              <a:ea typeface="Arial"/>
              <a:cs typeface="Arial"/>
              <a:sym typeface="Arial"/>
            </a:endParaRPr>
          </a:p>
        </p:txBody>
      </p:sp>
      <p:pic>
        <p:nvPicPr>
          <p:cNvPr id="794" name="Google Shape;794;p58"/>
          <p:cNvPicPr preferRelativeResize="0"/>
          <p:nvPr/>
        </p:nvPicPr>
        <p:blipFill rotWithShape="1">
          <a:blip r:embed="rId6">
            <a:alphaModFix/>
          </a:blip>
          <a:srcRect b="0" l="0" r="0" t="0"/>
          <a:stretch/>
        </p:blipFill>
        <p:spPr>
          <a:xfrm>
            <a:off x="2350184" y="1482457"/>
            <a:ext cx="5833547" cy="47944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descr="A picture containing clock&#10;&#10;Description automatically generated" id="800" name="Google Shape;800;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1" name="Google Shape;801;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2" name="Google Shape;802;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3" name="Google Shape;803;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4" name="Google Shape;804;p62"/>
          <p:cNvSpPr/>
          <p:nvPr/>
        </p:nvSpPr>
        <p:spPr>
          <a:xfrm>
            <a:off x="212449" y="285508"/>
            <a:ext cx="1132402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 Writing Workshop</a:t>
            </a:r>
            <a:endParaRPr b="0" i="0" sz="4000" u="none" cap="none" strike="noStrike">
              <a:solidFill>
                <a:schemeClr val="lt1"/>
              </a:solidFill>
              <a:latin typeface="Avenir"/>
              <a:ea typeface="Avenir"/>
              <a:cs typeface="Avenir"/>
              <a:sym typeface="Avenir"/>
            </a:endParaRPr>
          </a:p>
        </p:txBody>
      </p:sp>
      <p:sp>
        <p:nvSpPr>
          <p:cNvPr id="805" name="Google Shape;805;p62"/>
          <p:cNvSpPr txBox="1"/>
          <p:nvPr/>
        </p:nvSpPr>
        <p:spPr>
          <a:xfrm>
            <a:off x="8397182" y="2543541"/>
            <a:ext cx="3314924"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203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806" name="Google Shape;806;p62"/>
          <p:cNvPicPr preferRelativeResize="0"/>
          <p:nvPr/>
        </p:nvPicPr>
        <p:blipFill rotWithShape="1">
          <a:blip r:embed="rId6">
            <a:alphaModFix/>
          </a:blip>
          <a:srcRect b="0" l="0" r="0" t="0"/>
          <a:stretch/>
        </p:blipFill>
        <p:spPr>
          <a:xfrm>
            <a:off x="1844553" y="1336915"/>
            <a:ext cx="5895571" cy="48578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07" name="Google Shape;807;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descr="A picture containing clock&#10;&#10;Description automatically generated" id="813" name="Google Shape;813;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4" name="Google Shape;814;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5" name="Google Shape;815;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6" name="Google Shape;816;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7" name="Google Shape;817;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18" name="Google Shape;818;p63"/>
          <p:cNvSpPr txBox="1"/>
          <p:nvPr/>
        </p:nvSpPr>
        <p:spPr>
          <a:xfrm>
            <a:off x="1675980" y="2939773"/>
            <a:ext cx="6629897"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work in celebration!</a:t>
            </a:r>
            <a:endParaRPr b="0" i="0" sz="1400" u="none" cap="none" strike="noStrike">
              <a:solidFill>
                <a:srgbClr val="000000"/>
              </a:solidFill>
              <a:latin typeface="Arial"/>
              <a:ea typeface="Arial"/>
              <a:cs typeface="Arial"/>
              <a:sym typeface="Arial"/>
            </a:endParaRPr>
          </a:p>
        </p:txBody>
      </p:sp>
      <p:pic>
        <p:nvPicPr>
          <p:cNvPr descr="Books outline" id="819" name="Google Shape;819;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A picture containing clock&#10;&#10;Description automatically generated" id="139" name="Google Shape;139;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0" name="Google Shape;140;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1" name="Google Shape;141;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2" name="Google Shape;142;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3" name="Google Shape;143;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4" name="Google Shape;144;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human face, text, baby, toddler&#10;&#10;Description automatically generated" id="145" name="Google Shape;145;p8"/>
          <p:cNvPicPr preferRelativeResize="0"/>
          <p:nvPr/>
        </p:nvPicPr>
        <p:blipFill rotWithShape="1">
          <a:blip r:embed="rId6">
            <a:alphaModFix/>
          </a:blip>
          <a:srcRect b="0" l="0" r="0" t="0"/>
          <a:stretch/>
        </p:blipFill>
        <p:spPr>
          <a:xfrm>
            <a:off x="2139021" y="1492314"/>
            <a:ext cx="2946400" cy="4394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46" name="Google Shape;146;p8"/>
          <p:cNvSpPr txBox="1"/>
          <p:nvPr/>
        </p:nvSpPr>
        <p:spPr>
          <a:xfrm>
            <a:off x="7011991" y="1690224"/>
            <a:ext cx="3476093" cy="366856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bit		bill</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mob	bowl</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bush	bib</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bet		fib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A picture containing clock&#10;&#10;Description automatically generated" id="825" name="Google Shape;82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6" name="Google Shape;82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7" name="Google Shape;82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8" name="Google Shape;82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9" name="Google Shape;82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4000" u="none" cap="none" strike="noStrike">
              <a:solidFill>
                <a:srgbClr val="000000"/>
              </a:solidFill>
              <a:latin typeface="Century Gothic"/>
              <a:ea typeface="Century Gothic"/>
              <a:cs typeface="Century Gothic"/>
              <a:sym typeface="Century Gothic"/>
            </a:endParaRPr>
          </a:p>
        </p:txBody>
      </p:sp>
      <p:sp>
        <p:nvSpPr>
          <p:cNvPr id="830" name="Google Shape;830;p65"/>
          <p:cNvSpPr txBox="1"/>
          <p:nvPr/>
        </p:nvSpPr>
        <p:spPr>
          <a:xfrm>
            <a:off x="7667896" y="2247255"/>
            <a:ext cx="418446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31" name="Google Shape;831;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200</a:t>
            </a:r>
            <a:endParaRPr b="0" i="0" sz="1400" u="none" cap="none" strike="noStrike">
              <a:solidFill>
                <a:srgbClr val="000000"/>
              </a:solidFill>
              <a:latin typeface="Century Gothic"/>
              <a:ea typeface="Century Gothic"/>
              <a:cs typeface="Century Gothic"/>
              <a:sym typeface="Century Gothic"/>
            </a:endParaRPr>
          </a:p>
        </p:txBody>
      </p:sp>
      <p:pic>
        <p:nvPicPr>
          <p:cNvPr id="832" name="Google Shape;832;p65"/>
          <p:cNvPicPr preferRelativeResize="0"/>
          <p:nvPr/>
        </p:nvPicPr>
        <p:blipFill rotWithShape="1">
          <a:blip r:embed="rId6">
            <a:alphaModFix/>
          </a:blip>
          <a:srcRect b="0" l="0" r="0" t="0"/>
          <a:stretch/>
        </p:blipFill>
        <p:spPr>
          <a:xfrm>
            <a:off x="1339273" y="1390430"/>
            <a:ext cx="5651839" cy="46714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A picture containing drawing, lamp&#10;&#10;Description automatically generated" id="837" name="Google Shape;837;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38" name="Google Shape;838;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39" name="Google Shape;839;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40" name="Google Shape;840;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41" name="Google Shape;841;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42" name="Google Shape;842;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clock&#10;&#10;Description automatically generated" id="848" name="Google Shape;848;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49" name="Google Shape;849;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0" name="Google Shape;85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1" name="Google Shape;85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52" name="Google Shape;852;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blue box with a lid&#10;&#10;Description automatically generated with medium confidence" id="853" name="Google Shape;853;p67"/>
          <p:cNvPicPr preferRelativeResize="0"/>
          <p:nvPr/>
        </p:nvPicPr>
        <p:blipFill rotWithShape="1">
          <a:blip r:embed="rId6">
            <a:alphaModFix/>
          </a:blip>
          <a:srcRect b="0" l="0" r="0" t="0"/>
          <a:stretch/>
        </p:blipFill>
        <p:spPr>
          <a:xfrm>
            <a:off x="1359009" y="1486158"/>
            <a:ext cx="2959100" cy="4076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ground, plant, green, outdoor&#10;&#10;Description automatically generated" id="854" name="Google Shape;854;p67"/>
          <p:cNvPicPr preferRelativeResize="0"/>
          <p:nvPr/>
        </p:nvPicPr>
        <p:blipFill rotWithShape="1">
          <a:blip r:embed="rId7">
            <a:alphaModFix/>
          </a:blip>
          <a:srcRect b="0" l="0" r="0" t="0"/>
          <a:stretch/>
        </p:blipFill>
        <p:spPr>
          <a:xfrm>
            <a:off x="4785157" y="1486158"/>
            <a:ext cx="2946400" cy="4076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55" name="Google Shape;855;p67"/>
          <p:cNvSpPr txBox="1"/>
          <p:nvPr/>
        </p:nvSpPr>
        <p:spPr>
          <a:xfrm>
            <a:off x="8249248" y="1433756"/>
            <a:ext cx="3295387" cy="402616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back 	Ron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ran		bill</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bet	run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bell	rice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picture containing clock&#10;&#10;Description automatically generated" id="861" name="Google Shape;861;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2" name="Google Shape;862;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3" name="Google Shape;863;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4" name="Google Shape;864;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5" name="Google Shape;865;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6" name="Google Shape;866;p68"/>
          <p:cNvSpPr txBox="1"/>
          <p:nvPr/>
        </p:nvSpPr>
        <p:spPr>
          <a:xfrm>
            <a:off x="709603" y="4687516"/>
            <a:ext cx="4114504" cy="110795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Bb	 Rr</a:t>
            </a:r>
            <a:endParaRPr b="0" i="0" sz="6600" u="none" cap="none" strike="noStrike">
              <a:solidFill>
                <a:schemeClr val="dk1"/>
              </a:solidFill>
              <a:latin typeface="Century Gothic"/>
              <a:ea typeface="Century Gothic"/>
              <a:cs typeface="Century Gothic"/>
              <a:sym typeface="Century Gothic"/>
            </a:endParaRPr>
          </a:p>
        </p:txBody>
      </p:sp>
      <p:pic>
        <p:nvPicPr>
          <p:cNvPr id="867" name="Google Shape;867;p68"/>
          <p:cNvPicPr preferRelativeResize="0"/>
          <p:nvPr/>
        </p:nvPicPr>
        <p:blipFill rotWithShape="1">
          <a:blip r:embed="rId6">
            <a:alphaModFix/>
          </a:blip>
          <a:srcRect b="0" l="0" r="0" t="0"/>
          <a:stretch/>
        </p:blipFill>
        <p:spPr>
          <a:xfrm>
            <a:off x="9385230" y="1217236"/>
            <a:ext cx="1727974" cy="23954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68" name="Google Shape;868;p68"/>
          <p:cNvPicPr preferRelativeResize="0"/>
          <p:nvPr/>
        </p:nvPicPr>
        <p:blipFill rotWithShape="1">
          <a:blip r:embed="rId7">
            <a:alphaModFix/>
          </a:blip>
          <a:srcRect b="0" l="0" r="0" t="0"/>
          <a:stretch/>
        </p:blipFill>
        <p:spPr>
          <a:xfrm>
            <a:off x="6570265" y="3816177"/>
            <a:ext cx="1727975" cy="23880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69" name="Google Shape;869;p68"/>
          <p:cNvPicPr preferRelativeResize="0"/>
          <p:nvPr/>
        </p:nvPicPr>
        <p:blipFill rotWithShape="1">
          <a:blip r:embed="rId8">
            <a:alphaModFix/>
          </a:blip>
          <a:srcRect b="0" l="0" r="0" t="0"/>
          <a:stretch/>
        </p:blipFill>
        <p:spPr>
          <a:xfrm>
            <a:off x="8517534" y="3816177"/>
            <a:ext cx="1735391" cy="23954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70" name="Google Shape;870;p68"/>
          <p:cNvPicPr preferRelativeResize="0"/>
          <p:nvPr/>
        </p:nvPicPr>
        <p:blipFill rotWithShape="1">
          <a:blip r:embed="rId9">
            <a:alphaModFix/>
          </a:blip>
          <a:srcRect b="0" l="0" r="0" t="0"/>
          <a:stretch/>
        </p:blipFill>
        <p:spPr>
          <a:xfrm>
            <a:off x="7437962" y="1217236"/>
            <a:ext cx="1720557" cy="24028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71" name="Google Shape;871;p68"/>
          <p:cNvPicPr preferRelativeResize="0"/>
          <p:nvPr/>
        </p:nvPicPr>
        <p:blipFill rotWithShape="1">
          <a:blip r:embed="rId10">
            <a:alphaModFix/>
          </a:blip>
          <a:srcRect b="0" l="0" r="0" t="0"/>
          <a:stretch/>
        </p:blipFill>
        <p:spPr>
          <a:xfrm>
            <a:off x="5475860" y="1194573"/>
            <a:ext cx="1735391" cy="23954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72" name="Google Shape;872;p68"/>
          <p:cNvPicPr preferRelativeResize="0"/>
          <p:nvPr/>
        </p:nvPicPr>
        <p:blipFill rotWithShape="1">
          <a:blip r:embed="rId11">
            <a:alphaModFix/>
          </a:blip>
          <a:srcRect b="0" l="0" r="0" t="0"/>
          <a:stretch/>
        </p:blipFill>
        <p:spPr>
          <a:xfrm>
            <a:off x="2766855" y="1594219"/>
            <a:ext cx="1990894" cy="29409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73" name="Google Shape;873;p68"/>
          <p:cNvPicPr preferRelativeResize="0"/>
          <p:nvPr/>
        </p:nvPicPr>
        <p:blipFill rotWithShape="1">
          <a:blip r:embed="rId12">
            <a:alphaModFix/>
          </a:blip>
          <a:srcRect b="0" l="0" r="0" t="0"/>
          <a:stretch/>
        </p:blipFill>
        <p:spPr>
          <a:xfrm>
            <a:off x="659618" y="1594219"/>
            <a:ext cx="1990893" cy="29243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descr="A picture containing clock&#10;&#10;Description automatically generated" id="879" name="Google Shape;879;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80" name="Google Shape;880;p5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81" name="Google Shape;881;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2" name="Google Shape;882;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3" name="Google Shape;883;p5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84" name="Google Shape;884;p5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178,179</a:t>
            </a:r>
            <a:endParaRPr b="0" i="0" sz="1400" u="none" cap="none" strike="noStrike">
              <a:solidFill>
                <a:srgbClr val="000000"/>
              </a:solidFill>
              <a:latin typeface="Century Gothic"/>
              <a:ea typeface="Century Gothic"/>
              <a:cs typeface="Century Gothic"/>
              <a:sym typeface="Century Gothic"/>
            </a:endParaRPr>
          </a:p>
        </p:txBody>
      </p:sp>
      <p:sp>
        <p:nvSpPr>
          <p:cNvPr id="885" name="Google Shape;885;p59"/>
          <p:cNvSpPr txBox="1"/>
          <p:nvPr/>
        </p:nvSpPr>
        <p:spPr>
          <a:xfrm>
            <a:off x="8886533" y="1949380"/>
            <a:ext cx="3000000" cy="276995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178, 179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rgbClr val="000000"/>
              </a:solidFill>
              <a:latin typeface="Arial"/>
              <a:ea typeface="Arial"/>
              <a:cs typeface="Arial"/>
              <a:sym typeface="Arial"/>
            </a:endParaRPr>
          </a:p>
        </p:txBody>
      </p:sp>
      <p:pic>
        <p:nvPicPr>
          <p:cNvPr descr="A picture containing text, screenshot, number, font&#10;&#10;Description automatically generated" id="886" name="Google Shape;886;p59"/>
          <p:cNvPicPr preferRelativeResize="0"/>
          <p:nvPr/>
        </p:nvPicPr>
        <p:blipFill rotWithShape="1">
          <a:blip r:embed="rId6">
            <a:alphaModFix/>
          </a:blip>
          <a:srcRect b="0" l="0" r="0" t="0"/>
          <a:stretch/>
        </p:blipFill>
        <p:spPr>
          <a:xfrm>
            <a:off x="392986" y="1792940"/>
            <a:ext cx="4022924" cy="33166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screenshot&#10;&#10;Description automatically generated" id="887" name="Google Shape;887;p59"/>
          <p:cNvPicPr preferRelativeResize="0"/>
          <p:nvPr/>
        </p:nvPicPr>
        <p:blipFill rotWithShape="1">
          <a:blip r:embed="rId7">
            <a:alphaModFix/>
          </a:blip>
          <a:srcRect b="0" l="0" r="0" t="0"/>
          <a:stretch/>
        </p:blipFill>
        <p:spPr>
          <a:xfrm>
            <a:off x="4596445" y="1813413"/>
            <a:ext cx="4012687" cy="32961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descr="A picture containing clock&#10;&#10;Description automatically generated" id="893" name="Google Shape;893;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4" name="Google Shape;894;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5" name="Google Shape;895;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6" name="Google Shape;896;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7" name="Google Shape;897;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my</a:t>
            </a:r>
            <a:endParaRPr b="0" i="0" sz="1400" u="none" cap="none" strike="noStrike">
              <a:solidFill>
                <a:srgbClr val="000000"/>
              </a:solidFill>
              <a:latin typeface="Century Gothic"/>
              <a:ea typeface="Century Gothic"/>
              <a:cs typeface="Century Gothic"/>
              <a:sym typeface="Century Gothic"/>
            </a:endParaRPr>
          </a:p>
        </p:txBody>
      </p:sp>
      <p:sp>
        <p:nvSpPr>
          <p:cNvPr id="899" name="Google Shape;899;p6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a:t>
            </a:r>
            <a:endParaRPr b="0" i="0" sz="1400" u="none" cap="none" strike="noStrike">
              <a:solidFill>
                <a:srgbClr val="000000"/>
              </a:solidFill>
              <a:latin typeface="Century Gothic"/>
              <a:ea typeface="Century Gothic"/>
              <a:cs typeface="Century Gothic"/>
              <a:sym typeface="Century Gothic"/>
            </a:endParaRPr>
          </a:p>
        </p:txBody>
      </p:sp>
      <p:sp>
        <p:nvSpPr>
          <p:cNvPr id="900" name="Google Shape;900;p6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make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descr="A picture containing clock&#10;&#10;Description automatically generated" id="906" name="Google Shape;906;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7" name="Google Shape;907;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8" name="Google Shape;908;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9" name="Google Shape;909;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0" name="Google Shape;910;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11" name="Google Shape;911;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sp>
        <p:nvSpPr>
          <p:cNvPr id="912" name="Google Shape;912;p70"/>
          <p:cNvSpPr txBox="1"/>
          <p:nvPr/>
        </p:nvSpPr>
        <p:spPr>
          <a:xfrm>
            <a:off x="8780419" y="2426771"/>
            <a:ext cx="2997358" cy="215440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196 in your Student Interactive.</a:t>
            </a:r>
            <a:endParaRPr b="0" i="0" sz="3200" u="none" cap="none" strike="noStrike">
              <a:solidFill>
                <a:srgbClr val="000000"/>
              </a:solidFill>
              <a:latin typeface="Arial"/>
              <a:ea typeface="Arial"/>
              <a:cs typeface="Arial"/>
              <a:sym typeface="Arial"/>
            </a:endParaRPr>
          </a:p>
        </p:txBody>
      </p:sp>
      <p:pic>
        <p:nvPicPr>
          <p:cNvPr id="913" name="Google Shape;913;p70"/>
          <p:cNvPicPr preferRelativeResize="0"/>
          <p:nvPr/>
        </p:nvPicPr>
        <p:blipFill rotWithShape="1">
          <a:blip r:embed="rId6">
            <a:alphaModFix/>
          </a:blip>
          <a:srcRect b="0" l="0" r="0" t="0"/>
          <a:stretch/>
        </p:blipFill>
        <p:spPr>
          <a:xfrm>
            <a:off x="2198202" y="1431372"/>
            <a:ext cx="5774439" cy="47727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descr="A picture containing clock&#10;&#10;Description automatically generated" id="919" name="Google Shape;919;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0" name="Google Shape;920;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1" name="Google Shape;921;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2" name="Google Shape;922;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3" name="Google Shape;923;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24" name="Google Shape;924;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pic>
        <p:nvPicPr>
          <p:cNvPr id="925" name="Google Shape;925;p71"/>
          <p:cNvPicPr preferRelativeResize="0"/>
          <p:nvPr/>
        </p:nvPicPr>
        <p:blipFill rotWithShape="1">
          <a:blip r:embed="rId6">
            <a:alphaModFix/>
          </a:blip>
          <a:srcRect b="0" l="0" r="0" t="0"/>
          <a:stretch/>
        </p:blipFill>
        <p:spPr>
          <a:xfrm>
            <a:off x="1339273" y="1297873"/>
            <a:ext cx="5774439"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26" name="Google Shape;926;p71"/>
          <p:cNvSpPr txBox="1"/>
          <p:nvPr/>
        </p:nvSpPr>
        <p:spPr>
          <a:xfrm>
            <a:off x="7992899" y="3289233"/>
            <a:ext cx="353640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can we describe special places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10;&#10;Description automatically generated with low confidence" id="927" name="Google Shape;927;p71"/>
          <p:cNvPicPr preferRelativeResize="0"/>
          <p:nvPr/>
        </p:nvPicPr>
        <p:blipFill rotWithShape="1">
          <a:blip r:embed="rId7">
            <a:alphaModFix/>
          </a:blip>
          <a:srcRect b="0" l="0" r="0" t="0"/>
          <a:stretch/>
        </p:blipFill>
        <p:spPr>
          <a:xfrm>
            <a:off x="7863838" y="2140170"/>
            <a:ext cx="3794527" cy="109157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descr="A picture containing clock&#10;&#10;Description automatically generated" id="933" name="Google Shape;933;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4" name="Google Shape;934;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5" name="Google Shape;935;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6" name="Google Shape;936;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7" name="Google Shape;937;p60"/>
          <p:cNvSpPr/>
          <p:nvPr/>
        </p:nvSpPr>
        <p:spPr>
          <a:xfrm>
            <a:off x="212449" y="285508"/>
            <a:ext cx="1132402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a:t>
            </a:r>
            <a:endParaRPr b="0" i="0" sz="4000" u="none" cap="none" strike="noStrike">
              <a:solidFill>
                <a:schemeClr val="lt1"/>
              </a:solidFill>
              <a:latin typeface="Avenir"/>
              <a:ea typeface="Avenir"/>
              <a:cs typeface="Avenir"/>
              <a:sym typeface="Avenir"/>
            </a:endParaRPr>
          </a:p>
        </p:txBody>
      </p:sp>
      <p:sp>
        <p:nvSpPr>
          <p:cNvPr id="938" name="Google Shape;938;p60"/>
          <p:cNvSpPr txBox="1"/>
          <p:nvPr/>
        </p:nvSpPr>
        <p:spPr>
          <a:xfrm>
            <a:off x="2380146" y="2459504"/>
            <a:ext cx="6988628"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Think of an idea for a 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Write a book about it.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descr="A picture containing clock&#10;&#10;Description automatically generated" id="944" name="Google Shape;944;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5" name="Google Shape;945;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6" name="Google Shape;946;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7" name="Google Shape;947;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8" name="Google Shape;948;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49" name="Google Shape;949;p91"/>
          <p:cNvSpPr txBox="1"/>
          <p:nvPr/>
        </p:nvSpPr>
        <p:spPr>
          <a:xfrm>
            <a:off x="2387954" y="1463677"/>
            <a:ext cx="8484822" cy="46473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cats play together.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Which word in the sentence is an example of a plural noun</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 cats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 together</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 play</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D. the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picture containing clock&#10;&#10;Description automatically generated" id="152" name="Google Shape;152;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3" name="Google Shape;153;p1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4" name="Google Shape;154;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5" name="Google Shape;155;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156" name="Google Shape;156;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7" name="Google Shape;157;p1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58" name="Google Shape;158;p18"/>
          <p:cNvSpPr txBox="1"/>
          <p:nvPr/>
        </p:nvSpPr>
        <p:spPr>
          <a:xfrm>
            <a:off x="8360299" y="2156900"/>
            <a:ext cx="3658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169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159" name="Google Shape;159;p18"/>
          <p:cNvPicPr preferRelativeResize="0"/>
          <p:nvPr/>
        </p:nvPicPr>
        <p:blipFill rotWithShape="1">
          <a:blip r:embed="rId6">
            <a:alphaModFix/>
          </a:blip>
          <a:srcRect b="0" l="0" r="0" t="0"/>
          <a:stretch/>
        </p:blipFill>
        <p:spPr>
          <a:xfrm>
            <a:off x="1639938" y="1297873"/>
            <a:ext cx="6127209" cy="5059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56" name="Google Shape;956;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57" name="Google Shape;957;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58" name="Google Shape;958;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59" name="Google Shape;959;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60" name="Google Shape;960;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1" name="Google Shape;961;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A picture containing clock&#10;&#10;Description automatically generated" id="165" name="Google Shape;16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6" name="Google Shape;16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7" name="Google Shape;16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8" name="Google Shape;16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70" name="Google Shape;170;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a:t>
            </a:r>
            <a:endParaRPr b="0" i="0" sz="1400" u="none" cap="none" strike="noStrike">
              <a:solidFill>
                <a:srgbClr val="000000"/>
              </a:solidFill>
              <a:latin typeface="Century Gothic"/>
              <a:ea typeface="Century Gothic"/>
              <a:cs typeface="Century Gothic"/>
              <a:sym typeface="Century Gothic"/>
            </a:endParaRPr>
          </a:p>
        </p:txBody>
      </p:sp>
      <p:sp>
        <p:nvSpPr>
          <p:cNvPr id="171" name="Google Shape;171;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a:t>
            </a:r>
            <a:endParaRPr b="0" i="0" sz="1400" u="none" cap="none" strike="noStrike">
              <a:solidFill>
                <a:srgbClr val="000000"/>
              </a:solidFill>
              <a:latin typeface="Century Gothic"/>
              <a:ea typeface="Century Gothic"/>
              <a:cs typeface="Century Gothic"/>
              <a:sym typeface="Century Gothic"/>
            </a:endParaRPr>
          </a:p>
        </p:txBody>
      </p:sp>
      <p:sp>
        <p:nvSpPr>
          <p:cNvPr id="172" name="Google Shape;172;p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with</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83" name="Google Shape;183;p10"/>
          <p:cNvSpPr txBox="1"/>
          <p:nvPr/>
        </p:nvSpPr>
        <p:spPr>
          <a:xfrm>
            <a:off x="9021899" y="1990939"/>
            <a:ext cx="2997358"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entury Gothic"/>
                <a:ea typeface="Century Gothic"/>
                <a:cs typeface="Century Gothic"/>
                <a:sym typeface="Century Gothic"/>
              </a:rPr>
              <a:t>Essential Question: </a:t>
            </a:r>
            <a:r>
              <a:rPr b="0" i="0" lang="en-US" sz="2400" u="none" cap="none" strike="noStrike">
                <a:solidFill>
                  <a:srgbClr val="000000"/>
                </a:solidFill>
                <a:latin typeface="Century Gothic"/>
                <a:ea typeface="Century Gothic"/>
                <a:cs typeface="Century Gothic"/>
                <a:sym typeface="Century Gothic"/>
              </a:rPr>
              <a:t>what makes a place special</a:t>
            </a:r>
            <a:r>
              <a:rPr b="0" i="0" lang="en-US"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dk1"/>
                </a:solidFill>
                <a:latin typeface="Century Gothic"/>
                <a:ea typeface="Century Gothic"/>
                <a:cs typeface="Century Gothic"/>
                <a:sym typeface="Century Gothic"/>
              </a:rPr>
            </a:br>
            <a:r>
              <a:rPr b="1" i="0" lang="en-US" sz="2400" u="none" cap="none" strike="noStrike">
                <a:solidFill>
                  <a:schemeClr val="dk1"/>
                </a:solidFill>
                <a:latin typeface="Century Gothic"/>
                <a:ea typeface="Century Gothic"/>
                <a:cs typeface="Century Gothic"/>
                <a:sym typeface="Century Gothic"/>
              </a:rPr>
              <a:t>Weekly Question</a:t>
            </a:r>
            <a:r>
              <a:rPr b="0" i="0" lang="en-US" sz="2400" u="none" cap="none" strike="noStrike">
                <a:solidFill>
                  <a:schemeClr val="dk1"/>
                </a:solidFill>
                <a:latin typeface="Century Gothic"/>
                <a:ea typeface="Century Gothic"/>
                <a:cs typeface="Century Gothic"/>
                <a:sym typeface="Century Gothic"/>
              </a:rPr>
              <a:t>: How can we describe special places</a:t>
            </a:r>
            <a:r>
              <a:rPr b="0" i="0" lang="en-US" sz="2400" u="none" cap="none" strike="noStrike">
                <a:solidFill>
                  <a:schemeClr val="dk1"/>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p:txBody>
      </p:sp>
      <p:sp>
        <p:nvSpPr>
          <p:cNvPr id="184" name="Google Shape;18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166,167</a:t>
            </a:r>
            <a:endParaRPr b="0" i="0" sz="1400" u="none" cap="none" strike="noStrike">
              <a:solidFill>
                <a:srgbClr val="000000"/>
              </a:solidFill>
              <a:latin typeface="Century Gothic"/>
              <a:ea typeface="Century Gothic"/>
              <a:cs typeface="Century Gothic"/>
              <a:sym typeface="Century Gothic"/>
            </a:endParaRPr>
          </a:p>
        </p:txBody>
      </p:sp>
      <p:pic>
        <p:nvPicPr>
          <p:cNvPr descr="A screenshot of a game&#10;&#10;Description automatically generated with medium confidence" id="185" name="Google Shape;185;p10"/>
          <p:cNvPicPr preferRelativeResize="0"/>
          <p:nvPr/>
        </p:nvPicPr>
        <p:blipFill rotWithShape="1">
          <a:blip r:embed="rId6">
            <a:alphaModFix/>
          </a:blip>
          <a:srcRect b="0" l="0" r="0" t="0"/>
          <a:stretch/>
        </p:blipFill>
        <p:spPr>
          <a:xfrm>
            <a:off x="4638488" y="1990939"/>
            <a:ext cx="4125570" cy="3396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map of a neighborhood&#10;&#10;Description automatically generated with medium confidence" id="186" name="Google Shape;186;p10"/>
          <p:cNvPicPr preferRelativeResize="0"/>
          <p:nvPr/>
        </p:nvPicPr>
        <p:blipFill rotWithShape="1">
          <a:blip r:embed="rId7">
            <a:alphaModFix/>
          </a:blip>
          <a:srcRect b="0" l="0" r="0" t="0"/>
          <a:stretch/>
        </p:blipFill>
        <p:spPr>
          <a:xfrm>
            <a:off x="352858" y="1990939"/>
            <a:ext cx="4125570" cy="3396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