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embeddedFontLst>
    <p:embeddedFont>
      <p:font typeface="Helvetica Neue"/>
      <p:regular r:id="rId45"/>
      <p:bold r:id="rId46"/>
      <p:italic r:id="rId47"/>
      <p:boldItalic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jM3hWUbR45RjEI4wSDnaG53508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8D23F5-C447-4EE8-B2B3-3B1D67134E80}">
  <a:tblStyle styleId="{058D23F5-C447-4EE8-B2B3-3B1D67134E8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customschemas.google.com/relationships/presentationmetadata" Target="metadata"/><Relationship Id="rId52"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that the Academic Vocabulary words special, move, map, and land all relate to the unit theme, Going Places. </a:t>
            </a:r>
            <a:endParaRPr/>
          </a:p>
          <a:p>
            <a:pPr indent="-342900" lvl="0" marL="342900" rtl="0" algn="l">
              <a:spcBef>
                <a:spcPts val="0"/>
              </a:spcBef>
              <a:spcAft>
                <a:spcPts val="0"/>
              </a:spcAft>
              <a:buClr>
                <a:schemeClr val="dk1"/>
              </a:buClr>
              <a:buSzPts val="1200"/>
              <a:buFont typeface="Calibri"/>
              <a:buAutoNum type="arabicPeriod"/>
            </a:pPr>
            <a:r>
              <a:rPr lang="en-US"/>
              <a:t>Model using these words by describing the pictures on p. 212. Say: </a:t>
            </a:r>
            <a:r>
              <a:rPr i="1" lang="en-US"/>
              <a:t>I see trains in one picture. Trains can help people and things move across the land. I would like to visit a museum that can tell me more about trains and how they work</a:t>
            </a:r>
            <a:r>
              <a:rPr lang="en-US"/>
              <a:t>. </a:t>
            </a:r>
            <a:endParaRPr/>
          </a:p>
          <a:p>
            <a:pPr indent="-342900" lvl="0" marL="342900" rtl="0" algn="l">
              <a:spcBef>
                <a:spcPts val="0"/>
              </a:spcBef>
              <a:spcAft>
                <a:spcPts val="0"/>
              </a:spcAft>
              <a:buClr>
                <a:schemeClr val="dk1"/>
              </a:buClr>
              <a:buSzPts val="1200"/>
              <a:buFont typeface="Calibri"/>
              <a:buAutoNum type="arabicPeriod"/>
            </a:pPr>
            <a:r>
              <a:rPr lang="en-US"/>
              <a:t>Have students use the newly acquired Academic Vocabulary to talk with a partner.</a:t>
            </a:r>
            <a:endParaRPr/>
          </a:p>
          <a:p>
            <a:pPr indent="-342900" lvl="0" marL="34290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For differentiated support:</a:t>
            </a:r>
            <a:endParaRPr/>
          </a:p>
          <a:p>
            <a:pPr indent="-342900" lvl="1" marL="800100" rtl="0" algn="l">
              <a:spcBef>
                <a:spcPts val="0"/>
              </a:spcBef>
              <a:spcAft>
                <a:spcPts val="0"/>
              </a:spcAft>
              <a:buClr>
                <a:schemeClr val="dk1"/>
              </a:buClr>
              <a:buSzPts val="1200"/>
              <a:buFont typeface="Arial"/>
              <a:buChar char="•"/>
            </a:pPr>
            <a:r>
              <a:rPr lang="en-US"/>
              <a:t>If students struggle to talk about museums, provide additional pictures of museums, or visit a museum’s Web site and browse pictures with students. Use Academic Vocabulary words in prompts to help students tell about what they see. For example, ask: What makes this museum special? What does this map tell us about this museum? </a:t>
            </a:r>
            <a:endParaRPr/>
          </a:p>
          <a:p>
            <a:pPr indent="-342900" lvl="1" marL="800100" rtl="0" algn="l">
              <a:spcBef>
                <a:spcPts val="0"/>
              </a:spcBef>
              <a:spcAft>
                <a:spcPts val="0"/>
              </a:spcAft>
              <a:buClr>
                <a:schemeClr val="dk1"/>
              </a:buClr>
              <a:buSzPts val="1200"/>
              <a:buFont typeface="Arial"/>
              <a:buChar char="•"/>
            </a:pPr>
            <a:r>
              <a:rPr lang="en-US"/>
              <a:t>Invite students to write or draw what they already know about museums. Have them share their ideas with a partner and use the Academic Vocabulary as they tell about their writing or drawing.</a:t>
            </a:r>
            <a:endParaRPr sz="1200">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Next Steps:  </a:t>
            </a:r>
            <a:r>
              <a:rPr lang="en-US"/>
              <a:t>Tell students that they will begin following a plan to research museums. Once they have gathered information about museums, they will be able to check off the first item in the Museum Research Plan. Explain that the next step is to consider the information and decide which museum they want to visit.</a:t>
            </a:r>
            <a:endParaRPr/>
          </a:p>
        </p:txBody>
      </p:sp>
      <p:sp>
        <p:nvSpPr>
          <p:cNvPr id="200" name="Google Shape;2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today they are going to learn about word families. Words that end in the same sounds are in a word family. </a:t>
            </a:r>
            <a:endParaRPr/>
          </a:p>
          <a:p>
            <a:pPr indent="-342900" lvl="0" marL="342900" rtl="0" algn="l">
              <a:spcBef>
                <a:spcPts val="0"/>
              </a:spcBef>
              <a:spcAft>
                <a:spcPts val="0"/>
              </a:spcAft>
              <a:buClr>
                <a:schemeClr val="dk1"/>
              </a:buClr>
              <a:buSzPts val="1200"/>
              <a:buFont typeface="Calibri"/>
              <a:buAutoNum type="arabicPeriod"/>
            </a:pPr>
            <a:r>
              <a:rPr lang="en-US"/>
              <a:t>Display the man Picture Card. </a:t>
            </a:r>
            <a:r>
              <a:rPr i="1" lang="en-US"/>
              <a:t>This is a man</a:t>
            </a:r>
            <a:r>
              <a:rPr lang="en-US"/>
              <a:t>. Turn the card over. </a:t>
            </a:r>
            <a:r>
              <a:rPr i="1" lang="en-US"/>
              <a:t>The beginning sound in man is /m/. The letter m spells the beginning sound /m/. </a:t>
            </a:r>
            <a:r>
              <a:rPr lang="en-US"/>
              <a:t>Circle the letter m. </a:t>
            </a:r>
            <a:r>
              <a:rPr i="1" lang="en-US"/>
              <a:t>The word man ends with the sounds /a/ /n/. The letters a-n spell the ending sounds /a/ /n/. </a:t>
            </a:r>
            <a:r>
              <a:rPr lang="en-US"/>
              <a:t>Underline the letters an. </a:t>
            </a:r>
            <a:endParaRPr/>
          </a:p>
          <a:p>
            <a:pPr indent="-342900" lvl="0" marL="342900" rtl="0" algn="l">
              <a:spcBef>
                <a:spcPts val="0"/>
              </a:spcBef>
              <a:spcAft>
                <a:spcPts val="0"/>
              </a:spcAft>
              <a:buClr>
                <a:schemeClr val="dk1"/>
              </a:buClr>
              <a:buSzPts val="1200"/>
              <a:buFont typeface="Calibri"/>
              <a:buAutoNum type="arabicPeriod"/>
            </a:pPr>
            <a:r>
              <a:rPr lang="en-US"/>
              <a:t>Write the word ran and repeat the activity. The words man and ran have the same ending sounds, /a/ /n/, so they are in the same word family.</a:t>
            </a:r>
            <a:endParaRPr/>
          </a:p>
          <a:p>
            <a:pPr indent="-342900" lvl="0" marL="342900" rtl="0" algn="l">
              <a:spcBef>
                <a:spcPts val="0"/>
              </a:spcBef>
              <a:spcAft>
                <a:spcPts val="0"/>
              </a:spcAft>
              <a:buClr>
                <a:schemeClr val="dk1"/>
              </a:buClr>
              <a:buSzPts val="1200"/>
              <a:buFont typeface="Calibri"/>
              <a:buAutoNum type="arabicPeriod"/>
            </a:pPr>
            <a:r>
              <a:rPr lang="en-US"/>
              <a:t>Write the word bat on the board. Have students identify the beginning sound and ending sounds in bat and the letters that spell the sounds. Then write the word sat on the board. Ask students to tell you if sat is in the same word family as bat and explain how they know.</a:t>
            </a:r>
            <a:endParaRPr/>
          </a:p>
          <a:p>
            <a:pPr indent="-342900" lvl="0" marL="342900" rtl="0" algn="l">
              <a:spcBef>
                <a:spcPts val="0"/>
              </a:spcBef>
              <a:spcAft>
                <a:spcPts val="0"/>
              </a:spcAft>
              <a:buClr>
                <a:schemeClr val="dk1"/>
              </a:buClr>
              <a:buSzPts val="1200"/>
              <a:buFont typeface="Calibri"/>
              <a:buAutoNum type="arabicPeriod"/>
            </a:pPr>
            <a:r>
              <a:rPr lang="en-US"/>
              <a:t>Write the words tan, pat, Nan, rat, cat, pan, can, and mat on separate note cards. Then write the headings an and at on the board. Tell students that you will show them words that are in the an and at word families. Tell them to read the words and identify the word family for each word. Display the note cards one at a time. After students identify the word family for a word, tape the word under the appropriate heading on the board.</a:t>
            </a:r>
            <a:endParaRPr/>
          </a:p>
        </p:txBody>
      </p:sp>
      <p:sp>
        <p:nvSpPr>
          <p:cNvPr id="226" name="Google Shape;22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identify each picture on p. 206 in the Student Interactive that belongs either to the -an or -at word family, and then have them write the words on the lines.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identify the sounds of the letters that are different in each set of words.</a:t>
            </a:r>
            <a:endParaRPr>
              <a:latin typeface="Calibri"/>
              <a:ea typeface="Calibri"/>
              <a:cs typeface="Calibri"/>
              <a:sym typeface="Calibri"/>
            </a:endParaRPr>
          </a:p>
        </p:txBody>
      </p:sp>
      <p:sp>
        <p:nvSpPr>
          <p:cNvPr id="242" name="Google Shape;24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high-frequency words are words that they will hear and see over and over in texts.</a:t>
            </a:r>
            <a:endParaRPr/>
          </a:p>
          <a:p>
            <a:pPr indent="-342900" lvl="0" marL="342900" rtl="0" algn="l">
              <a:spcBef>
                <a:spcPts val="0"/>
              </a:spcBef>
              <a:spcAft>
                <a:spcPts val="0"/>
              </a:spcAft>
              <a:buClr>
                <a:schemeClr val="dk1"/>
              </a:buClr>
              <a:buSzPts val="1200"/>
              <a:buFont typeface="Calibri"/>
              <a:buAutoNum type="arabicPeriod"/>
            </a:pPr>
            <a:r>
              <a:rPr lang="en-US"/>
              <a:t>Write and then read the words she, see, and look. </a:t>
            </a:r>
            <a:endParaRPr/>
          </a:p>
          <a:p>
            <a:pPr indent="-342900" lvl="0" marL="342900" rtl="0" algn="l">
              <a:spcBef>
                <a:spcPts val="0"/>
              </a:spcBef>
              <a:spcAft>
                <a:spcPts val="0"/>
              </a:spcAft>
              <a:buClr>
                <a:schemeClr val="dk1"/>
              </a:buClr>
              <a:buSzPts val="1200"/>
              <a:buFont typeface="Calibri"/>
              <a:buAutoNum type="arabicPeriod"/>
            </a:pPr>
            <a:r>
              <a:rPr lang="en-US"/>
              <a:t>Have students read the words with you and clap each letter.</a:t>
            </a:r>
            <a:endParaRPr sz="1200">
              <a:solidFill>
                <a:srgbClr val="96999B"/>
              </a:solidFill>
              <a:latin typeface="Calibri"/>
              <a:ea typeface="Calibri"/>
              <a:cs typeface="Calibri"/>
              <a:sym typeface="Calibri"/>
            </a:endParaRPr>
          </a:p>
        </p:txBody>
      </p:sp>
      <p:sp>
        <p:nvSpPr>
          <p:cNvPr id="256" name="Google Shape;2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Introduce persuasive text by explaining that a persuasive text is written to convince readers to think or do something. A persuasive text contains an author’s opinion and facts supporting the opinion. Have students turn to p. 214 in the Student Interactive. Use the model below to help students explore the characteristics of persuasive writing. </a:t>
            </a:r>
            <a:endParaRPr/>
          </a:p>
          <a:p>
            <a:pPr indent="-342900" lvl="0" marL="342900" rtl="0" algn="l">
              <a:spcBef>
                <a:spcPts val="0"/>
              </a:spcBef>
              <a:spcAft>
                <a:spcPts val="0"/>
              </a:spcAft>
              <a:buClr>
                <a:schemeClr val="dk1"/>
              </a:buClr>
              <a:buSzPts val="1200"/>
              <a:buFont typeface="Calibri"/>
              <a:buAutoNum type="arabicPeriod"/>
            </a:pPr>
            <a:r>
              <a:rPr lang="en-US"/>
              <a:t>Say: </a:t>
            </a:r>
            <a:r>
              <a:rPr i="1" lang="en-US"/>
              <a:t>Authors sometimes write to make the reader think a certain way. This is called persuasive writing. In persuasive texts, authors tell their opinion, or what they think or feel. Then authors tell facts, or something that is real or true, to get readers to agree with them. On this page, one picture shows someone who is excited to go to a museum. The other picture shows the bones of a dinosaur. I am going to read the sentences below the pictures and think about what the author might be trying to convince me to think or do. </a:t>
            </a:r>
            <a:endParaRPr/>
          </a:p>
          <a:p>
            <a:pPr indent="-342900" lvl="0" marL="342900" rtl="0" algn="l">
              <a:spcBef>
                <a:spcPts val="0"/>
              </a:spcBef>
              <a:spcAft>
                <a:spcPts val="0"/>
              </a:spcAft>
              <a:buClr>
                <a:schemeClr val="dk1"/>
              </a:buClr>
              <a:buSzPts val="1200"/>
              <a:buFont typeface="Calibri"/>
              <a:buAutoNum type="arabicPeriod"/>
            </a:pPr>
            <a:r>
              <a:rPr lang="en-US"/>
              <a:t>Read aloud the sentences below the pictures.  Say:  </a:t>
            </a:r>
            <a:r>
              <a:rPr i="1" lang="en-US"/>
              <a:t>The author is trying to convince me to go to a history museum</a:t>
            </a:r>
            <a:r>
              <a:rPr lang="en-US"/>
              <a:t>. </a:t>
            </a:r>
            <a:endParaRPr/>
          </a:p>
          <a:p>
            <a:pPr indent="-342900" lvl="0" marL="342900" rtl="0" algn="l">
              <a:spcBef>
                <a:spcPts val="0"/>
              </a:spcBef>
              <a:spcAft>
                <a:spcPts val="0"/>
              </a:spcAft>
              <a:buClr>
                <a:schemeClr val="dk1"/>
              </a:buClr>
              <a:buSzPts val="1200"/>
              <a:buFont typeface="Calibri"/>
              <a:buAutoNum type="arabicPeriod"/>
            </a:pPr>
            <a:r>
              <a:rPr lang="en-US"/>
              <a:t>Engage students in a discussion of the difference between fact and opinion. Guide students to understand that the sentence You should go to a history museum! is an opinion, and the sentence You can see dinosaurs is a fact. Use the student model to point out how a fact can support an opinion to make the opinion stronger, or more convincing. </a:t>
            </a:r>
            <a:endParaRPr/>
          </a:p>
          <a:p>
            <a:pPr indent="-342900" lvl="0" marL="342900" rtl="0" algn="l">
              <a:spcBef>
                <a:spcPts val="0"/>
              </a:spcBef>
              <a:spcAft>
                <a:spcPts val="0"/>
              </a:spcAft>
              <a:buClr>
                <a:schemeClr val="dk1"/>
              </a:buClr>
              <a:buSzPts val="1200"/>
              <a:buFont typeface="Calibri"/>
              <a:buAutoNum type="arabicPeriod"/>
            </a:pPr>
            <a:r>
              <a:rPr lang="en-US"/>
              <a:t>Draw pictures to show students different opinions or details the author uses in a persuasive text to structure his persuasive argument. Use a piece that has pictures, diagrams, and captions to show students how information is organized in persuasive texts. Read aloud and point to the various images and captions to identify the structure of the text.</a:t>
            </a:r>
            <a:endParaRPr sz="1800">
              <a:solidFill>
                <a:srgbClr val="353335"/>
              </a:solidFill>
              <a:latin typeface="Helvetica Neue"/>
              <a:ea typeface="Helvetica Neue"/>
              <a:cs typeface="Helvetica Neue"/>
              <a:sym typeface="Helvetica Neue"/>
            </a:endParaRPr>
          </a:p>
        </p:txBody>
      </p:sp>
      <p:sp>
        <p:nvSpPr>
          <p:cNvPr id="269" name="Google Shape;26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Explain to students that authors write with a certain audience in mind. Have students consider the audience for their persuasive text. </a:t>
            </a:r>
            <a:endParaRPr/>
          </a:p>
          <a:p>
            <a:pPr indent="-342900" lvl="0" marL="342900" rtl="0" algn="l">
              <a:spcBef>
                <a:spcPts val="0"/>
              </a:spcBef>
              <a:spcAft>
                <a:spcPts val="0"/>
              </a:spcAft>
              <a:buClr>
                <a:schemeClr val="dk1"/>
              </a:buClr>
              <a:buSzPts val="1200"/>
              <a:buFont typeface="Calibri"/>
              <a:buAutoNum type="arabicPeriod"/>
            </a:pPr>
            <a:r>
              <a:rPr lang="en-US"/>
              <a:t>Ask questions to help students think about audience, such as: </a:t>
            </a:r>
            <a:r>
              <a:rPr i="1" lang="en-US"/>
              <a:t>Who might want to go to a museum? What would make your classmates choose a certain kind of museum?</a:t>
            </a:r>
            <a:r>
              <a:rPr lang="en-US"/>
              <a:t> Record students’ responses. Remind students to think about their audience as they write their persuasive texts.</a:t>
            </a:r>
            <a:endParaRPr/>
          </a:p>
          <a:p>
            <a:pPr indent="-304800" lvl="0" marL="342900" rtl="0" algn="l">
              <a:spcBef>
                <a:spcPts val="0"/>
              </a:spcBef>
              <a:spcAft>
                <a:spcPts val="0"/>
              </a:spcAft>
              <a:buClr>
                <a:srgbClr val="353335"/>
              </a:buClr>
              <a:buSzPts val="1200"/>
              <a:buFont typeface="Calibri"/>
              <a:buAutoNum type="arabicPeriod"/>
            </a:pPr>
            <a:r>
              <a:rPr lang="en-US">
                <a:solidFill>
                  <a:srgbClr val="353335"/>
                </a:solidFill>
              </a:rPr>
              <a:t>Next Steps:  </a:t>
            </a:r>
            <a:r>
              <a:rPr lang="en-US"/>
              <a:t>Remind students that they will research art and history museums to determine which they would rather visit. Tell students that they will learn how to find this information so that they can write their persuasive texts.</a:t>
            </a:r>
            <a:endParaRPr>
              <a:solidFill>
                <a:srgbClr val="353335"/>
              </a:solidFill>
            </a:endParaRPr>
          </a:p>
        </p:txBody>
      </p:sp>
      <p:sp>
        <p:nvSpPr>
          <p:cNvPr id="282" name="Google Shape;28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Explain to students that in order to do research it is important to generate, or make up, questions about what you are researching. One place you can do this is a library. Tell them that a librarian is a person who works at a library to help readers find the right resources and information. Point to the picture on p. 215 in the Student Interactive, and have students identify the librarian.</a:t>
            </a:r>
            <a:endParaRPr/>
          </a:p>
          <a:p>
            <a:pPr indent="-342900" lvl="0" marL="342900" rtl="0" algn="l">
              <a:spcBef>
                <a:spcPts val="0"/>
              </a:spcBef>
              <a:spcAft>
                <a:spcPts val="0"/>
              </a:spcAft>
              <a:buClr>
                <a:schemeClr val="dk1"/>
              </a:buClr>
              <a:buSzPts val="1200"/>
              <a:buFont typeface="Calibri"/>
              <a:buAutoNum type="arabicPeriod"/>
            </a:pPr>
            <a:r>
              <a:rPr lang="en-US"/>
              <a:t>Say: </a:t>
            </a:r>
            <a:r>
              <a:rPr i="1" lang="en-US"/>
              <a:t>A library has many books, magazines, and other sources of information. Sometimes, it can be hard to find the right book or resource. A librarian can help you find what you need for your research. You can ask questions about what you are researching so that the librarian knows what kind of information you need or want. For example, I want to research art museums. I’m interested in seeing children’s art. I can ask a librarian, Where can I find information about art museums that have art created by children? </a:t>
            </a:r>
            <a:r>
              <a:rPr lang="en-US"/>
              <a:t>Explain that when we generate questions about what we are researching, we can help a librarian understand what information we need in the library.</a:t>
            </a:r>
            <a:endParaRPr/>
          </a:p>
          <a:p>
            <a:pPr indent="-342900" lvl="0" marL="342900" rtl="0" algn="l">
              <a:spcBef>
                <a:spcPts val="0"/>
              </a:spcBef>
              <a:spcAft>
                <a:spcPts val="0"/>
              </a:spcAft>
              <a:buClr>
                <a:schemeClr val="dk1"/>
              </a:buClr>
              <a:buSzPts val="1200"/>
              <a:buFont typeface="Calibri"/>
              <a:buAutoNum type="arabicPeriod"/>
            </a:pPr>
            <a:r>
              <a:rPr lang="en-US"/>
              <a:t>Help students narrow the topic of museums by asking questions, such as, </a:t>
            </a:r>
            <a:r>
              <a:rPr i="1" lang="en-US"/>
              <a:t>What do you want to learn about life long ago? What animals do you think were alive long ago? What kind of art do you like to make? What do you like to paint or draw? </a:t>
            </a:r>
            <a:r>
              <a:rPr lang="en-US"/>
              <a:t>Use students’ responses to suggest specific areas to research.</a:t>
            </a:r>
            <a:endParaRPr/>
          </a:p>
        </p:txBody>
      </p:sp>
      <p:sp>
        <p:nvSpPr>
          <p:cNvPr id="294" name="Google Shape;29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 pairs circle the person who can help them in a library in the picture on p. 215. Then have students collaborate with their project partners to generate questions for inquiry. Assist partners as necessary. Make sure students’ questions are about art or history museums. Have students talk about questions they can ask a librarian.</a:t>
            </a:r>
            <a:endParaRPr/>
          </a:p>
          <a:p>
            <a:pPr indent="-342900" lvl="0" marL="342900" rtl="0" algn="l">
              <a:spcBef>
                <a:spcPts val="0"/>
              </a:spcBef>
              <a:spcAft>
                <a:spcPts val="0"/>
              </a:spcAft>
              <a:buClr>
                <a:schemeClr val="dk1"/>
              </a:buClr>
              <a:buSzPts val="1200"/>
              <a:buFont typeface="Calibri"/>
              <a:buAutoNum type="arabicPeriod"/>
            </a:pPr>
            <a:r>
              <a:rPr lang="en-US"/>
              <a:t>Take a trip to the library or media center. Have project partners look for resources for research. Remind them that they can ask you or a librarian for help.</a:t>
            </a:r>
            <a:endParaRPr/>
          </a:p>
          <a:p>
            <a:pPr indent="-342900" lvl="0" marL="342900" rtl="0" algn="l">
              <a:spcBef>
                <a:spcPts val="0"/>
              </a:spcBef>
              <a:spcAft>
                <a:spcPts val="0"/>
              </a:spcAft>
              <a:buClr>
                <a:schemeClr val="dk1"/>
              </a:buClr>
              <a:buSzPts val="1200"/>
              <a:buFont typeface="Calibri"/>
              <a:buAutoNum type="arabicPeriod"/>
            </a:pPr>
            <a:r>
              <a:rPr lang="en-US"/>
              <a:t>For differentiated support:</a:t>
            </a:r>
            <a:endParaRPr/>
          </a:p>
          <a:p>
            <a:pPr indent="-342900" lvl="1" marL="800100" rtl="0" algn="l">
              <a:spcBef>
                <a:spcPts val="0"/>
              </a:spcBef>
              <a:spcAft>
                <a:spcPts val="0"/>
              </a:spcAft>
              <a:buClr>
                <a:schemeClr val="dk1"/>
              </a:buClr>
              <a:buSzPts val="1200"/>
              <a:buFont typeface="Arial"/>
              <a:buChar char="•"/>
            </a:pPr>
            <a:r>
              <a:rPr lang="en-US"/>
              <a:t>Support students by providing a sentence frame for them to ask questions: Where can I find information about (a history/an art) museum that has _____? Alternatively, have them draw something they are interested in learning more about and help them frame their idea as a question.</a:t>
            </a:r>
            <a:endParaRPr/>
          </a:p>
          <a:p>
            <a:pPr indent="-355600" lvl="1" marL="800100" rtl="0" algn="l">
              <a:spcBef>
                <a:spcPts val="0"/>
              </a:spcBef>
              <a:spcAft>
                <a:spcPts val="0"/>
              </a:spcAft>
              <a:buSzPts val="1400"/>
              <a:buChar char="•"/>
            </a:pPr>
            <a:r>
              <a:rPr lang="en-US"/>
              <a:t>Students who easily generate </a:t>
            </a:r>
            <a:r>
              <a:rPr lang="en-US"/>
              <a:t>inquiry</a:t>
            </a:r>
            <a:r>
              <a:rPr lang="en-US"/>
              <a:t> questions can write their questions on a sheet of paper and underline key words to help them focus as they research.</a:t>
            </a:r>
            <a:endParaRPr/>
          </a:p>
          <a:p>
            <a:pPr indent="-342900" lvl="0" marL="342900" rtl="0" algn="l">
              <a:spcBef>
                <a:spcPts val="0"/>
              </a:spcBef>
              <a:spcAft>
                <a:spcPts val="0"/>
              </a:spcAft>
              <a:buClr>
                <a:schemeClr val="dk1"/>
              </a:buClr>
              <a:buSzPts val="1200"/>
              <a:buFont typeface="Calibri"/>
              <a:buAutoNum type="arabicPeriod"/>
            </a:pPr>
            <a:r>
              <a:rPr lang="en-US"/>
              <a:t>Next Steps:  When students have collected sources of information about museums, have them return to the Museum Research Plan on p. 213 in the Student Interactive and check the box “Research the museums.” Explain to students that the next step is to choose which museum they want to visit. Then they can start writing about the museum. </a:t>
            </a:r>
            <a:endParaRPr/>
          </a:p>
        </p:txBody>
      </p:sp>
      <p:sp>
        <p:nvSpPr>
          <p:cNvPr id="306" name="Google Shape;3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19" name="Google Shape;3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today they will review the sound /i/. Remind them that the sound /i/ is made by opening their mouth slightly and saying the sound. Show students how to make the sound /i/ and have them practice it.</a:t>
            </a:r>
            <a:endParaRPr/>
          </a:p>
          <a:p>
            <a:pPr indent="-342900" lvl="0" marL="342900" rtl="0" algn="l">
              <a:spcBef>
                <a:spcPts val="0"/>
              </a:spcBef>
              <a:spcAft>
                <a:spcPts val="0"/>
              </a:spcAft>
              <a:buClr>
                <a:schemeClr val="dk1"/>
              </a:buClr>
              <a:buSzPts val="1200"/>
              <a:buFont typeface="Calibri"/>
              <a:buAutoNum type="arabicPeriod"/>
            </a:pPr>
            <a:r>
              <a:rPr lang="en-US"/>
              <a:t>Display the pig Picture Card. </a:t>
            </a:r>
            <a:r>
              <a:rPr i="1" lang="en-US"/>
              <a:t>This is a picture of a pig. Listen to the sounds in pig: /p/ /i/ /g/. Pig has the sound /i/ in the middle</a:t>
            </a:r>
            <a:r>
              <a:rPr lang="en-US"/>
              <a:t>. </a:t>
            </a:r>
            <a:endParaRPr/>
          </a:p>
          <a:p>
            <a:pPr indent="-342900" lvl="0" marL="342900" rtl="0" algn="l">
              <a:spcBef>
                <a:spcPts val="0"/>
              </a:spcBef>
              <a:spcAft>
                <a:spcPts val="0"/>
              </a:spcAft>
              <a:buClr>
                <a:schemeClr val="dk1"/>
              </a:buClr>
              <a:buSzPts val="1200"/>
              <a:buFont typeface="Calibri"/>
              <a:buAutoNum type="arabicPeriod"/>
            </a:pPr>
            <a:r>
              <a:rPr lang="en-US"/>
              <a:t>Then hold up the wig Picture Card. </a:t>
            </a:r>
            <a:r>
              <a:rPr i="1" lang="en-US"/>
              <a:t>This is a picture of a wig. What sound do you hear in the middle of wig? </a:t>
            </a:r>
            <a:r>
              <a:rPr lang="en-US"/>
              <a:t>Students should tell you /i/. </a:t>
            </a:r>
            <a:r>
              <a:rPr i="1" lang="en-US"/>
              <a:t>Wig and pig have the sound /i/ in the middle. What other words can you think of that have the sound /i/ in the middle? </a:t>
            </a:r>
            <a:r>
              <a:rPr lang="en-US"/>
              <a:t>Possible responses are jig, sit, pit, fig, and lip.</a:t>
            </a:r>
            <a:endParaRPr i="0">
              <a:latin typeface="Calibri"/>
              <a:ea typeface="Calibri"/>
              <a:cs typeface="Calibri"/>
              <a:sym typeface="Calibri"/>
            </a:endParaRPr>
          </a:p>
        </p:txBody>
      </p:sp>
      <p:sp>
        <p:nvSpPr>
          <p:cNvPr id="330" name="Google Shape;33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Display the Ii Alphabet Card and point to the picture of the igloo. </a:t>
            </a:r>
            <a:r>
              <a:rPr i="1" lang="en-US"/>
              <a:t>What sound do you hear at the beginning of igloo? </a:t>
            </a:r>
            <a:r>
              <a:rPr lang="en-US"/>
              <a:t>Students should identify the sound /i/. </a:t>
            </a:r>
            <a:r>
              <a:rPr i="1" lang="en-US"/>
              <a:t>We already learned about the letter that stands for /i/. What letter is it?</a:t>
            </a:r>
            <a:r>
              <a:rPr lang="en-US"/>
              <a:t> Point to the letters Ii. Students should name the letter i. </a:t>
            </a:r>
            <a:endParaRPr/>
          </a:p>
          <a:p>
            <a:pPr indent="-342900" lvl="0" marL="342900" rtl="0" algn="l">
              <a:spcBef>
                <a:spcPts val="0"/>
              </a:spcBef>
              <a:spcAft>
                <a:spcPts val="0"/>
              </a:spcAft>
              <a:buClr>
                <a:schemeClr val="dk1"/>
              </a:buClr>
              <a:buSzPts val="1200"/>
              <a:buFont typeface="Calibri"/>
              <a:buAutoNum type="arabicPeriod"/>
            </a:pPr>
            <a:r>
              <a:rPr lang="en-US"/>
              <a:t>Write the word sit on the board. Point to each letter as you say the sounds: /s/ /i/ /t/. </a:t>
            </a:r>
            <a:r>
              <a:rPr i="1" lang="en-US"/>
              <a:t>When I blend the sounds of these words together, I read the word sit. Say the letter-sounds with me: /s/ /i/ /t/</a:t>
            </a:r>
            <a:r>
              <a:rPr lang="en-US"/>
              <a:t>. Model blending the sounds to read the word. Then write the words bit, tin, rim, and pit on the board and repeat the activity.</a:t>
            </a:r>
            <a:endParaRPr/>
          </a:p>
          <a:p>
            <a:pPr indent="-342900" lvl="0" marL="342900" rtl="0" algn="l">
              <a:spcBef>
                <a:spcPts val="0"/>
              </a:spcBef>
              <a:spcAft>
                <a:spcPts val="0"/>
              </a:spcAft>
              <a:buClr>
                <a:schemeClr val="dk1"/>
              </a:buClr>
              <a:buSzPts val="1200"/>
              <a:buFont typeface="Calibri"/>
              <a:buAutoNum type="arabicPeriod"/>
            </a:pPr>
            <a:r>
              <a:rPr lang="en-US"/>
              <a:t>Have partners take turns reading the words on the board. </a:t>
            </a:r>
            <a:endParaRPr sz="1200">
              <a:latin typeface="Calibri"/>
              <a:ea typeface="Calibri"/>
              <a:cs typeface="Calibri"/>
              <a:sym typeface="Calibri"/>
            </a:endParaRPr>
          </a:p>
        </p:txBody>
      </p:sp>
      <p:sp>
        <p:nvSpPr>
          <p:cNvPr id="342" name="Google Shape;34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Say: Today we will practice reading the high-frequency words she, see and look. Have students read the words at the top of p. 207 in the Student Interactive with you: she, see, look.</a:t>
            </a:r>
            <a:endParaRPr/>
          </a:p>
          <a:p>
            <a:pPr indent="-342900" lvl="0" marL="342900" rtl="0" algn="l">
              <a:spcBef>
                <a:spcPts val="0"/>
              </a:spcBef>
              <a:spcAft>
                <a:spcPts val="0"/>
              </a:spcAft>
              <a:buClr>
                <a:schemeClr val="dk1"/>
              </a:buClr>
              <a:buSzPts val="1200"/>
              <a:buFont typeface="Calibri"/>
              <a:buAutoNum type="arabicPeriod"/>
            </a:pPr>
            <a:r>
              <a:rPr lang="en-US"/>
              <a:t>Have students look at the words at the top of p. 207. Say: I will read a word, and I want you to point to it. Then we will read the word together. Read she, and have students point to it. Now let's read the word together: she. Repeat with the other words.</a:t>
            </a:r>
            <a:endParaRPr/>
          </a:p>
          <a:p>
            <a:pPr indent="-342900" lvl="0" marL="342900" rtl="0" algn="l">
              <a:spcBef>
                <a:spcPts val="0"/>
              </a:spcBef>
              <a:spcAft>
                <a:spcPts val="0"/>
              </a:spcAft>
              <a:buClr>
                <a:schemeClr val="dk1"/>
              </a:buClr>
              <a:buSzPts val="1200"/>
              <a:buFont typeface="Calibri"/>
              <a:buAutoNum type="arabicPeriod"/>
            </a:pPr>
            <a:r>
              <a:rPr lang="en-US"/>
              <a:t>Have students read the sentences on p. 207. Ask them to identify the words she, see, and look and underline the high-frequency words in the sentences. Then have them read the sentences again with a partner.</a:t>
            </a:r>
            <a:endParaRPr/>
          </a:p>
          <a:p>
            <a:pPr indent="-266700" lvl="0" marL="342900" rtl="0" algn="l">
              <a:spcBef>
                <a:spcPts val="0"/>
              </a:spcBef>
              <a:spcAft>
                <a:spcPts val="0"/>
              </a:spcAft>
              <a:buClr>
                <a:schemeClr val="dk1"/>
              </a:buClr>
              <a:buSzPts val="1200"/>
              <a:buFont typeface="Calibri"/>
              <a:buNone/>
            </a:pPr>
            <a:r>
              <a:t/>
            </a:r>
            <a:endParaRPr/>
          </a:p>
        </p:txBody>
      </p:sp>
      <p:sp>
        <p:nvSpPr>
          <p:cNvPr id="354" name="Google Shape;3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Taking notes will help students easily recall and organize information gathered during research so that they can form a strong opinion. Explain to students that they can organize their notes using a simple T-chart.</a:t>
            </a:r>
            <a:endParaRPr/>
          </a:p>
          <a:p>
            <a:pPr indent="-342900" lvl="0" marL="342900" rtl="0" algn="l">
              <a:spcBef>
                <a:spcPts val="0"/>
              </a:spcBef>
              <a:spcAft>
                <a:spcPts val="0"/>
              </a:spcAft>
              <a:buClr>
                <a:schemeClr val="dk1"/>
              </a:buClr>
              <a:buSzPts val="1200"/>
              <a:buFont typeface="Calibri"/>
              <a:buAutoNum type="arabicPeriod"/>
            </a:pPr>
            <a:r>
              <a:rPr lang="en-US"/>
              <a:t>Draw a T-chart on the board. Write the heading Art in the left column and the heading History in the right column. Say</a:t>
            </a:r>
            <a:r>
              <a:rPr i="1" lang="en-US"/>
              <a:t>: I can keep my information organized using this T-chart. I will draw information about art museums in the left column</a:t>
            </a:r>
            <a:r>
              <a:rPr lang="en-US"/>
              <a:t>. Point to the Art column. </a:t>
            </a:r>
            <a:r>
              <a:rPr i="1" lang="en-US"/>
              <a:t>I will draw information about history museums in the right column</a:t>
            </a:r>
            <a:r>
              <a:rPr lang="en-US"/>
              <a:t>. Point to the History column. Then ask students to tell a fact about art museums and a fact about history museums for you to draw in the appropriate column.</a:t>
            </a:r>
            <a:endParaRPr/>
          </a:p>
          <a:p>
            <a:pPr indent="-342900" lvl="0" marL="342900" rtl="0" algn="l">
              <a:spcBef>
                <a:spcPts val="0"/>
              </a:spcBef>
              <a:spcAft>
                <a:spcPts val="0"/>
              </a:spcAft>
              <a:buClr>
                <a:schemeClr val="dk1"/>
              </a:buClr>
              <a:buSzPts val="1200"/>
              <a:buFont typeface="Calibri"/>
              <a:buAutoNum type="arabicPeriod"/>
            </a:pPr>
            <a:r>
              <a:rPr lang="en-US"/>
              <a:t>Have students turn to p. 216 in the Student Interactive. Read aloud the caption beneath the photograph. Prompt students to tell that the photograph shows the bones of an animal that was alive long ago. Say: </a:t>
            </a:r>
            <a:r>
              <a:rPr i="1" lang="en-US"/>
              <a:t>This picture came from a resource about a history museum. It shows that we can see the bones of an animal from long ago at a history museum. If you find a fact like this that you want to remember, you can draw it in your T-chart.</a:t>
            </a:r>
            <a:endParaRPr/>
          </a:p>
          <a:p>
            <a:pPr indent="-342900" lvl="0" marL="342900" rtl="0" algn="l">
              <a:spcBef>
                <a:spcPts val="0"/>
              </a:spcBef>
              <a:spcAft>
                <a:spcPts val="0"/>
              </a:spcAft>
              <a:buClr>
                <a:schemeClr val="dk1"/>
              </a:buClr>
              <a:buSzPts val="1200"/>
              <a:buFont typeface="Calibri"/>
              <a:buAutoNum type="arabicPeriod"/>
            </a:pPr>
            <a:r>
              <a:rPr lang="en-US"/>
              <a:t>Have students draw a T-chart and label the columns. Have them gather information from books to find facts about art or history museums to note in their charts. Provide assistance as necessary.</a:t>
            </a:r>
            <a:endParaRPr/>
          </a:p>
          <a:p>
            <a:pPr indent="-342900" lvl="0" marL="342900" rtl="0" algn="l">
              <a:spcBef>
                <a:spcPts val="0"/>
              </a:spcBef>
              <a:spcAft>
                <a:spcPts val="0"/>
              </a:spcAft>
              <a:buSzPts val="1200"/>
              <a:buFont typeface="Calibri"/>
              <a:buAutoNum type="arabicPeriod"/>
            </a:pPr>
            <a:r>
              <a:rPr lang="en-US"/>
              <a:t>On p. 216, have students draw a vertical line to separate the drawing area in half. Have them draw what they can see at an art museum on one side and what they can see at a history museum on the other side. Allow students to label their drawings with words.</a:t>
            </a:r>
            <a:endParaRPr/>
          </a:p>
          <a:p>
            <a:pPr indent="-342900" lvl="0" marL="342900" rtl="0" algn="l">
              <a:spcBef>
                <a:spcPts val="0"/>
              </a:spcBef>
              <a:spcAft>
                <a:spcPts val="0"/>
              </a:spcAft>
              <a:buClr>
                <a:schemeClr val="dk1"/>
              </a:buClr>
              <a:buSzPts val="1200"/>
              <a:buFont typeface="Calibri"/>
              <a:buAutoNum type="arabicPeriod"/>
            </a:pPr>
            <a:r>
              <a:rPr i="0" lang="en-US"/>
              <a:t>Next Steps:  </a:t>
            </a:r>
            <a:r>
              <a:rPr lang="en-US"/>
              <a:t>Have students think about whether they would rather visit an art or a history museum. Explain that they will begin drawing their persuasive texts. Remind students that they will express an opinion and tell a fact to support their opinion.</a:t>
            </a:r>
            <a:endParaRPr i="1"/>
          </a:p>
        </p:txBody>
      </p:sp>
      <p:sp>
        <p:nvSpPr>
          <p:cNvPr id="371" name="Google Shape;3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84" name="Google Shape;38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Hold up a safety pin. </a:t>
            </a:r>
            <a:r>
              <a:rPr i="1" lang="en-US"/>
              <a:t>This is a pin. The first sound in pin is /p/. The sound /p/ is spelled with the letter p. The ending part in pin is -in</a:t>
            </a:r>
            <a:r>
              <a:rPr lang="en-US"/>
              <a:t>. Write -in as a heading on the board. </a:t>
            </a:r>
            <a:r>
              <a:rPr i="1" lang="en-US"/>
              <a:t>The ending sound of pin is spelled -in</a:t>
            </a:r>
            <a:r>
              <a:rPr lang="en-US"/>
              <a:t>. </a:t>
            </a:r>
            <a:endParaRPr/>
          </a:p>
          <a:p>
            <a:pPr indent="-342900" lvl="0" marL="342900" rtl="0" algn="l">
              <a:spcBef>
                <a:spcPts val="0"/>
              </a:spcBef>
              <a:spcAft>
                <a:spcPts val="0"/>
              </a:spcAft>
              <a:buClr>
                <a:schemeClr val="dk1"/>
              </a:buClr>
              <a:buSzPts val="1200"/>
              <a:buFont typeface="Calibri"/>
              <a:buAutoNum type="arabicPeriod"/>
            </a:pPr>
            <a:r>
              <a:rPr lang="en-US"/>
              <a:t>Point to a garbage bin. Have students say the word and tell if it is in the -in word family. Write pin and bin on the board under the heading -in. </a:t>
            </a:r>
            <a:r>
              <a:rPr i="1" lang="en-US"/>
              <a:t>The words pin and bin are members of the -in word family.</a:t>
            </a:r>
            <a:endParaRPr/>
          </a:p>
          <a:p>
            <a:pPr indent="-342900" lvl="0" marL="342900" rtl="0" algn="l">
              <a:spcBef>
                <a:spcPts val="0"/>
              </a:spcBef>
              <a:spcAft>
                <a:spcPts val="0"/>
              </a:spcAft>
              <a:buClr>
                <a:schemeClr val="dk1"/>
              </a:buClr>
              <a:buSzPts val="1200"/>
              <a:buFont typeface="Calibri"/>
              <a:buAutoNum type="arabicPeriod"/>
            </a:pPr>
            <a:r>
              <a:rPr lang="en-US"/>
              <a:t>Rip a piece of paper. </a:t>
            </a:r>
            <a:r>
              <a:rPr i="1" lang="en-US"/>
              <a:t>This is a rip. The first sound in rip is /r/. The sound /r/ is spelled with the letter r. The ending part in rip is -ip</a:t>
            </a:r>
            <a:r>
              <a:rPr lang="en-US"/>
              <a:t>. Say the word tip. Write -ip as a heading on the board. Have students say the word and tell you if it is in the -ip word family. Write the words rip and tip under the -ip heading. </a:t>
            </a:r>
            <a:r>
              <a:rPr i="1" lang="en-US"/>
              <a:t>The words rip and tip are both in the -ip word family.</a:t>
            </a:r>
            <a:endParaRPr/>
          </a:p>
          <a:p>
            <a:pPr indent="-342900" lvl="0" marL="342900" rtl="0" algn="l">
              <a:spcBef>
                <a:spcPts val="0"/>
              </a:spcBef>
              <a:spcAft>
                <a:spcPts val="0"/>
              </a:spcAft>
              <a:buClr>
                <a:schemeClr val="dk1"/>
              </a:buClr>
              <a:buSzPts val="1200"/>
              <a:buFont typeface="Calibri"/>
              <a:buAutoNum type="arabicPeriod"/>
            </a:pPr>
            <a:r>
              <a:rPr lang="en-US"/>
              <a:t>Tell students that you will say a group of words. Tell them to listen carefully to the words and trace in or ip in the air if they hear the word part. Tell them that there will be one word in each group that isn’t in the -in or -ip family. Tell students to listen carefully. Use the following words for this activity, emphasizing the ending part in each word: Vin, tin, lap, kin; ship, flip, tip, bat; fin, pin, ham, tin; dip, hip, lip, Sam.</a:t>
            </a:r>
            <a:endParaRPr/>
          </a:p>
        </p:txBody>
      </p:sp>
      <p:sp>
        <p:nvSpPr>
          <p:cNvPr id="395" name="Google Shape;39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identify each picture on p. 208 of the Student Interactive that belongs either to the -in or -ip word family, and then have them write the words on the lines. Have students identify the sounds of the letters that are different in each set of words.</a:t>
            </a:r>
            <a:endParaRPr/>
          </a:p>
        </p:txBody>
      </p:sp>
      <p:sp>
        <p:nvSpPr>
          <p:cNvPr id="413" name="Google Shape;41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turn to p. 209 of the Student Interactive. </a:t>
            </a:r>
            <a:r>
              <a:rPr i="1" lang="en-US"/>
              <a:t>We are going to read a story today about kids at an amusement park</a:t>
            </a:r>
            <a:r>
              <a:rPr lang="en-US"/>
              <a:t>. Point to the title of the story. </a:t>
            </a:r>
            <a:r>
              <a:rPr i="1" lang="en-US"/>
              <a:t>The title of the story is We Like It! I hear the sound /i/ in the word it. In this story, we will read other words with the sound /i/ spelled i and other sounds we have learned such as n/n/, a/a/, and p/p/. </a:t>
            </a:r>
            <a:endParaRPr/>
          </a:p>
          <a:p>
            <a:pPr indent="-342900" lvl="0" marL="342900" rtl="0" algn="l">
              <a:spcBef>
                <a:spcPts val="0"/>
              </a:spcBef>
              <a:spcAft>
                <a:spcPts val="0"/>
              </a:spcAft>
              <a:buClr>
                <a:schemeClr val="dk1"/>
              </a:buClr>
              <a:buSzPts val="1200"/>
              <a:buFont typeface="Calibri"/>
              <a:buAutoNum type="arabicPeriod"/>
            </a:pPr>
            <a:r>
              <a:rPr lang="en-US"/>
              <a:t>Remind students of this week’s high-frequency words: she, see, look. Tell them that they will practice reading these words in the story We Like It! Display the words. Have students read them with you. Say:  </a:t>
            </a:r>
            <a:r>
              <a:rPr i="1" lang="en-US"/>
              <a:t>When you see these words in the story We Like It!, you will know how to identify and read them. You will also see some other Words to Know we have learned: we, like, with, a.</a:t>
            </a:r>
            <a:endParaRPr/>
          </a:p>
          <a:p>
            <a:pPr indent="-342900" lvl="0" marL="342900" rtl="0" algn="l">
              <a:spcBef>
                <a:spcPts val="0"/>
              </a:spcBef>
              <a:spcAft>
                <a:spcPts val="0"/>
              </a:spcAft>
              <a:buClr>
                <a:schemeClr val="dk1"/>
              </a:buClr>
              <a:buSzPts val="1200"/>
              <a:buFont typeface="Calibri"/>
              <a:buAutoNum type="arabicPeriod"/>
            </a:pPr>
            <a:r>
              <a:rPr lang="en-US"/>
              <a:t>Have students whisper read the story as you listen in. Then have students reread the story page by page with a partner. Listen carefully as they use letter-sound relationships to decode. Have partners reread the story. This time the other student begins.</a:t>
            </a:r>
            <a:endParaRPr i="1"/>
          </a:p>
          <a:p>
            <a:pPr indent="-266700" lvl="0" marL="342900" rtl="0" algn="l">
              <a:spcBef>
                <a:spcPts val="0"/>
              </a:spcBef>
              <a:spcAft>
                <a:spcPts val="0"/>
              </a:spcAft>
              <a:buClr>
                <a:schemeClr val="dk1"/>
              </a:buClr>
              <a:buSzPts val="1200"/>
              <a:buFont typeface="Calibri"/>
              <a:buNone/>
            </a:pPr>
            <a:r>
              <a:t/>
            </a:r>
            <a:endParaRPr i="1"/>
          </a:p>
        </p:txBody>
      </p:sp>
      <p:sp>
        <p:nvSpPr>
          <p:cNvPr id="427" name="Google Shape;42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After students have read the story, call their attention to the first sentence on p. 209. </a:t>
            </a:r>
            <a:r>
              <a:rPr i="1" lang="en-US"/>
              <a:t>I see a word that is in the same word family as fin: pin. Both words have the ending part -in</a:t>
            </a:r>
            <a:r>
              <a:rPr lang="en-US"/>
              <a:t>. </a:t>
            </a:r>
            <a:endParaRPr/>
          </a:p>
          <a:p>
            <a:pPr indent="-342900" lvl="0" marL="342900" rtl="0" algn="l">
              <a:spcBef>
                <a:spcPts val="0"/>
              </a:spcBef>
              <a:spcAft>
                <a:spcPts val="0"/>
              </a:spcAft>
              <a:buClr>
                <a:schemeClr val="dk1"/>
              </a:buClr>
              <a:buSzPts val="1200"/>
              <a:buFont typeface="Calibri"/>
              <a:buAutoNum type="arabicPeriod"/>
            </a:pPr>
            <a:r>
              <a:rPr lang="en-US"/>
              <a:t>Help students identify, or say, the ending part -in. Then have them locate and highlight the words that are in the same word family as fin on p. 209 of the Student Interactive.</a:t>
            </a:r>
            <a:endParaRPr i="1"/>
          </a:p>
        </p:txBody>
      </p:sp>
      <p:sp>
        <p:nvSpPr>
          <p:cNvPr id="440" name="Google Shape;44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marR="0" rtl="0" algn="l">
              <a:lnSpc>
                <a:spcPct val="100000"/>
              </a:lnSpc>
              <a:spcBef>
                <a:spcPts val="0"/>
              </a:spcBef>
              <a:spcAft>
                <a:spcPts val="0"/>
              </a:spcAft>
              <a:buClr>
                <a:schemeClr val="dk1"/>
              </a:buClr>
              <a:buSzPts val="1200"/>
              <a:buFont typeface="Calibri"/>
              <a:buAutoNum type="arabicPeriod"/>
            </a:pPr>
            <a:r>
              <a:rPr lang="en-US"/>
              <a:t>Have students turn to pp. 210–211. Say:  </a:t>
            </a:r>
            <a:r>
              <a:rPr i="1" lang="en-US"/>
              <a:t>Which words are in the -ap family?</a:t>
            </a:r>
            <a:r>
              <a:rPr lang="en-US"/>
              <a:t> Students should supply the words tap, rap, and nap. </a:t>
            </a:r>
            <a:endParaRPr/>
          </a:p>
          <a:p>
            <a:pPr indent="-215900" lvl="0" marL="228600" marR="0" rtl="0" algn="l">
              <a:lnSpc>
                <a:spcPct val="100000"/>
              </a:lnSpc>
              <a:spcBef>
                <a:spcPts val="0"/>
              </a:spcBef>
              <a:spcAft>
                <a:spcPts val="0"/>
              </a:spcAft>
              <a:buClr>
                <a:schemeClr val="dk1"/>
              </a:buClr>
              <a:buSzPts val="1200"/>
              <a:buFont typeface="Calibri"/>
              <a:buAutoNum type="arabicPeriod"/>
            </a:pPr>
            <a:r>
              <a:rPr i="1" lang="en-US"/>
              <a:t>How do you know these words are in the -ap family? </a:t>
            </a:r>
            <a:r>
              <a:rPr lang="en-US"/>
              <a:t>Students should say that all the words have the ending part -ap, so they are in the -ap family. </a:t>
            </a:r>
            <a:endParaRPr/>
          </a:p>
          <a:p>
            <a:pPr indent="-215900" lvl="0" marL="228600" marR="0" rtl="0" algn="l">
              <a:lnSpc>
                <a:spcPct val="100000"/>
              </a:lnSpc>
              <a:spcBef>
                <a:spcPts val="0"/>
              </a:spcBef>
              <a:spcAft>
                <a:spcPts val="0"/>
              </a:spcAft>
              <a:buClr>
                <a:schemeClr val="dk1"/>
              </a:buClr>
              <a:buSzPts val="1200"/>
              <a:buFont typeface="Calibri"/>
              <a:buAutoNum type="arabicPeriod"/>
            </a:pPr>
            <a:r>
              <a:rPr lang="en-US"/>
              <a:t>Have students underline the words tap, rap, and nap.</a:t>
            </a:r>
            <a:endParaRPr/>
          </a:p>
        </p:txBody>
      </p:sp>
      <p:sp>
        <p:nvSpPr>
          <p:cNvPr id="453" name="Google Shape;45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they will now share which type of museum they want to visit by drawing. Tell them that by sharing, they can demonstrate an understanding of the information they have gathered through research. Students may wish to revisit their notes to help them choose between an art and a history museum. Use the model and practice to help students state their opinion and support it with a fact in order to demonstrate understanding.</a:t>
            </a:r>
            <a:endParaRPr/>
          </a:p>
          <a:p>
            <a:pPr indent="-342900" lvl="0" marL="342900" rtl="0" algn="l">
              <a:spcBef>
                <a:spcPts val="0"/>
              </a:spcBef>
              <a:spcAft>
                <a:spcPts val="0"/>
              </a:spcAft>
              <a:buClr>
                <a:schemeClr val="dk1"/>
              </a:buClr>
              <a:buSzPts val="1200"/>
              <a:buFont typeface="Calibri"/>
              <a:buAutoNum type="arabicPeriod"/>
            </a:pPr>
            <a:r>
              <a:rPr lang="en-US"/>
              <a:t>Direct students’ attention to p. 217 in the Student Interactive. Have them look at the pictures and identify the types of museums shown. Have students practice demonstrating an understanding of information they have gathered through research. Say: </a:t>
            </a:r>
            <a:r>
              <a:rPr i="1" lang="en-US"/>
              <a:t>I like the history museum better. This is my opinion. I will circle the picture of a history museum to show my opinion. I want to visit a history museum because I want to learn about animals that were alive long ago, such as dinosaurs. I will draw a picture that shows a dinosaur at a history museum. It is a fact that history museums have information about dinosaurs. It supports my opinion because it tells something interesting about history museums.</a:t>
            </a:r>
            <a:endParaRPr/>
          </a:p>
          <a:p>
            <a:pPr indent="-342900" lvl="0" marL="342900" rtl="0" algn="l">
              <a:spcBef>
                <a:spcPts val="0"/>
              </a:spcBef>
              <a:spcAft>
                <a:spcPts val="0"/>
              </a:spcAft>
              <a:buClr>
                <a:schemeClr val="dk1"/>
              </a:buClr>
              <a:buSzPts val="1200"/>
              <a:buFont typeface="Calibri"/>
              <a:buAutoNum type="arabicPeriod"/>
            </a:pPr>
            <a:r>
              <a:rPr lang="en-US"/>
              <a:t>Ask questions to help students draft their persuasive texts.</a:t>
            </a:r>
            <a:endParaRPr/>
          </a:p>
          <a:p>
            <a:pPr indent="-342900" lvl="1" marL="800100" rtl="0" algn="l">
              <a:spcBef>
                <a:spcPts val="0"/>
              </a:spcBef>
              <a:spcAft>
                <a:spcPts val="0"/>
              </a:spcAft>
              <a:buClr>
                <a:schemeClr val="dk1"/>
              </a:buClr>
              <a:buSzPts val="1200"/>
              <a:buFont typeface="Arial"/>
              <a:buChar char="•"/>
            </a:pPr>
            <a:r>
              <a:rPr lang="en-US"/>
              <a:t>Do you want to visit a history museum or an art museum?</a:t>
            </a:r>
            <a:endParaRPr/>
          </a:p>
          <a:p>
            <a:pPr indent="-342900" lvl="1" marL="800100" rtl="0" algn="l">
              <a:spcBef>
                <a:spcPts val="0"/>
              </a:spcBef>
              <a:spcAft>
                <a:spcPts val="0"/>
              </a:spcAft>
              <a:buClr>
                <a:schemeClr val="dk1"/>
              </a:buClr>
              <a:buSzPts val="1200"/>
              <a:buFont typeface="Arial"/>
              <a:buChar char="•"/>
            </a:pPr>
            <a:r>
              <a:rPr lang="en-US"/>
              <a:t>Did you draw a fact about the museum that you want to visit?</a:t>
            </a:r>
            <a:endParaRPr/>
          </a:p>
          <a:p>
            <a:pPr indent="-342900" lvl="1" marL="800100" rtl="0" algn="l">
              <a:spcBef>
                <a:spcPts val="0"/>
              </a:spcBef>
              <a:spcAft>
                <a:spcPts val="0"/>
              </a:spcAft>
              <a:buClr>
                <a:schemeClr val="dk1"/>
              </a:buClr>
              <a:buSzPts val="1200"/>
              <a:buFont typeface="Arial"/>
              <a:buChar char="•"/>
            </a:pPr>
            <a:r>
              <a:rPr lang="en-US"/>
              <a:t>Is the fact interesting enough to convince your audience to visit the museum too?</a:t>
            </a:r>
            <a:endParaRPr i="1"/>
          </a:p>
        </p:txBody>
      </p:sp>
      <p:sp>
        <p:nvSpPr>
          <p:cNvPr id="467" name="Google Shape;46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After students have decided whether they would rather visit an art or a history museum and circled the appropriate picture on p. 217, they will draw a picture.</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Tell students to draw a picture to show what they know about the museum they chose. Their drawing should show details about an art museum or a history museum. Remind students to consider the audience that they are trying to persuade as they draw their facts. Have students create a neat copy on a separate sheet of paper.</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Meet with pairs to discuss their drawings. Prompt students to share their opinion and fact. Remind them that they will need to have a finished product to present to the class the next day. Have students offer ideas for sharing through multiple exchanges.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For differentiated support:</a:t>
            </a:r>
            <a:endParaRPr/>
          </a:p>
          <a:p>
            <a:pPr indent="-342900" lvl="1" marL="800100" marR="0" rtl="0" algn="l">
              <a:lnSpc>
                <a:spcPct val="100000"/>
              </a:lnSpc>
              <a:spcBef>
                <a:spcPts val="0"/>
              </a:spcBef>
              <a:spcAft>
                <a:spcPts val="0"/>
              </a:spcAft>
              <a:buClr>
                <a:schemeClr val="dk1"/>
              </a:buClr>
              <a:buSzPts val="1200"/>
              <a:buFont typeface="Arial"/>
              <a:buChar char="•"/>
            </a:pPr>
            <a:r>
              <a:rPr lang="en-US"/>
              <a:t>Have students review their notes on one of the museums. Ask: </a:t>
            </a:r>
            <a:r>
              <a:rPr i="1" lang="en-US"/>
              <a:t>What do you like or not like about this museum? Would you want to visit this museum? Why?</a:t>
            </a:r>
            <a:r>
              <a:rPr lang="en-US"/>
              <a:t> Record students’ responses. Then have students repeat for the other museum. Read aloud students’ responses and guide them to express an opinion. Have them draw their opinion.</a:t>
            </a:r>
            <a:endParaRPr/>
          </a:p>
          <a:p>
            <a:pPr indent="-342900" lvl="1" marL="800100" marR="0" rtl="0" algn="l">
              <a:lnSpc>
                <a:spcPct val="100000"/>
              </a:lnSpc>
              <a:spcBef>
                <a:spcPts val="0"/>
              </a:spcBef>
              <a:spcAft>
                <a:spcPts val="0"/>
              </a:spcAft>
              <a:buClr>
                <a:schemeClr val="dk1"/>
              </a:buClr>
              <a:buSzPts val="1200"/>
              <a:buFont typeface="Arial"/>
              <a:buChar char="•"/>
            </a:pPr>
            <a:r>
              <a:rPr lang="en-US"/>
              <a:t>If students easily draw and tell their opinion, have them review their notes on museums and choose another fact to draw to support their opinion. Allow students to write words or sentences to label their drawings.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Next Steps:  </a:t>
            </a:r>
            <a:r>
              <a:rPr lang="en-US"/>
              <a:t>Invite students to return to the Museum Research Plan on p. 213 in the Student Interactive. Read aloud the second and third steps. Have students check the box “Choose which one you want to go to.” Tell students that they should complete their persuasive writing before they check the box “Draw or write to tell why.” Remind them that they will share their persuasive writing with the class</a:t>
            </a:r>
            <a:endParaRPr sz="1200">
              <a:latin typeface="Calibri"/>
              <a:ea typeface="Calibri"/>
              <a:cs typeface="Calibri"/>
              <a:sym typeface="Calibri"/>
            </a:endParaRPr>
          </a:p>
        </p:txBody>
      </p:sp>
      <p:sp>
        <p:nvSpPr>
          <p:cNvPr id="481" name="Google Shape;48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94" name="Google Shape;4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Display the cap Picture Card. </a:t>
            </a:r>
            <a:r>
              <a:rPr i="1" lang="en-US"/>
              <a:t>This is a picture of a cap. Listen to the sounds as I say cap slowly: /k/ /a/ /p/. How many sounds does the word /k/ /a/ /p/ have? Yes, it has three sounds. Now I will blend the sounds together to say the word: /k/ /a/ /p/, cap.</a:t>
            </a:r>
            <a:endParaRPr/>
          </a:p>
          <a:p>
            <a:pPr indent="-342900" lvl="0" marL="342900" rtl="0" algn="l">
              <a:spcBef>
                <a:spcPts val="0"/>
              </a:spcBef>
              <a:spcAft>
                <a:spcPts val="0"/>
              </a:spcAft>
              <a:buClr>
                <a:schemeClr val="dk1"/>
              </a:buClr>
              <a:buSzPts val="1200"/>
              <a:buFont typeface="Calibri"/>
              <a:buAutoNum type="arabicPeriod"/>
            </a:pPr>
            <a:r>
              <a:rPr i="1" lang="en-US"/>
              <a:t>Listen carefully as I say a word: rip. What is the first sound in rip? Say it with me: /r/. What is the second sound in rip? Say it with me: /i/. What is the third sound in rip? Say it with me: /p/. Now let’s blend the sounds together to say the word: /r/ /i/ /p/, rip</a:t>
            </a:r>
            <a:r>
              <a:rPr lang="en-US"/>
              <a:t>. Have students segment and blend the sounds for big, pan, and dip.</a:t>
            </a:r>
            <a:endParaRPr i="1" sz="1200">
              <a:latin typeface="Calibri"/>
              <a:ea typeface="Calibri"/>
              <a:cs typeface="Calibri"/>
              <a:sym typeface="Calibri"/>
            </a:endParaRPr>
          </a:p>
        </p:txBody>
      </p:sp>
      <p:sp>
        <p:nvSpPr>
          <p:cNvPr id="505" name="Google Shape;50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today they will review two other letters and their sounds: consonants b and r. </a:t>
            </a:r>
            <a:endParaRPr/>
          </a:p>
          <a:p>
            <a:pPr indent="-342900" lvl="0" marL="342900" rtl="0" algn="l">
              <a:spcBef>
                <a:spcPts val="0"/>
              </a:spcBef>
              <a:spcAft>
                <a:spcPts val="0"/>
              </a:spcAft>
              <a:buClr>
                <a:schemeClr val="dk1"/>
              </a:buClr>
              <a:buSzPts val="1200"/>
              <a:buFont typeface="Calibri"/>
              <a:buAutoNum type="arabicPeriod"/>
            </a:pPr>
            <a:r>
              <a:rPr lang="en-US"/>
              <a:t>Display the Bb and Rr Alphabet Cards. Point to Alphabet Card Bb. </a:t>
            </a:r>
            <a:r>
              <a:rPr i="1" lang="en-US"/>
              <a:t>The consonant b spells the sound /b/ at the beginning or end of a word</a:t>
            </a:r>
            <a:r>
              <a:rPr lang="en-US"/>
              <a:t>. Then point to Alphabet Card Rr. </a:t>
            </a:r>
            <a:r>
              <a:rPr i="1" lang="en-US"/>
              <a:t>The consonant r spells the sound /r/ when it is at the beginning of a word like river.</a:t>
            </a:r>
            <a:endParaRPr/>
          </a:p>
          <a:p>
            <a:pPr indent="-342900" lvl="0" marL="342900" rtl="0" algn="l">
              <a:spcBef>
                <a:spcPts val="0"/>
              </a:spcBef>
              <a:spcAft>
                <a:spcPts val="0"/>
              </a:spcAft>
              <a:buClr>
                <a:schemeClr val="dk1"/>
              </a:buClr>
              <a:buSzPts val="1200"/>
              <a:buFont typeface="Calibri"/>
              <a:buAutoNum type="arabicPeriod"/>
            </a:pPr>
            <a:r>
              <a:rPr lang="en-US"/>
              <a:t>Have students review the consonants b and r. Display the word bat. </a:t>
            </a:r>
            <a:r>
              <a:rPr i="1" lang="en-US"/>
              <a:t>Listen as I say the word bat: /b/ /a/ /t/. The word bat starts with the consonant b and has the short a sound spelled a in the middle: bat</a:t>
            </a:r>
            <a:r>
              <a:rPr lang="en-US"/>
              <a:t>. Have students read the word bat. </a:t>
            </a:r>
            <a:endParaRPr/>
          </a:p>
          <a:p>
            <a:pPr indent="-342900" lvl="0" marL="342900" rtl="0" algn="l">
              <a:spcBef>
                <a:spcPts val="0"/>
              </a:spcBef>
              <a:spcAft>
                <a:spcPts val="0"/>
              </a:spcAft>
              <a:buClr>
                <a:schemeClr val="dk1"/>
              </a:buClr>
              <a:buSzPts val="1200"/>
              <a:buFont typeface="Calibri"/>
              <a:buAutoNum type="arabicPeriod"/>
            </a:pPr>
            <a:r>
              <a:rPr lang="en-US"/>
              <a:t>Display the word rat. </a:t>
            </a:r>
            <a:r>
              <a:rPr i="1" lang="en-US"/>
              <a:t>Listen as I say the word rat: /r/ /a/ /t/. The word rat starts with the consonant r and has the short a sound in the middle: rat</a:t>
            </a:r>
            <a:r>
              <a:rPr lang="en-US"/>
              <a:t>. Have students read the word.</a:t>
            </a:r>
            <a:endParaRPr/>
          </a:p>
          <a:p>
            <a:pPr indent="-342900" lvl="0" marL="342900" rtl="0" algn="l">
              <a:spcBef>
                <a:spcPts val="0"/>
              </a:spcBef>
              <a:spcAft>
                <a:spcPts val="0"/>
              </a:spcAft>
              <a:buClr>
                <a:schemeClr val="dk1"/>
              </a:buClr>
              <a:buSzPts val="1200"/>
              <a:buFont typeface="Calibri"/>
              <a:buAutoNum type="arabicPeriod"/>
            </a:pPr>
            <a:r>
              <a:rPr lang="en-US"/>
              <a:t>In pairs, have students spell the words </a:t>
            </a:r>
            <a:r>
              <a:rPr i="1" lang="en-US"/>
              <a:t>rat</a:t>
            </a:r>
            <a:r>
              <a:rPr lang="en-US"/>
              <a:t> and </a:t>
            </a:r>
            <a:r>
              <a:rPr i="1" lang="en-US"/>
              <a:t>bat</a:t>
            </a:r>
            <a:r>
              <a:rPr lang="en-US"/>
              <a:t> aloud.</a:t>
            </a:r>
            <a:endParaRPr/>
          </a:p>
        </p:txBody>
      </p:sp>
      <p:sp>
        <p:nvSpPr>
          <p:cNvPr id="517" name="Google Shape;51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that high frequency words are words that appear over and over in texts. </a:t>
            </a:r>
            <a:endParaRPr/>
          </a:p>
          <a:p>
            <a:pPr indent="-342900" lvl="0" marL="342900" rtl="0" algn="l">
              <a:spcBef>
                <a:spcPts val="0"/>
              </a:spcBef>
              <a:spcAft>
                <a:spcPts val="0"/>
              </a:spcAft>
              <a:buClr>
                <a:schemeClr val="dk1"/>
              </a:buClr>
              <a:buSzPts val="1200"/>
              <a:buFont typeface="Calibri"/>
              <a:buAutoNum type="arabicPeriod"/>
            </a:pPr>
            <a:r>
              <a:rPr lang="en-US"/>
              <a:t>Say the word she and ask students what letters spell the word. </a:t>
            </a:r>
            <a:endParaRPr/>
          </a:p>
          <a:p>
            <a:pPr indent="-342900" lvl="0" marL="342900" rtl="0" algn="l">
              <a:spcBef>
                <a:spcPts val="0"/>
              </a:spcBef>
              <a:spcAft>
                <a:spcPts val="0"/>
              </a:spcAft>
              <a:buClr>
                <a:schemeClr val="dk1"/>
              </a:buClr>
              <a:buSzPts val="1200"/>
              <a:buFont typeface="Calibri"/>
              <a:buAutoNum type="arabicPeriod"/>
            </a:pPr>
            <a:r>
              <a:rPr lang="en-US"/>
              <a:t>Have students say the word she as you write it on the board.</a:t>
            </a:r>
            <a:endParaRPr/>
          </a:p>
          <a:p>
            <a:pPr indent="-342900" lvl="0" marL="342900" rtl="0" algn="l">
              <a:spcBef>
                <a:spcPts val="0"/>
              </a:spcBef>
              <a:spcAft>
                <a:spcPts val="0"/>
              </a:spcAft>
              <a:buClr>
                <a:schemeClr val="dk1"/>
              </a:buClr>
              <a:buSzPts val="1200"/>
              <a:buFont typeface="Calibri"/>
              <a:buAutoNum type="arabicPeriod"/>
            </a:pPr>
            <a:r>
              <a:rPr lang="en-US"/>
              <a:t>Have students repeat with see and look.</a:t>
            </a:r>
            <a:endParaRPr/>
          </a:p>
          <a:p>
            <a:pPr indent="-342900" lvl="0" marL="342900" rtl="0" algn="l">
              <a:spcBef>
                <a:spcPts val="0"/>
              </a:spcBef>
              <a:spcAft>
                <a:spcPts val="0"/>
              </a:spcAft>
              <a:buClr>
                <a:schemeClr val="dk1"/>
              </a:buClr>
              <a:buSzPts val="1200"/>
              <a:buFont typeface="Calibri"/>
              <a:buAutoNum type="arabicPeriod"/>
            </a:pPr>
            <a:r>
              <a:rPr lang="en-US"/>
              <a:t>Have them read the words aloud.</a:t>
            </a:r>
            <a:endParaRPr b="0" i="0" sz="1800" u="none" strike="noStrike">
              <a:solidFill>
                <a:srgbClr val="000000"/>
              </a:solidFill>
              <a:latin typeface="Calibri"/>
              <a:ea typeface="Calibri"/>
              <a:cs typeface="Calibri"/>
              <a:sym typeface="Calibri"/>
            </a:endParaRPr>
          </a:p>
        </p:txBody>
      </p:sp>
      <p:sp>
        <p:nvSpPr>
          <p:cNvPr id="531" name="Google Shape;53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they will share their research projects with the class. Explain that there are different ways for them to share their projects, such as by showing their writing and drawings or by talking about their project. Students should choose an appropriate mode of delivery, such as speaking orally or writing, and practice delivering their presentations with their partners. Tell students to speak loudly and clearly. Remind them to practice showing their writing or drawings as they speak. Use the Active Listening Routine to help students be good listeners. </a:t>
            </a:r>
            <a:endParaRPr/>
          </a:p>
          <a:p>
            <a:pPr indent="-342900" lvl="0" marL="342900" rtl="0" algn="l">
              <a:spcBef>
                <a:spcPts val="0"/>
              </a:spcBef>
              <a:spcAft>
                <a:spcPts val="0"/>
              </a:spcAft>
              <a:buClr>
                <a:schemeClr val="dk1"/>
              </a:buClr>
              <a:buSzPts val="1200"/>
              <a:buFont typeface="Calibri"/>
              <a:buAutoNum type="arabicPeriod"/>
            </a:pPr>
            <a:r>
              <a:rPr lang="en-US"/>
              <a:t>Active Listening Routine Model the active listening routine to set expectations for audience members.</a:t>
            </a:r>
            <a:endParaRPr/>
          </a:p>
          <a:p>
            <a:pPr indent="-342900" lvl="1" marL="800100" rtl="0" algn="l">
              <a:spcBef>
                <a:spcPts val="0"/>
              </a:spcBef>
              <a:spcAft>
                <a:spcPts val="0"/>
              </a:spcAft>
              <a:buClr>
                <a:schemeClr val="dk1"/>
              </a:buClr>
              <a:buSzPts val="1200"/>
              <a:buFont typeface="Arial"/>
              <a:buChar char="•"/>
            </a:pPr>
            <a:r>
              <a:rPr lang="en-US"/>
              <a:t>Look - Keep your eyes on the person who is talking. Keep your mouth closed and your hands still.</a:t>
            </a:r>
            <a:endParaRPr/>
          </a:p>
          <a:p>
            <a:pPr indent="-342900" lvl="1" marL="800100" rtl="0" algn="l">
              <a:spcBef>
                <a:spcPts val="0"/>
              </a:spcBef>
              <a:spcAft>
                <a:spcPts val="0"/>
              </a:spcAft>
              <a:buClr>
                <a:schemeClr val="dk1"/>
              </a:buClr>
              <a:buSzPts val="1200"/>
              <a:buFont typeface="Arial"/>
              <a:buChar char="•"/>
            </a:pPr>
            <a:r>
              <a:rPr lang="en-US"/>
              <a:t>Think - Think about what the person is sharing.</a:t>
            </a:r>
            <a:endParaRPr/>
          </a:p>
          <a:p>
            <a:pPr indent="-342900" lvl="1" marL="800100" rtl="0" algn="l">
              <a:spcBef>
                <a:spcPts val="0"/>
              </a:spcBef>
              <a:spcAft>
                <a:spcPts val="0"/>
              </a:spcAft>
              <a:buClr>
                <a:schemeClr val="dk1"/>
              </a:buClr>
              <a:buSzPts val="1200"/>
              <a:buFont typeface="Arial"/>
              <a:buChar char="•"/>
            </a:pPr>
            <a:r>
              <a:rPr lang="en-US"/>
              <a:t>Respond - Wait until the person is finished talking before asking a question</a:t>
            </a:r>
            <a:endParaRPr/>
          </a:p>
        </p:txBody>
      </p:sp>
      <p:sp>
        <p:nvSpPr>
          <p:cNvPr id="544" name="Google Shape;54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Allow time for students to reflect on the phases of the project. </a:t>
            </a:r>
            <a:endParaRPr/>
          </a:p>
          <a:p>
            <a:pPr indent="-342900" lvl="0" marL="342900" rtl="0" algn="l">
              <a:spcBef>
                <a:spcPts val="0"/>
              </a:spcBef>
              <a:spcAft>
                <a:spcPts val="0"/>
              </a:spcAft>
              <a:buClr>
                <a:schemeClr val="dk1"/>
              </a:buClr>
              <a:buSzPts val="1200"/>
              <a:buFont typeface="Calibri"/>
              <a:buAutoNum type="arabicPeriod"/>
            </a:pPr>
            <a:r>
              <a:rPr lang="en-US"/>
              <a:t>Help students recall how they asked questions, gathered information, drafted an opinion, and shared their projects. </a:t>
            </a:r>
            <a:endParaRPr/>
          </a:p>
          <a:p>
            <a:pPr indent="-342900" lvl="0" marL="342900" rtl="0" algn="l">
              <a:spcBef>
                <a:spcPts val="0"/>
              </a:spcBef>
              <a:spcAft>
                <a:spcPts val="0"/>
              </a:spcAft>
              <a:buClr>
                <a:schemeClr val="dk1"/>
              </a:buClr>
              <a:buSzPts val="1200"/>
              <a:buFont typeface="Calibri"/>
              <a:buAutoNum type="arabicPeriod"/>
            </a:pPr>
            <a:r>
              <a:rPr lang="en-US"/>
              <a:t>Ask questions, such as </a:t>
            </a:r>
            <a:r>
              <a:rPr i="1" lang="en-US"/>
              <a:t>What was the first step in your research plan? How did you find information? What did you do at the end of the project? What did you learn about your own likes and dislikes as you researched museums?</a:t>
            </a:r>
            <a:endParaRPr/>
          </a:p>
          <a:p>
            <a:pPr indent="-342900" lvl="0" marL="342900" rtl="0" algn="l">
              <a:spcBef>
                <a:spcPts val="0"/>
              </a:spcBef>
              <a:spcAft>
                <a:spcPts val="0"/>
              </a:spcAft>
              <a:buClr>
                <a:schemeClr val="dk1"/>
              </a:buClr>
              <a:buSzPts val="1200"/>
              <a:buFont typeface="Calibri"/>
              <a:buAutoNum type="arabicPeriod"/>
            </a:pPr>
            <a:r>
              <a:rPr lang="en-US"/>
              <a:t>Guide students to complete the activity at the bottom of p. 218 in the Student Interactive.</a:t>
            </a:r>
            <a:endParaRPr/>
          </a:p>
        </p:txBody>
      </p:sp>
      <p:sp>
        <p:nvSpPr>
          <p:cNvPr id="558" name="Google Shape;55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Review the Unit Goals page at the beginning of the unit with students. Have them reflect on their reading and writing skills. Review and discuss the Essential Question: What makes a place special?</a:t>
            </a:r>
            <a:endParaRPr/>
          </a:p>
          <a:p>
            <a:pPr indent="-342900" lvl="0" marL="342900" rtl="0" algn="l">
              <a:spcBef>
                <a:spcPts val="0"/>
              </a:spcBef>
              <a:spcAft>
                <a:spcPts val="0"/>
              </a:spcAft>
              <a:buClr>
                <a:schemeClr val="dk1"/>
              </a:buClr>
              <a:buSzPts val="1200"/>
              <a:buFont typeface="Calibri"/>
              <a:buAutoNum type="arabicPeriod"/>
            </a:pPr>
            <a:r>
              <a:rPr lang="en-US"/>
              <a:t>Display the unit table of contents. Ask volunteers to briefly summarize each reading selection. Students’ summaries should include the title of the selection and a fact from the selection. Ask other volunteers to offer thoughts and opinions about the selection, such as I think libraries are fun to visit. I think an art store is a special place.</a:t>
            </a:r>
            <a:endParaRPr/>
          </a:p>
          <a:p>
            <a:pPr indent="-342900" lvl="0" marL="342900" rtl="0" algn="l">
              <a:spcBef>
                <a:spcPts val="0"/>
              </a:spcBef>
              <a:spcAft>
                <a:spcPts val="0"/>
              </a:spcAft>
              <a:buClr>
                <a:schemeClr val="dk1"/>
              </a:buClr>
              <a:buSzPts val="1200"/>
              <a:buFont typeface="Calibri"/>
              <a:buAutoNum type="arabicPeriod"/>
            </a:pPr>
            <a:r>
              <a:rPr lang="en-US"/>
              <a:t>Have volunteers tell what they learned about writing. Ask students to share their favorite writing. Use prompts, such as What kind of writing did you like best? What kind of writing would you like to do again?</a:t>
            </a:r>
            <a:endParaRPr/>
          </a:p>
          <a:p>
            <a:pPr indent="-342900" lvl="0" marL="342900" rtl="0" algn="l">
              <a:spcBef>
                <a:spcPts val="0"/>
              </a:spcBef>
              <a:spcAft>
                <a:spcPts val="0"/>
              </a:spcAft>
              <a:buClr>
                <a:schemeClr val="dk1"/>
              </a:buClr>
              <a:buSzPts val="1200"/>
              <a:buFont typeface="Calibri"/>
              <a:buAutoNum type="arabicPeriod"/>
            </a:pPr>
            <a:r>
              <a:rPr lang="en-US"/>
              <a:t>Invite students to identify their opinions on a text from the unit and their favorite piece of writing. Direct students to trace the dotted letters under each Reflect activity on p. 219 in the Student Interactive. Help them record their responses on the lines.</a:t>
            </a:r>
            <a:endParaRPr/>
          </a:p>
        </p:txBody>
      </p:sp>
      <p:sp>
        <p:nvSpPr>
          <p:cNvPr id="572" name="Google Shape;57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585" name="Google Shape;58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As a class, review the unit theme, Going Places, and the Essential Question: What makes a place special? </a:t>
            </a:r>
            <a:endParaRPr/>
          </a:p>
          <a:p>
            <a:pPr indent="-342900" lvl="0" marL="342900" rtl="0" algn="l">
              <a:spcBef>
                <a:spcPts val="0"/>
              </a:spcBef>
              <a:spcAft>
                <a:spcPts val="0"/>
              </a:spcAft>
              <a:buClr>
                <a:schemeClr val="dk1"/>
              </a:buClr>
              <a:buSzPts val="1200"/>
              <a:buFont typeface="Calibri"/>
              <a:buAutoNum type="arabicPeriod"/>
            </a:pPr>
            <a:r>
              <a:rPr lang="en-US"/>
              <a:t>Explain that when you share information and ideas, it is important to speak audibly, or loudly, and clearly so others can hear and understand you. Remind students that they have been reading and talking about different kinds of special places all week.</a:t>
            </a:r>
            <a:endParaRPr/>
          </a:p>
          <a:p>
            <a:pPr indent="-342900" lvl="0" marL="342900" rtl="0" algn="l">
              <a:spcBef>
                <a:spcPts val="0"/>
              </a:spcBef>
              <a:spcAft>
                <a:spcPts val="0"/>
              </a:spcAft>
              <a:buClr>
                <a:schemeClr val="dk1"/>
              </a:buClr>
              <a:buSzPts val="1200"/>
              <a:buFont typeface="Calibri"/>
              <a:buAutoNum type="arabicPeriod"/>
            </a:pPr>
            <a:r>
              <a:rPr lang="en-US"/>
              <a:t>Have students go back to the texts they read in this unit and work in pairs to complete the activity on pp. 204–205 in the Student Interactive. Remind them to speak audibly, or loudly, and clearly.</a:t>
            </a:r>
            <a:endParaRPr sz="1200">
              <a:latin typeface="Calibri"/>
              <a:ea typeface="Calibri"/>
              <a:cs typeface="Calibri"/>
              <a:sym typeface="Calibri"/>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that the selections in this unit are connected by the unit theme, Going Places. Ask questions like the ones below to compare themes, topics, and genres across texts.  Ask</a:t>
            </a:r>
            <a:endParaRPr/>
          </a:p>
          <a:p>
            <a:pPr indent="-342900" lvl="1" marL="800100" rtl="0" algn="l">
              <a:spcBef>
                <a:spcPts val="0"/>
              </a:spcBef>
              <a:spcAft>
                <a:spcPts val="0"/>
              </a:spcAft>
              <a:buClr>
                <a:schemeClr val="dk1"/>
              </a:buClr>
              <a:buSzPts val="1200"/>
              <a:buFont typeface="Arial"/>
              <a:buChar char="•"/>
            </a:pPr>
            <a:r>
              <a:rPr i="1" lang="en-US"/>
              <a:t>In At the Library, we read about libraries. In A Visit to the Art Store, we read about art stores. Libraries and art stores are both special places. How are these two special places the same? How are they different? </a:t>
            </a:r>
            <a:r>
              <a:rPr lang="en-US"/>
              <a:t>(Possible responses: You can get things at both places. They are different because you do not buy things at a library, but you do at an art store.)</a:t>
            </a:r>
            <a:endParaRPr/>
          </a:p>
          <a:p>
            <a:pPr indent="-342900" lvl="1" marL="800100" rtl="0" algn="l">
              <a:spcBef>
                <a:spcPts val="0"/>
              </a:spcBef>
              <a:spcAft>
                <a:spcPts val="0"/>
              </a:spcAft>
              <a:buClr>
                <a:schemeClr val="dk1"/>
              </a:buClr>
              <a:buSzPts val="1200"/>
              <a:buFont typeface="Arial"/>
              <a:buChar char="•"/>
            </a:pPr>
            <a:r>
              <a:rPr i="1" lang="en-US"/>
              <a:t>In Where is Twister? we read about a dog who got lost in the forest. In Too Many Places to Hide, we read about a cat who could not be found. What were some special places in these stories? What did these places mean to the characters? </a:t>
            </a:r>
            <a:r>
              <a:rPr lang="en-US"/>
              <a:t>(Possible responses: Special places were the new apartment and the forest. The apartment meant a lot because it was new and unfamiliar. The forest meant a lot because it was scary.)</a:t>
            </a:r>
            <a:endParaRPr/>
          </a:p>
          <a:p>
            <a:pPr indent="-228600" lvl="0" marL="228600" rtl="0" algn="l">
              <a:spcBef>
                <a:spcPts val="0"/>
              </a:spcBef>
              <a:spcAft>
                <a:spcPts val="0"/>
              </a:spcAft>
              <a:buClr>
                <a:schemeClr val="dk1"/>
              </a:buClr>
              <a:buSzPts val="1200"/>
              <a:buFont typeface="Calibri"/>
              <a:buAutoNum type="arabicPeriod"/>
            </a:pPr>
            <a:r>
              <a:rPr lang="en-US"/>
              <a:t>Now have students look back over the texts they have read to write or draw their responses to the Essential Question: What makes a place special? Then explain to students that this week they will be working on a research project in which they will learn about two kinds of special places: art museums and history museums.</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today they will review the sound /a/. Remind them that the sound /a/ is made by opening your mouth slightly and dropping your jaw. Show students how to make the sound /a/ and have them practice it.</a:t>
            </a:r>
            <a:endParaRPr/>
          </a:p>
          <a:p>
            <a:pPr indent="-342900" lvl="0" marL="342900" rtl="0" algn="l">
              <a:spcBef>
                <a:spcPts val="0"/>
              </a:spcBef>
              <a:spcAft>
                <a:spcPts val="0"/>
              </a:spcAft>
              <a:buClr>
                <a:schemeClr val="dk1"/>
              </a:buClr>
              <a:buSzPts val="1200"/>
              <a:buFont typeface="Calibri"/>
              <a:buAutoNum type="arabicPeriod"/>
            </a:pPr>
            <a:r>
              <a:rPr lang="en-US"/>
              <a:t>Display the man Picture Card.  Say: </a:t>
            </a:r>
            <a:r>
              <a:rPr i="1" lang="en-US"/>
              <a:t>This is a picture of a man. Listen to the sounds in man: /m/ /a/ /n/. What sound do you hear at the beginning of man? What sound do you hear at the end?</a:t>
            </a:r>
            <a:r>
              <a:rPr lang="en-US"/>
              <a:t> Students should tell you /m/, /n/. </a:t>
            </a:r>
            <a:endParaRPr/>
          </a:p>
          <a:p>
            <a:pPr indent="-342900" lvl="0" marL="342900" rtl="0" algn="l">
              <a:spcBef>
                <a:spcPts val="0"/>
              </a:spcBef>
              <a:spcAft>
                <a:spcPts val="0"/>
              </a:spcAft>
              <a:buClr>
                <a:schemeClr val="dk1"/>
              </a:buClr>
              <a:buSzPts val="1200"/>
              <a:buFont typeface="Calibri"/>
              <a:buAutoNum type="arabicPeriod"/>
            </a:pPr>
            <a:r>
              <a:rPr lang="en-US"/>
              <a:t>Then hold up the van Picture Card. Say:  </a:t>
            </a:r>
            <a:r>
              <a:rPr i="1" lang="en-US"/>
              <a:t>This is a picture of a van. Van and man have the sound /a/ in the middle and the sound /n/ at the end. What other words can you think of that have the sound /a/ in the middle like van and man? </a:t>
            </a:r>
            <a:r>
              <a:rPr lang="en-US"/>
              <a:t>Possible responses are jam, can, ran, fan, cat, and hat.</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Display the Alphabet Card for Aa and point to the picture of the astronaut. Say:</a:t>
            </a:r>
            <a:r>
              <a:rPr i="1" lang="en-US"/>
              <a:t> What sound do you hear at the beginning of astronaut?</a:t>
            </a:r>
            <a:r>
              <a:rPr lang="en-US"/>
              <a:t> Students should identify the sound /a/. </a:t>
            </a:r>
            <a:r>
              <a:rPr i="1" lang="en-US"/>
              <a:t>We already learned about the letter that spells the sound /a/. What letter is it?</a:t>
            </a:r>
            <a:r>
              <a:rPr lang="en-US"/>
              <a:t> Point to the letters Aa. Students should say a. </a:t>
            </a:r>
            <a:endParaRPr/>
          </a:p>
          <a:p>
            <a:pPr indent="-342900" lvl="0" marL="342900" rtl="0" algn="l">
              <a:spcBef>
                <a:spcPts val="0"/>
              </a:spcBef>
              <a:spcAft>
                <a:spcPts val="0"/>
              </a:spcAft>
              <a:buClr>
                <a:schemeClr val="dk1"/>
              </a:buClr>
              <a:buSzPts val="1200"/>
              <a:buFont typeface="Calibri"/>
              <a:buAutoNum type="arabicPeriod"/>
            </a:pPr>
            <a:r>
              <a:rPr lang="en-US"/>
              <a:t>Write the word sat on the board. Point to each letter as you say the sound: </a:t>
            </a:r>
            <a:r>
              <a:rPr i="1" lang="en-US"/>
              <a:t>/s/ /a/ /t/. When I blend the sounds of these words together, I read the word sat. Say the letter-sounds with me: /s/ /a/ /t/.</a:t>
            </a:r>
            <a:r>
              <a:rPr lang="en-US"/>
              <a:t> Model blending the word together. Then write the words ran, man, tap, and tab on the board, and repeat the activity.</a:t>
            </a:r>
            <a:endParaRPr/>
          </a:p>
          <a:p>
            <a:pPr indent="-342900" lvl="0" marL="342900" rtl="0" algn="l">
              <a:spcBef>
                <a:spcPts val="0"/>
              </a:spcBef>
              <a:spcAft>
                <a:spcPts val="0"/>
              </a:spcAft>
              <a:buClr>
                <a:schemeClr val="dk1"/>
              </a:buClr>
              <a:buSzPts val="1200"/>
              <a:buFont typeface="Calibri"/>
              <a:buAutoNum type="arabicPeriod"/>
            </a:pPr>
            <a:r>
              <a:rPr lang="en-US"/>
              <a:t>Partners take turns reading the words on the board. </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Write the high-frequency words she, see, and look.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Show students familiar letter sounds, such as s/s/, in see.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to the word she and read it.</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identify the word she by pointing to it, and then have them read it.</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for each word.</a:t>
            </a:r>
            <a:endParaRPr sz="1200">
              <a:latin typeface="Calibri"/>
              <a:ea typeface="Calibri"/>
              <a:cs typeface="Calibri"/>
              <a:sym typeface="Calibri"/>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Explain to students that this week they will work in pairs to research art and history museums and choose which one they prefer. They will write a persuasive text about the museum they choose.</a:t>
            </a:r>
            <a:endParaRPr/>
          </a:p>
          <a:p>
            <a:pPr indent="-342900" lvl="0" marL="342900" rtl="0" algn="l">
              <a:spcBef>
                <a:spcPts val="0"/>
              </a:spcBef>
              <a:spcAft>
                <a:spcPts val="0"/>
              </a:spcAft>
              <a:buClr>
                <a:schemeClr val="dk1"/>
              </a:buClr>
              <a:buSzPts val="1200"/>
              <a:buFont typeface="Calibri"/>
              <a:buAutoNum type="arabicPeriod"/>
            </a:pPr>
            <a:r>
              <a:rPr lang="en-US"/>
              <a:t>Explain that a research plan tells the steps needed to complete a research project. Direct students to the Museum Research Plan on p. 213 in the Student Interactive. Tell students that they will follow this plan by doing each step in order throughout the week. Read aloud the first item: Research the museums. Use the model below to help students begin their project.</a:t>
            </a:r>
            <a:endParaRPr/>
          </a:p>
          <a:p>
            <a:pPr indent="-342900" lvl="0" marL="342900" rtl="0" algn="l">
              <a:spcBef>
                <a:spcPts val="0"/>
              </a:spcBef>
              <a:spcAft>
                <a:spcPts val="0"/>
              </a:spcAft>
              <a:buClr>
                <a:schemeClr val="dk1"/>
              </a:buClr>
              <a:buSzPts val="1200"/>
              <a:buFont typeface="Calibri"/>
              <a:buAutoNum type="arabicPeriod"/>
            </a:pPr>
            <a:r>
              <a:rPr lang="en-US"/>
              <a:t>Say: </a:t>
            </a:r>
            <a:r>
              <a:rPr i="1" lang="en-US"/>
              <a:t>The first step is to research museums. A museum is a place that displays collections of many interesting things. When I went to a history museum, I saw things from long ago. I know that art museums have beautiful paintings. I will research both of these kinds of museums.</a:t>
            </a:r>
            <a:endParaRPr/>
          </a:p>
          <a:p>
            <a:pPr indent="-342900" lvl="0" marL="342900" rtl="0" algn="l">
              <a:spcBef>
                <a:spcPts val="0"/>
              </a:spcBef>
              <a:spcAft>
                <a:spcPts val="0"/>
              </a:spcAft>
              <a:buClr>
                <a:schemeClr val="dk1"/>
              </a:buClr>
              <a:buSzPts val="1200"/>
              <a:buFont typeface="Calibri"/>
              <a:buAutoNum type="arabicPeriod"/>
            </a:pPr>
            <a:r>
              <a:rPr lang="en-US"/>
              <a:t>Use questions to help students begin researching museums: What kinds of museums have you seen or visited? Look at the pictures on page 212 in the Student Interactive. What can people see at these museums?</a:t>
            </a:r>
            <a:endParaRPr/>
          </a:p>
          <a:p>
            <a:pPr indent="-342900" lvl="0" marL="342900" rtl="0" algn="l">
              <a:spcBef>
                <a:spcPts val="0"/>
              </a:spcBef>
              <a:spcAft>
                <a:spcPts val="0"/>
              </a:spcAft>
              <a:buClr>
                <a:schemeClr val="dk1"/>
              </a:buClr>
              <a:buSzPts val="1200"/>
              <a:buFont typeface="Calibri"/>
              <a:buAutoNum type="arabicPeriod"/>
            </a:pPr>
            <a:r>
              <a:rPr lang="en-US"/>
              <a:t>Have students use the pictures on p. 212 to talk about museums and what people can see there. In pairs, have them circle the types of museums they have visited or would like to visit.</a:t>
            </a:r>
            <a:endParaRPr/>
          </a:p>
          <a:p>
            <a:pPr indent="-342900" lvl="0" marL="342900" rtl="0" algn="l">
              <a:spcBef>
                <a:spcPts val="0"/>
              </a:spcBef>
              <a:spcAft>
                <a:spcPts val="0"/>
              </a:spcAft>
              <a:buClr>
                <a:schemeClr val="dk1"/>
              </a:buClr>
              <a:buSzPts val="1200"/>
              <a:buFont typeface="Calibri"/>
              <a:buAutoNum type="arabicPeriod"/>
            </a:pPr>
            <a:r>
              <a:rPr lang="en-US"/>
              <a:t>Read the remaining steps in the Museum Research Plan. Guide students to understand that research is based on asking questions and finding answers to these questions.</a:t>
            </a:r>
            <a:endParaRPr i="1"/>
          </a:p>
        </p:txBody>
      </p:sp>
      <p:sp>
        <p:nvSpPr>
          <p:cNvPr id="184" name="Google Shape;1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9"/>
          <p:cNvSpPr/>
          <p:nvPr>
            <p:ph idx="2" type="pic"/>
          </p:nvPr>
        </p:nvSpPr>
        <p:spPr>
          <a:xfrm>
            <a:off x="5183188" y="987425"/>
            <a:ext cx="6172200" cy="4873625"/>
          </a:xfrm>
          <a:prstGeom prst="rect">
            <a:avLst/>
          </a:prstGeom>
          <a:noFill/>
          <a:ln>
            <a:noFill/>
          </a:ln>
        </p:spPr>
      </p:sp>
      <p:sp>
        <p:nvSpPr>
          <p:cNvPr id="68" name="Google Shape;68;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9.png"/><Relationship Id="rId7" Type="http://schemas.openxmlformats.org/officeDocument/2006/relationships/image" Target="../media/image45.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5.png"/><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mailto:k12learningpermissions@savva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40.png"/><Relationship Id="rId7"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9.png"/><Relationship Id="rId7"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46.png"/><Relationship Id="rId7"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9.png"/><Relationship Id="rId7" Type="http://schemas.openxmlformats.org/officeDocument/2006/relationships/image" Target="../media/image8.png"/><Relationship Id="rId8"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91" name="Google Shape;91;p1"/>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92" name="Google Shape;92;p1"/>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93" name="Google Shape;93;p1"/>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94" name="Google Shape;94;p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5" name="Google Shape;95;p1"/>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Kindergarten</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A picture containing clock&#10;&#10;Description automatically generated" id="202" name="Google Shape;202;p1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03" name="Google Shape;203;p1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04" name="Google Shape;204;p1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05" name="Google Shape;205;p1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06" name="Google Shape;206;p1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Use Words</a:t>
            </a:r>
            <a:endParaRPr b="0" i="0" sz="1400" u="none" cap="none" strike="noStrike">
              <a:solidFill>
                <a:srgbClr val="000000"/>
              </a:solidFill>
              <a:latin typeface="Century Gothic"/>
              <a:ea typeface="Century Gothic"/>
              <a:cs typeface="Century Gothic"/>
              <a:sym typeface="Century Gothic"/>
            </a:endParaRPr>
          </a:p>
        </p:txBody>
      </p:sp>
      <p:sp>
        <p:nvSpPr>
          <p:cNvPr id="207" name="Google Shape;207;p10"/>
          <p:cNvSpPr txBox="1"/>
          <p:nvPr/>
        </p:nvSpPr>
        <p:spPr>
          <a:xfrm>
            <a:off x="1573496" y="5511716"/>
            <a:ext cx="3944887"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What </a:t>
            </a:r>
            <a:r>
              <a:rPr b="0" i="0" lang="en-US" sz="2800" u="none" cap="none" strike="noStrike">
                <a:solidFill>
                  <a:schemeClr val="dk1"/>
                </a:solidFill>
                <a:latin typeface="Century Gothic"/>
                <a:ea typeface="Century Gothic"/>
                <a:cs typeface="Century Gothic"/>
                <a:sym typeface="Century Gothic"/>
              </a:rPr>
              <a:t>questions can you ask about museums</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8" name="Google Shape;208;p10"/>
          <p:cNvSpPr txBox="1"/>
          <p:nvPr/>
        </p:nvSpPr>
        <p:spPr>
          <a:xfrm>
            <a:off x="4960082" y="5497390"/>
            <a:ext cx="5253707" cy="954107"/>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00" u="none" cap="none" strike="noStrike">
                <a:solidFill>
                  <a:srgbClr val="353335"/>
                </a:solidFill>
                <a:latin typeface="Century Gothic"/>
                <a:ea typeface="Century Gothic"/>
                <a:cs typeface="Century Gothic"/>
                <a:sym typeface="Century Gothic"/>
              </a:rPr>
              <a:t>Talk </a:t>
            </a:r>
            <a:r>
              <a:rPr b="0" i="0" lang="en-US" sz="2800" u="none" cap="none" strike="noStrike">
                <a:solidFill>
                  <a:srgbClr val="353335"/>
                </a:solidFill>
                <a:latin typeface="Century Gothic"/>
                <a:ea typeface="Century Gothic"/>
                <a:cs typeface="Century Gothic"/>
                <a:sym typeface="Century Gothic"/>
              </a:rPr>
              <a:t>with your partner.</a:t>
            </a:r>
            <a:endParaRPr/>
          </a:p>
          <a:p>
            <a:pPr indent="0" lvl="1" marL="457200" marR="0" rtl="0" algn="l">
              <a:spcBef>
                <a:spcPts val="0"/>
              </a:spcBef>
              <a:spcAft>
                <a:spcPts val="0"/>
              </a:spcAft>
              <a:buNone/>
            </a:pPr>
            <a:r>
              <a:rPr b="1" i="0" lang="en-US" sz="2800" u="none" cap="none" strike="noStrike">
                <a:solidFill>
                  <a:srgbClr val="353335"/>
                </a:solidFill>
                <a:latin typeface="Century Gothic"/>
                <a:ea typeface="Century Gothic"/>
                <a:cs typeface="Century Gothic"/>
                <a:sym typeface="Century Gothic"/>
              </a:rPr>
              <a:t>Use</a:t>
            </a:r>
            <a:r>
              <a:rPr b="0" i="0" lang="en-US" sz="2800" u="none" cap="none" strike="noStrike">
                <a:solidFill>
                  <a:srgbClr val="353335"/>
                </a:solidFill>
                <a:latin typeface="Century Gothic"/>
                <a:ea typeface="Century Gothic"/>
                <a:cs typeface="Century Gothic"/>
                <a:sym typeface="Century Gothic"/>
              </a:rPr>
              <a:t> new academic words.</a:t>
            </a:r>
            <a:endParaRPr b="0" i="0" sz="2800" u="none" cap="none" strike="noStrike">
              <a:solidFill>
                <a:schemeClr val="dk1"/>
              </a:solidFill>
              <a:latin typeface="Century Gothic"/>
              <a:ea typeface="Century Gothic"/>
              <a:cs typeface="Century Gothic"/>
              <a:sym typeface="Century Gothic"/>
            </a:endParaRPr>
          </a:p>
        </p:txBody>
      </p:sp>
      <p:sp>
        <p:nvSpPr>
          <p:cNvPr id="209" name="Google Shape;209;p1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212 ,213</a:t>
            </a:r>
            <a:endParaRPr b="0" i="0" sz="1400" u="none" cap="none" strike="noStrike">
              <a:solidFill>
                <a:srgbClr val="000000"/>
              </a:solidFill>
              <a:latin typeface="Century Gothic"/>
              <a:ea typeface="Century Gothic"/>
              <a:cs typeface="Century Gothic"/>
              <a:sym typeface="Century Gothic"/>
            </a:endParaRPr>
          </a:p>
        </p:txBody>
      </p:sp>
      <p:pic>
        <p:nvPicPr>
          <p:cNvPr id="210" name="Google Shape;210;p10"/>
          <p:cNvPicPr preferRelativeResize="0"/>
          <p:nvPr/>
        </p:nvPicPr>
        <p:blipFill rotWithShape="1">
          <a:blip r:embed="rId6">
            <a:alphaModFix/>
          </a:blip>
          <a:srcRect b="0" l="0" r="0" t="0"/>
          <a:stretch/>
        </p:blipFill>
        <p:spPr>
          <a:xfrm>
            <a:off x="1152033" y="1184769"/>
            <a:ext cx="4366351" cy="360980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11" name="Google Shape;211;p10"/>
          <p:cNvPicPr preferRelativeResize="0"/>
          <p:nvPr/>
        </p:nvPicPr>
        <p:blipFill rotWithShape="1">
          <a:blip r:embed="rId7">
            <a:alphaModFix/>
          </a:blip>
          <a:srcRect b="0" l="0" r="0" t="0"/>
          <a:stretch/>
        </p:blipFill>
        <p:spPr>
          <a:xfrm>
            <a:off x="5625526" y="1206181"/>
            <a:ext cx="4332866" cy="356698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A picture containing text, font, graphics, magenta&#10;&#10;Description automatically generated" id="212" name="Google Shape;212;p10"/>
          <p:cNvPicPr preferRelativeResize="0"/>
          <p:nvPr/>
        </p:nvPicPr>
        <p:blipFill rotWithShape="1">
          <a:blip r:embed="rId8">
            <a:alphaModFix/>
          </a:blip>
          <a:srcRect b="0" l="0" r="0" t="0"/>
          <a:stretch/>
        </p:blipFill>
        <p:spPr>
          <a:xfrm>
            <a:off x="819040" y="4862954"/>
            <a:ext cx="2681004" cy="6344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A picture containing drawing, lamp&#10;&#10;Description automatically generated" id="217" name="Google Shape;217;p11"/>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18" name="Google Shape;218;p11"/>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19" name="Google Shape;219;p11"/>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20" name="Google Shape;220;p11"/>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21" name="Google Shape;221;p11"/>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22" name="Google Shape;222;p1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A picture containing clock&#10;&#10;Description automatically generated" id="228" name="Google Shape;228;p1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29" name="Google Shape;229;p1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30" name="Google Shape;230;p1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31" name="Google Shape;231;p1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32" name="Google Shape;232;p1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233" name="Google Shape;233;p12"/>
          <p:cNvSpPr txBox="1"/>
          <p:nvPr/>
        </p:nvSpPr>
        <p:spPr>
          <a:xfrm>
            <a:off x="709341" y="2070586"/>
            <a:ext cx="2578601"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Century Gothic"/>
                <a:ea typeface="Century Gothic"/>
                <a:cs typeface="Century Gothic"/>
                <a:sym typeface="Century Gothic"/>
              </a:rPr>
              <a:t>man</a:t>
            </a:r>
            <a:endParaRPr/>
          </a:p>
        </p:txBody>
      </p:sp>
      <p:sp>
        <p:nvSpPr>
          <p:cNvPr id="234" name="Google Shape;234;p12"/>
          <p:cNvSpPr txBox="1"/>
          <p:nvPr/>
        </p:nvSpPr>
        <p:spPr>
          <a:xfrm>
            <a:off x="3530317" y="2070586"/>
            <a:ext cx="2346460"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Century Gothic"/>
                <a:ea typeface="Century Gothic"/>
                <a:cs typeface="Century Gothic"/>
                <a:sym typeface="Century Gothic"/>
              </a:rPr>
              <a:t>ran</a:t>
            </a:r>
            <a:endParaRPr/>
          </a:p>
        </p:txBody>
      </p:sp>
      <p:sp>
        <p:nvSpPr>
          <p:cNvPr id="235" name="Google Shape;235;p12"/>
          <p:cNvSpPr txBox="1"/>
          <p:nvPr/>
        </p:nvSpPr>
        <p:spPr>
          <a:xfrm>
            <a:off x="6557598" y="2068276"/>
            <a:ext cx="2346460"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Century Gothic"/>
                <a:ea typeface="Century Gothic"/>
                <a:cs typeface="Century Gothic"/>
                <a:sym typeface="Century Gothic"/>
              </a:rPr>
              <a:t>bat</a:t>
            </a:r>
            <a:endParaRPr/>
          </a:p>
        </p:txBody>
      </p:sp>
      <p:sp>
        <p:nvSpPr>
          <p:cNvPr id="236" name="Google Shape;236;p12"/>
          <p:cNvSpPr txBox="1"/>
          <p:nvPr/>
        </p:nvSpPr>
        <p:spPr>
          <a:xfrm>
            <a:off x="9136199" y="2070585"/>
            <a:ext cx="2346460"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Century Gothic"/>
                <a:ea typeface="Century Gothic"/>
                <a:cs typeface="Century Gothic"/>
                <a:sym typeface="Century Gothic"/>
              </a:rPr>
              <a:t>sat</a:t>
            </a:r>
            <a:endParaRPr/>
          </a:p>
        </p:txBody>
      </p:sp>
      <p:sp>
        <p:nvSpPr>
          <p:cNvPr id="237" name="Google Shape;237;p12"/>
          <p:cNvSpPr txBox="1"/>
          <p:nvPr/>
        </p:nvSpPr>
        <p:spPr>
          <a:xfrm>
            <a:off x="2095723" y="3294170"/>
            <a:ext cx="2578601"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Century Gothic"/>
                <a:ea typeface="Century Gothic"/>
                <a:cs typeface="Century Gothic"/>
                <a:sym typeface="Century Gothic"/>
              </a:rPr>
              <a:t>-an</a:t>
            </a:r>
            <a:endParaRPr/>
          </a:p>
        </p:txBody>
      </p:sp>
      <p:sp>
        <p:nvSpPr>
          <p:cNvPr id="238" name="Google Shape;238;p12"/>
          <p:cNvSpPr txBox="1"/>
          <p:nvPr/>
        </p:nvSpPr>
        <p:spPr>
          <a:xfrm>
            <a:off x="7730828" y="3294170"/>
            <a:ext cx="2578601"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Century Gothic"/>
                <a:ea typeface="Century Gothic"/>
                <a:cs typeface="Century Gothic"/>
                <a:sym typeface="Century Gothic"/>
              </a:rPr>
              <a:t>-at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A picture containing clock&#10;&#10;Description automatically generated" id="244" name="Google Shape;244;p1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45" name="Google Shape;245;p1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46" name="Google Shape;246;p1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47" name="Google Shape;247;p1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48" name="Google Shape;248;p1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249" name="Google Shape;249;p1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206</a:t>
            </a:r>
            <a:endParaRPr/>
          </a:p>
        </p:txBody>
      </p:sp>
      <p:pic>
        <p:nvPicPr>
          <p:cNvPr id="250" name="Google Shape;250;p13"/>
          <p:cNvPicPr preferRelativeResize="0"/>
          <p:nvPr/>
        </p:nvPicPr>
        <p:blipFill rotWithShape="1">
          <a:blip r:embed="rId6">
            <a:alphaModFix/>
          </a:blip>
          <a:srcRect b="0" l="0" r="0" t="0"/>
          <a:stretch/>
        </p:blipFill>
        <p:spPr>
          <a:xfrm>
            <a:off x="945885" y="1565230"/>
            <a:ext cx="5150115" cy="424836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A picture containing font, graphics, graphic design, magenta&#10;&#10;Description automatically generated" id="251" name="Google Shape;251;p13"/>
          <p:cNvPicPr preferRelativeResize="0"/>
          <p:nvPr/>
        </p:nvPicPr>
        <p:blipFill rotWithShape="1">
          <a:blip r:embed="rId7">
            <a:alphaModFix/>
          </a:blip>
          <a:srcRect b="0" l="0" r="0" t="0"/>
          <a:stretch/>
        </p:blipFill>
        <p:spPr>
          <a:xfrm>
            <a:off x="6829434" y="1565230"/>
            <a:ext cx="2016763" cy="728905"/>
          </a:xfrm>
          <a:prstGeom prst="rect">
            <a:avLst/>
          </a:prstGeom>
          <a:noFill/>
          <a:ln>
            <a:noFill/>
          </a:ln>
        </p:spPr>
      </p:pic>
      <p:sp>
        <p:nvSpPr>
          <p:cNvPr id="252" name="Google Shape;252;p13"/>
          <p:cNvSpPr txBox="1"/>
          <p:nvPr/>
        </p:nvSpPr>
        <p:spPr>
          <a:xfrm>
            <a:off x="6829433" y="2267438"/>
            <a:ext cx="3128957"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entury Gothic"/>
                <a:ea typeface="Century Gothic"/>
                <a:cs typeface="Century Gothic"/>
                <a:sym typeface="Century Gothic"/>
              </a:rPr>
              <a:t>Identify </a:t>
            </a:r>
            <a:r>
              <a:rPr b="0" i="0" lang="en-US" sz="2800" u="none" cap="none" strike="noStrike">
                <a:solidFill>
                  <a:schemeClr val="dk1"/>
                </a:solidFill>
                <a:latin typeface="Century Gothic"/>
                <a:ea typeface="Century Gothic"/>
                <a:cs typeface="Century Gothic"/>
                <a:sym typeface="Century Gothic"/>
              </a:rPr>
              <a:t>each picture. </a:t>
            </a:r>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Does it belong to the </a:t>
            </a:r>
            <a:r>
              <a:rPr b="1" lang="en-US" sz="2800">
                <a:solidFill>
                  <a:schemeClr val="dk1"/>
                </a:solidFill>
                <a:latin typeface="Century Gothic"/>
                <a:ea typeface="Century Gothic"/>
                <a:cs typeface="Century Gothic"/>
                <a:sym typeface="Century Gothic"/>
              </a:rPr>
              <a:t>–an </a:t>
            </a:r>
            <a:r>
              <a:rPr lang="en-US" sz="2800">
                <a:solidFill>
                  <a:schemeClr val="dk1"/>
                </a:solidFill>
                <a:latin typeface="Century Gothic"/>
                <a:ea typeface="Century Gothic"/>
                <a:cs typeface="Century Gothic"/>
                <a:sym typeface="Century Gothic"/>
              </a:rPr>
              <a:t>or </a:t>
            </a:r>
            <a:r>
              <a:rPr b="1" lang="en-US" sz="2800">
                <a:solidFill>
                  <a:schemeClr val="dk1"/>
                </a:solidFill>
                <a:latin typeface="Century Gothic"/>
                <a:ea typeface="Century Gothic"/>
                <a:cs typeface="Century Gothic"/>
                <a:sym typeface="Century Gothic"/>
              </a:rPr>
              <a:t>–at </a:t>
            </a:r>
            <a:r>
              <a:rPr lang="en-US" sz="2800">
                <a:solidFill>
                  <a:schemeClr val="dk1"/>
                </a:solidFill>
                <a:latin typeface="Century Gothic"/>
                <a:ea typeface="Century Gothic"/>
                <a:cs typeface="Century Gothic"/>
                <a:sym typeface="Century Gothic"/>
              </a:rPr>
              <a:t>family</a:t>
            </a:r>
            <a:r>
              <a:rPr lang="en-US" sz="28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b="1"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Write</a:t>
            </a:r>
            <a:r>
              <a:rPr lang="en-US" sz="2800">
                <a:solidFill>
                  <a:schemeClr val="dk1"/>
                </a:solidFill>
                <a:latin typeface="Century Gothic"/>
                <a:ea typeface="Century Gothic"/>
                <a:cs typeface="Century Gothic"/>
                <a:sym typeface="Century Gothic"/>
              </a:rPr>
              <a:t> the word on the line.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A picture containing clock&#10;&#10;Description automatically generated" id="258" name="Google Shape;258;p1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59" name="Google Shape;259;p1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60" name="Google Shape;260;p1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61" name="Google Shape;261;p1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62" name="Google Shape;262;p1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263" name="Google Shape;263;p14"/>
          <p:cNvSpPr txBox="1"/>
          <p:nvPr/>
        </p:nvSpPr>
        <p:spPr>
          <a:xfrm>
            <a:off x="819040" y="3223137"/>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she</a:t>
            </a:r>
            <a:endParaRPr b="0" i="0" sz="1400" u="none" cap="none" strike="noStrike">
              <a:solidFill>
                <a:srgbClr val="000000"/>
              </a:solidFill>
              <a:latin typeface="Century Gothic"/>
              <a:ea typeface="Century Gothic"/>
              <a:cs typeface="Century Gothic"/>
              <a:sym typeface="Century Gothic"/>
            </a:endParaRPr>
          </a:p>
        </p:txBody>
      </p:sp>
      <p:sp>
        <p:nvSpPr>
          <p:cNvPr id="264" name="Google Shape;264;p14"/>
          <p:cNvSpPr txBox="1"/>
          <p:nvPr/>
        </p:nvSpPr>
        <p:spPr>
          <a:xfrm>
            <a:off x="4495801" y="3223137"/>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see</a:t>
            </a:r>
            <a:endParaRPr b="0" i="0" sz="1400" u="none" cap="none" strike="noStrike">
              <a:solidFill>
                <a:srgbClr val="000000"/>
              </a:solidFill>
              <a:latin typeface="Century Gothic"/>
              <a:ea typeface="Century Gothic"/>
              <a:cs typeface="Century Gothic"/>
              <a:sym typeface="Century Gothic"/>
            </a:endParaRPr>
          </a:p>
        </p:txBody>
      </p:sp>
      <p:sp>
        <p:nvSpPr>
          <p:cNvPr id="265" name="Google Shape;265;p14"/>
          <p:cNvSpPr txBox="1"/>
          <p:nvPr/>
        </p:nvSpPr>
        <p:spPr>
          <a:xfrm>
            <a:off x="8172562" y="3223096"/>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look</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A picture containing clock&#10;&#10;Description automatically generated" id="271" name="Google Shape;271;p1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72" name="Google Shape;272;p1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73" name="Google Shape;273;p1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74" name="Google Shape;274;p1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75" name="Google Shape;275;p1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Persuasive Text</a:t>
            </a:r>
            <a:endParaRPr b="0" i="0" sz="3600" u="none" cap="none" strike="noStrike">
              <a:solidFill>
                <a:srgbClr val="000000"/>
              </a:solidFill>
              <a:latin typeface="Century Gothic"/>
              <a:ea typeface="Century Gothic"/>
              <a:cs typeface="Century Gothic"/>
              <a:sym typeface="Century Gothic"/>
            </a:endParaRPr>
          </a:p>
        </p:txBody>
      </p:sp>
      <p:sp>
        <p:nvSpPr>
          <p:cNvPr id="276" name="Google Shape;276;p15"/>
          <p:cNvSpPr txBox="1"/>
          <p:nvPr/>
        </p:nvSpPr>
        <p:spPr>
          <a:xfrm>
            <a:off x="7415482" y="2951966"/>
            <a:ext cx="409714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214 in your Student Interactive.</a:t>
            </a:r>
            <a:endParaRPr b="0" i="0" sz="1400" u="none" cap="none" strike="noStrike">
              <a:solidFill>
                <a:srgbClr val="000000"/>
              </a:solidFill>
              <a:latin typeface="Arial"/>
              <a:ea typeface="Arial"/>
              <a:cs typeface="Arial"/>
              <a:sym typeface="Arial"/>
            </a:endParaRPr>
          </a:p>
        </p:txBody>
      </p:sp>
      <p:sp>
        <p:nvSpPr>
          <p:cNvPr id="277" name="Google Shape;277;p1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214</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78" name="Google Shape;278;p15"/>
          <p:cNvPicPr preferRelativeResize="0"/>
          <p:nvPr/>
        </p:nvPicPr>
        <p:blipFill rotWithShape="1">
          <a:blip r:embed="rId6">
            <a:alphaModFix/>
          </a:blip>
          <a:srcRect b="0" l="0" r="0" t="0"/>
          <a:stretch/>
        </p:blipFill>
        <p:spPr>
          <a:xfrm>
            <a:off x="1339272" y="1403499"/>
            <a:ext cx="5703549" cy="470948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A picture containing clock&#10;&#10;Description automatically generated" id="284" name="Google Shape;284;p1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85" name="Google Shape;285;p1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86" name="Google Shape;286;p1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87" name="Google Shape;287;p1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88" name="Google Shape;288;p1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Persuasive Text</a:t>
            </a:r>
            <a:endParaRPr b="0" i="0" sz="3600" u="none" cap="none" strike="noStrike">
              <a:solidFill>
                <a:srgbClr val="000000"/>
              </a:solidFill>
              <a:latin typeface="Century Gothic"/>
              <a:ea typeface="Century Gothic"/>
              <a:cs typeface="Century Gothic"/>
              <a:sym typeface="Century Gothic"/>
            </a:endParaRPr>
          </a:p>
        </p:txBody>
      </p:sp>
      <p:sp>
        <p:nvSpPr>
          <p:cNvPr id="289" name="Google Shape;289;p1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214</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aphicFrame>
        <p:nvGraphicFramePr>
          <p:cNvPr id="290" name="Google Shape;290;p16"/>
          <p:cNvGraphicFramePr/>
          <p:nvPr/>
        </p:nvGraphicFramePr>
        <p:xfrm>
          <a:off x="1657648" y="1174993"/>
          <a:ext cx="3000000" cy="3000000"/>
        </p:xfrm>
        <a:graphic>
          <a:graphicData uri="http://schemas.openxmlformats.org/drawingml/2006/table">
            <a:tbl>
              <a:tblPr bandRow="1" firstRow="1">
                <a:noFill/>
                <a:tableStyleId>{058D23F5-C447-4EE8-B2B3-3B1D67134E80}</a:tableStyleId>
              </a:tblPr>
              <a:tblGrid>
                <a:gridCol w="4064000"/>
                <a:gridCol w="4064000"/>
              </a:tblGrid>
              <a:tr h="370850">
                <a:tc gridSpan="2">
                  <a:txBody>
                    <a:bodyPr/>
                    <a:lstStyle/>
                    <a:p>
                      <a:pPr indent="0" lvl="0" marL="0" marR="0" rtl="0" algn="ctr">
                        <a:spcBef>
                          <a:spcPts val="0"/>
                        </a:spcBef>
                        <a:spcAft>
                          <a:spcPts val="0"/>
                        </a:spcAft>
                        <a:buNone/>
                      </a:pPr>
                      <a:r>
                        <a:rPr lang="en-US" sz="4000" u="none" cap="none" strike="noStrike">
                          <a:latin typeface="Century Gothic"/>
                          <a:ea typeface="Century Gothic"/>
                          <a:cs typeface="Century Gothic"/>
                          <a:sym typeface="Century Gothic"/>
                        </a:rPr>
                        <a:t>Audience</a:t>
                      </a:r>
                      <a:endParaRPr/>
                    </a:p>
                  </a:txBody>
                  <a:tcPr marT="45725" marB="45725" marR="91450" marL="91450"/>
                </a:tc>
                <a:tc hMerge="1"/>
              </a:tr>
              <a:tr h="370850">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Who might want to go to a museum</a:t>
                      </a:r>
                      <a:r>
                        <a:rPr lang="en-US" sz="2800" u="none" cap="none" strike="noStrike">
                          <a:latin typeface="Arial"/>
                          <a:ea typeface="Arial"/>
                          <a:cs typeface="Arial"/>
                          <a:sym typeface="Arial"/>
                        </a:rPr>
                        <a:t>?</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What would make your classmates choose a certain kind of museum</a:t>
                      </a:r>
                      <a:r>
                        <a:rPr lang="en-US" sz="2800" u="none" cap="none" strike="noStrike">
                          <a:latin typeface="Arial"/>
                          <a:ea typeface="Arial"/>
                          <a:cs typeface="Arial"/>
                          <a:sym typeface="Arial"/>
                        </a:rPr>
                        <a:t>?</a:t>
                      </a:r>
                      <a:endParaRPr/>
                    </a:p>
                  </a:txBody>
                  <a:tcPr marT="45725" marB="45725" marR="91450" marL="91450"/>
                </a:tc>
              </a:tr>
              <a:tr h="370850">
                <a:tc>
                  <a:txBody>
                    <a:bodyPr/>
                    <a:lstStyle/>
                    <a:p>
                      <a:pPr indent="0" lvl="0" marL="0" marR="0" rtl="0" algn="l">
                        <a:spcBef>
                          <a:spcPts val="0"/>
                        </a:spcBef>
                        <a:spcAft>
                          <a:spcPts val="0"/>
                        </a:spcAft>
                        <a:buNone/>
                      </a:pPr>
                      <a:r>
                        <a:t/>
                      </a:r>
                      <a:endParaRPr sz="4000">
                        <a:latin typeface="Century Gothic"/>
                        <a:ea typeface="Century Gothic"/>
                        <a:cs typeface="Century Gothic"/>
                        <a:sym typeface="Century Gothic"/>
                      </a:endParaRPr>
                    </a:p>
                    <a:p>
                      <a:pPr indent="0" lvl="0" marL="0" marR="0" rtl="0" algn="l">
                        <a:spcBef>
                          <a:spcPts val="0"/>
                        </a:spcBef>
                        <a:spcAft>
                          <a:spcPts val="0"/>
                        </a:spcAft>
                        <a:buNone/>
                      </a:pPr>
                      <a:r>
                        <a:t/>
                      </a:r>
                      <a:endParaRPr sz="4000">
                        <a:latin typeface="Century Gothic"/>
                        <a:ea typeface="Century Gothic"/>
                        <a:cs typeface="Century Gothic"/>
                        <a:sym typeface="Century Gothic"/>
                      </a:endParaRPr>
                    </a:p>
                    <a:p>
                      <a:pPr indent="0" lvl="0" marL="0" marR="0" rtl="0" algn="l">
                        <a:spcBef>
                          <a:spcPts val="0"/>
                        </a:spcBef>
                        <a:spcAft>
                          <a:spcPts val="0"/>
                        </a:spcAft>
                        <a:buNone/>
                      </a:pPr>
                      <a:r>
                        <a:t/>
                      </a:r>
                      <a:endParaRPr sz="4000">
                        <a:latin typeface="Century Gothic"/>
                        <a:ea typeface="Century Gothic"/>
                        <a:cs typeface="Century Gothic"/>
                        <a:sym typeface="Century Gothic"/>
                      </a:endParaRPr>
                    </a:p>
                    <a:p>
                      <a:pPr indent="0" lvl="0" marL="0" marR="0" rtl="0" algn="l">
                        <a:spcBef>
                          <a:spcPts val="0"/>
                        </a:spcBef>
                        <a:spcAft>
                          <a:spcPts val="0"/>
                        </a:spcAft>
                        <a:buNone/>
                      </a:pPr>
                      <a:r>
                        <a:t/>
                      </a:r>
                      <a:endParaRPr sz="4000">
                        <a:latin typeface="Century Gothic"/>
                        <a:ea typeface="Century Gothic"/>
                        <a:cs typeface="Century Gothic"/>
                        <a:sym typeface="Century Gothic"/>
                      </a:endParaRPr>
                    </a:p>
                  </a:txBody>
                  <a:tcPr marT="45725" marB="45725" marR="91450" marL="91450"/>
                </a:tc>
                <a:tc>
                  <a:txBody>
                    <a:bodyPr/>
                    <a:lstStyle/>
                    <a:p>
                      <a:pPr indent="0" lvl="0" marL="0" marR="0" rtl="0" algn="l">
                        <a:spcBef>
                          <a:spcPts val="0"/>
                        </a:spcBef>
                        <a:spcAft>
                          <a:spcPts val="0"/>
                        </a:spcAft>
                        <a:buNone/>
                      </a:pPr>
                      <a:r>
                        <a:t/>
                      </a:r>
                      <a:endParaRPr sz="4000">
                        <a:latin typeface="Century Gothic"/>
                        <a:ea typeface="Century Gothic"/>
                        <a:cs typeface="Century Gothic"/>
                        <a:sym typeface="Century Gothic"/>
                      </a:endParaRPr>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A picture containing clock&#10;&#10;Description automatically generated" id="296" name="Google Shape;296;p1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97" name="Google Shape;297;p1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98" name="Google Shape;298;p1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99" name="Google Shape;299;p1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00" name="Google Shape;300;p1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301" name="Google Shape;301;p1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215</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02" name="Google Shape;302;p17"/>
          <p:cNvPicPr preferRelativeResize="0"/>
          <p:nvPr/>
        </p:nvPicPr>
        <p:blipFill rotWithShape="1">
          <a:blip r:embed="rId6">
            <a:alphaModFix/>
          </a:blip>
          <a:srcRect b="0" l="0" r="0" t="0"/>
          <a:stretch/>
        </p:blipFill>
        <p:spPr>
          <a:xfrm>
            <a:off x="2772657" y="1268889"/>
            <a:ext cx="6213335" cy="51688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A picture containing clock&#10;&#10;Description automatically generated" id="308" name="Google Shape;308;p1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09" name="Google Shape;309;p1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10" name="Google Shape;310;p1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11" name="Google Shape;311;p1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12" name="Google Shape;312;p1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313" name="Google Shape;313;p1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215</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14" name="Google Shape;314;p18"/>
          <p:cNvPicPr preferRelativeResize="0"/>
          <p:nvPr/>
        </p:nvPicPr>
        <p:blipFill rotWithShape="1">
          <a:blip r:embed="rId6">
            <a:alphaModFix/>
          </a:blip>
          <a:srcRect b="0" l="0" r="0" t="0"/>
          <a:stretch/>
        </p:blipFill>
        <p:spPr>
          <a:xfrm>
            <a:off x="1425630" y="1195596"/>
            <a:ext cx="6213335" cy="51688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A picture containing text, font, graphics, magenta&#10;&#10;Description automatically generated" id="315" name="Google Shape;315;p18"/>
          <p:cNvPicPr preferRelativeResize="0"/>
          <p:nvPr/>
        </p:nvPicPr>
        <p:blipFill rotWithShape="1">
          <a:blip r:embed="rId7">
            <a:alphaModFix/>
          </a:blip>
          <a:srcRect b="0" l="0" r="0" t="0"/>
          <a:stretch/>
        </p:blipFill>
        <p:spPr>
          <a:xfrm>
            <a:off x="8012318" y="1899966"/>
            <a:ext cx="2681004" cy="634436"/>
          </a:xfrm>
          <a:prstGeom prst="rect">
            <a:avLst/>
          </a:prstGeom>
          <a:noFill/>
          <a:ln>
            <a:noFill/>
          </a:ln>
        </p:spPr>
      </p:pic>
      <p:sp>
        <p:nvSpPr>
          <p:cNvPr id="316" name="Google Shape;316;p18"/>
          <p:cNvSpPr txBox="1"/>
          <p:nvPr/>
        </p:nvSpPr>
        <p:spPr>
          <a:xfrm>
            <a:off x="8012318" y="2755400"/>
            <a:ext cx="312895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Circle </a:t>
            </a:r>
            <a:r>
              <a:rPr lang="en-US" sz="2800">
                <a:solidFill>
                  <a:schemeClr val="dk1"/>
                </a:solidFill>
                <a:latin typeface="Century Gothic"/>
                <a:ea typeface="Century Gothic"/>
                <a:cs typeface="Century Gothic"/>
                <a:sym typeface="Century Gothic"/>
              </a:rPr>
              <a:t>the person who can help you in the library</a:t>
            </a:r>
            <a:r>
              <a:rPr b="1" lang="en-US" sz="2800">
                <a:solidFill>
                  <a:schemeClr val="dk1"/>
                </a:solidFill>
                <a:latin typeface="Century Gothic"/>
                <a:ea typeface="Century Gothic"/>
                <a:cs typeface="Century Gothic"/>
                <a:sym typeface="Century Gothic"/>
              </a:rPr>
              <a:t>.</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A picture containing drawing, lamp&#10;&#10;Description automatically generated" id="321" name="Google Shape;321;p19"/>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322" name="Google Shape;322;p19"/>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323" name="Google Shape;323;p19"/>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324" name="Google Shape;324;p19"/>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325" name="Google Shape;325;p19"/>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326" name="Google Shape;326;p1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picture containing clock&#10;&#10;Description automatically generated" id="101" name="Google Shape;101;p2"/>
          <p:cNvPicPr preferRelativeResize="0"/>
          <p:nvPr/>
        </p:nvPicPr>
        <p:blipFill rotWithShape="1">
          <a:blip r:embed="rId3">
            <a:alphaModFix/>
          </a:blip>
          <a:srcRect b="0" l="0" r="52261" t="0"/>
          <a:stretch/>
        </p:blipFill>
        <p:spPr>
          <a:xfrm>
            <a:off x="4305489" y="1536072"/>
            <a:ext cx="3157122" cy="903076"/>
          </a:xfrm>
          <a:prstGeom prst="rect">
            <a:avLst/>
          </a:prstGeom>
          <a:noFill/>
          <a:ln>
            <a:noFill/>
          </a:ln>
        </p:spPr>
      </p:pic>
      <p:sp>
        <p:nvSpPr>
          <p:cNvPr id="102" name="Google Shape;102;p2"/>
          <p:cNvSpPr txBox="1"/>
          <p:nvPr/>
        </p:nvSpPr>
        <p:spPr>
          <a:xfrm>
            <a:off x="1132955" y="3092001"/>
            <a:ext cx="9140598"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Copyright © Savvas Learning Company LLC. All Rights Reserved.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This publication is protected by copyright, and permission should be obtained from the publisher prior to any prohibited reproduction, storage in a retrieval system, or transmission in any form or by any means, electronic, mechanical, photocopying, recording, or otherwise. For information regarding permissions, request forms, and the appropriate contacts within the Savvas Learning Company Rights Management group, please send your query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Savvas Learning Company LLC, 15 East Midland Avenue, Paramus, NJ 07652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k12learningpermissions@savvas.com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myView Literacy®</a:t>
            </a:r>
            <a:r>
              <a:rPr b="0" i="0" lang="en-US" sz="1400" u="none" cap="none" strike="noStrike">
                <a:solidFill>
                  <a:srgbClr val="000000"/>
                </a:solidFill>
                <a:latin typeface="Arial"/>
                <a:ea typeface="Arial"/>
                <a:cs typeface="Arial"/>
                <a:sym typeface="Arial"/>
              </a:rPr>
              <a:t> is an exclusive trademark of Savvas Learning Company LLC in the U.S. and/or other countries.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A picture containing clock&#10;&#10;Description automatically generated" id="332" name="Google Shape;332;p2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333" name="Google Shape;333;p20"/>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334" name="Google Shape;334;p2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35" name="Google Shape;335;p2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336" name="Google Shape;336;p20"/>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337" name="Google Shape;337;p20"/>
          <p:cNvPicPr preferRelativeResize="0"/>
          <p:nvPr/>
        </p:nvPicPr>
        <p:blipFill rotWithShape="1">
          <a:blip r:embed="rId6">
            <a:alphaModFix/>
          </a:blip>
          <a:srcRect b="0" l="0" r="0" t="0"/>
          <a:stretch/>
        </p:blipFill>
        <p:spPr>
          <a:xfrm>
            <a:off x="2028470" y="1348882"/>
            <a:ext cx="3401568" cy="485531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38" name="Google Shape;338;p20"/>
          <p:cNvPicPr preferRelativeResize="0"/>
          <p:nvPr/>
        </p:nvPicPr>
        <p:blipFill rotWithShape="1">
          <a:blip r:embed="rId7">
            <a:alphaModFix/>
          </a:blip>
          <a:srcRect b="0" l="0" r="0" t="0"/>
          <a:stretch/>
        </p:blipFill>
        <p:spPr>
          <a:xfrm>
            <a:off x="6411905" y="1349799"/>
            <a:ext cx="3457135" cy="485531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A picture containing clock&#10;&#10;Description automatically generated" id="344" name="Google Shape;344;p2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345" name="Google Shape;345;p21"/>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346" name="Google Shape;346;p2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47" name="Google Shape;347;p2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348" name="Google Shape;348;p21"/>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349" name="Google Shape;349;p21"/>
          <p:cNvSpPr txBox="1"/>
          <p:nvPr/>
        </p:nvSpPr>
        <p:spPr>
          <a:xfrm>
            <a:off x="6654785" y="1294161"/>
            <a:ext cx="2164531" cy="510905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5400">
                <a:solidFill>
                  <a:schemeClr val="dk1"/>
                </a:solidFill>
                <a:latin typeface="Century Gothic"/>
                <a:ea typeface="Century Gothic"/>
                <a:cs typeface="Century Gothic"/>
                <a:sym typeface="Century Gothic"/>
              </a:rPr>
              <a:t>sit</a:t>
            </a:r>
            <a:endParaRPr/>
          </a:p>
          <a:p>
            <a:pPr indent="0" lvl="0" marL="0" marR="0" rtl="0" algn="l">
              <a:lnSpc>
                <a:spcPct val="100000"/>
              </a:lnSpc>
              <a:spcBef>
                <a:spcPts val="0"/>
              </a:spcBef>
              <a:spcAft>
                <a:spcPts val="0"/>
              </a:spcAft>
              <a:buClr>
                <a:srgbClr val="000000"/>
              </a:buClr>
              <a:buSzPts val="3200"/>
              <a:buFont typeface="Arial"/>
              <a:buNone/>
            </a:pPr>
            <a:r>
              <a:rPr lang="en-US" sz="1400">
                <a:solidFill>
                  <a:schemeClr val="dk1"/>
                </a:solidFill>
                <a:latin typeface="Century Gothic"/>
                <a:ea typeface="Century Gothic"/>
                <a:cs typeface="Century Gothic"/>
                <a:sym typeface="Century Gothic"/>
              </a:rPr>
              <a:t>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lang="en-US" sz="5400">
                <a:solidFill>
                  <a:schemeClr val="dk1"/>
                </a:solidFill>
                <a:latin typeface="Century Gothic"/>
                <a:ea typeface="Century Gothic"/>
                <a:cs typeface="Century Gothic"/>
                <a:sym typeface="Century Gothic"/>
              </a:rPr>
              <a:t>bit</a:t>
            </a:r>
            <a:endParaRPr/>
          </a:p>
          <a:p>
            <a:pPr indent="0" lvl="0" marL="0" marR="0" rtl="0" algn="l">
              <a:lnSpc>
                <a:spcPct val="100000"/>
              </a:lnSpc>
              <a:spcBef>
                <a:spcPts val="0"/>
              </a:spcBef>
              <a:spcAft>
                <a:spcPts val="0"/>
              </a:spcAft>
              <a:buClr>
                <a:srgbClr val="000000"/>
              </a:buClr>
              <a:buSzPts val="3200"/>
              <a:buFont typeface="Arial"/>
              <a:buNone/>
            </a:pPr>
            <a:r>
              <a:rPr b="0" i="0" lang="en-US" sz="1400" u="none" cap="none" strike="noStrike">
                <a:solidFill>
                  <a:schemeClr val="dk1"/>
                </a:solidFill>
                <a:latin typeface="Century Gothic"/>
                <a:ea typeface="Century Gothic"/>
                <a:cs typeface="Century Gothic"/>
                <a:sym typeface="Century Gothic"/>
              </a:rPr>
              <a:t> </a:t>
            </a:r>
            <a:endParaRPr/>
          </a:p>
          <a:p>
            <a:pPr indent="0" lvl="0" marL="0" marR="0" rtl="0" algn="l">
              <a:lnSpc>
                <a:spcPct val="100000"/>
              </a:lnSpc>
              <a:spcBef>
                <a:spcPts val="0"/>
              </a:spcBef>
              <a:spcAft>
                <a:spcPts val="0"/>
              </a:spcAft>
              <a:buClr>
                <a:srgbClr val="000000"/>
              </a:buClr>
              <a:buSzPts val="3200"/>
              <a:buFont typeface="Arial"/>
              <a:buNone/>
            </a:pPr>
            <a:r>
              <a:rPr lang="en-US" sz="5400">
                <a:solidFill>
                  <a:schemeClr val="dk1"/>
                </a:solidFill>
                <a:latin typeface="Century Gothic"/>
                <a:ea typeface="Century Gothic"/>
                <a:cs typeface="Century Gothic"/>
                <a:sym typeface="Century Gothic"/>
              </a:rPr>
              <a:t>tin</a:t>
            </a:r>
            <a:endParaRPr/>
          </a:p>
          <a:p>
            <a:pPr indent="0" lvl="0" marL="0" marR="0" rtl="0" algn="l">
              <a:lnSpc>
                <a:spcPct val="100000"/>
              </a:lnSpc>
              <a:spcBef>
                <a:spcPts val="0"/>
              </a:spcBef>
              <a:spcAft>
                <a:spcPts val="0"/>
              </a:spcAft>
              <a:buClr>
                <a:srgbClr val="000000"/>
              </a:buClr>
              <a:buSzPts val="3200"/>
              <a:buFont typeface="Arial"/>
              <a:buNone/>
            </a:pPr>
            <a:r>
              <a:rPr b="0" i="0" lang="en-US" sz="1400" u="none" cap="none" strike="noStrike">
                <a:solidFill>
                  <a:schemeClr val="dk1"/>
                </a:solidFill>
                <a:latin typeface="Century Gothic"/>
                <a:ea typeface="Century Gothic"/>
                <a:cs typeface="Century Gothic"/>
                <a:sym typeface="Century Gothic"/>
              </a:rPr>
              <a:t> </a:t>
            </a:r>
            <a:endParaRPr/>
          </a:p>
          <a:p>
            <a:pPr indent="0" lvl="0" marL="0" marR="0" rtl="0" algn="l">
              <a:lnSpc>
                <a:spcPct val="100000"/>
              </a:lnSpc>
              <a:spcBef>
                <a:spcPts val="0"/>
              </a:spcBef>
              <a:spcAft>
                <a:spcPts val="0"/>
              </a:spcAft>
              <a:buClr>
                <a:srgbClr val="000000"/>
              </a:buClr>
              <a:buSzPts val="3200"/>
              <a:buFont typeface="Arial"/>
              <a:buNone/>
            </a:pPr>
            <a:r>
              <a:rPr lang="en-US" sz="5400">
                <a:solidFill>
                  <a:schemeClr val="dk1"/>
                </a:solidFill>
                <a:latin typeface="Century Gothic"/>
                <a:ea typeface="Century Gothic"/>
                <a:cs typeface="Century Gothic"/>
                <a:sym typeface="Century Gothic"/>
              </a:rPr>
              <a:t>rim</a:t>
            </a:r>
            <a:endParaRPr/>
          </a:p>
          <a:p>
            <a:pPr indent="0" lvl="0" marL="0" marR="0" rtl="0" algn="l">
              <a:lnSpc>
                <a:spcPct val="100000"/>
              </a:lnSpc>
              <a:spcBef>
                <a:spcPts val="0"/>
              </a:spcBef>
              <a:spcAft>
                <a:spcPts val="0"/>
              </a:spcAft>
              <a:buClr>
                <a:srgbClr val="000000"/>
              </a:buClr>
              <a:buSzPts val="3200"/>
              <a:buFont typeface="Arial"/>
              <a:buNone/>
            </a:pPr>
            <a:r>
              <a:rPr lang="en-US" sz="1400">
                <a:solidFill>
                  <a:schemeClr val="dk1"/>
                </a:solidFill>
                <a:latin typeface="Century Gothic"/>
                <a:ea typeface="Century Gothic"/>
                <a:cs typeface="Century Gothic"/>
                <a:sym typeface="Century Gothic"/>
              </a:rPr>
              <a:t>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lang="en-US" sz="5400">
                <a:solidFill>
                  <a:schemeClr val="dk1"/>
                </a:solidFill>
                <a:latin typeface="Century Gothic"/>
                <a:ea typeface="Century Gothic"/>
                <a:cs typeface="Century Gothic"/>
                <a:sym typeface="Century Gothic"/>
              </a:rPr>
              <a:t>pit</a:t>
            </a:r>
            <a:endParaRPr b="0" i="0" sz="5400" u="none" cap="none" strike="noStrike">
              <a:solidFill>
                <a:schemeClr val="dk1"/>
              </a:solidFill>
              <a:latin typeface="Century Gothic"/>
              <a:ea typeface="Century Gothic"/>
              <a:cs typeface="Century Gothic"/>
              <a:sym typeface="Century Gothic"/>
            </a:endParaRPr>
          </a:p>
        </p:txBody>
      </p:sp>
      <p:pic>
        <p:nvPicPr>
          <p:cNvPr id="350" name="Google Shape;350;p21"/>
          <p:cNvPicPr preferRelativeResize="0"/>
          <p:nvPr/>
        </p:nvPicPr>
        <p:blipFill rotWithShape="1">
          <a:blip r:embed="rId6">
            <a:alphaModFix/>
          </a:blip>
          <a:srcRect b="0" l="0" r="0" t="0"/>
          <a:stretch/>
        </p:blipFill>
        <p:spPr>
          <a:xfrm>
            <a:off x="1863511" y="1423136"/>
            <a:ext cx="3228435" cy="485110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A picture containing clock&#10;&#10;Description automatically generated" id="356" name="Google Shape;356;p2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57" name="Google Shape;357;p2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58" name="Google Shape;358;p2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59" name="Google Shape;359;p2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60" name="Google Shape;360;p2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361" name="Google Shape;361;p22"/>
          <p:cNvSpPr txBox="1"/>
          <p:nvPr/>
        </p:nvSpPr>
        <p:spPr>
          <a:xfrm>
            <a:off x="598152" y="122020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she</a:t>
            </a:r>
            <a:endParaRPr b="0" i="0" sz="1400" u="none" cap="none" strike="noStrike">
              <a:solidFill>
                <a:srgbClr val="000000"/>
              </a:solidFill>
              <a:latin typeface="Century Gothic"/>
              <a:ea typeface="Century Gothic"/>
              <a:cs typeface="Century Gothic"/>
              <a:sym typeface="Century Gothic"/>
            </a:endParaRPr>
          </a:p>
        </p:txBody>
      </p:sp>
      <p:sp>
        <p:nvSpPr>
          <p:cNvPr id="362" name="Google Shape;362;p22"/>
          <p:cNvSpPr txBox="1"/>
          <p:nvPr/>
        </p:nvSpPr>
        <p:spPr>
          <a:xfrm>
            <a:off x="4184251" y="1228730"/>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see</a:t>
            </a:r>
            <a:endParaRPr b="0" i="0" sz="1400" u="none" cap="none" strike="noStrike">
              <a:solidFill>
                <a:srgbClr val="000000"/>
              </a:solidFill>
              <a:latin typeface="Century Gothic"/>
              <a:ea typeface="Century Gothic"/>
              <a:cs typeface="Century Gothic"/>
              <a:sym typeface="Century Gothic"/>
            </a:endParaRPr>
          </a:p>
        </p:txBody>
      </p:sp>
      <p:sp>
        <p:nvSpPr>
          <p:cNvPr id="363" name="Google Shape;363;p22"/>
          <p:cNvSpPr txBox="1"/>
          <p:nvPr/>
        </p:nvSpPr>
        <p:spPr>
          <a:xfrm>
            <a:off x="7672378" y="122020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look</a:t>
            </a:r>
            <a:endParaRPr b="0" i="0" sz="1400" u="none" cap="none" strike="noStrike">
              <a:solidFill>
                <a:srgbClr val="000000"/>
              </a:solidFill>
              <a:latin typeface="Century Gothic"/>
              <a:ea typeface="Century Gothic"/>
              <a:cs typeface="Century Gothic"/>
              <a:sym typeface="Century Gothic"/>
            </a:endParaRPr>
          </a:p>
        </p:txBody>
      </p:sp>
      <p:sp>
        <p:nvSpPr>
          <p:cNvPr id="364" name="Google Shape;364;p22"/>
          <p:cNvSpPr txBox="1"/>
          <p:nvPr/>
        </p:nvSpPr>
        <p:spPr>
          <a:xfrm>
            <a:off x="6925051" y="3372175"/>
            <a:ext cx="4393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207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365" name="Google Shape;365;p2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207</a:t>
            </a:r>
            <a:endParaRPr b="0" i="0" sz="1400" u="none" cap="none" strike="noStrike">
              <a:solidFill>
                <a:srgbClr val="000000"/>
              </a:solidFill>
              <a:latin typeface="Century Gothic"/>
              <a:ea typeface="Century Gothic"/>
              <a:cs typeface="Century Gothic"/>
              <a:sym typeface="Century Gothic"/>
            </a:endParaRPr>
          </a:p>
        </p:txBody>
      </p:sp>
      <p:pic>
        <p:nvPicPr>
          <p:cNvPr id="366" name="Google Shape;366;p22"/>
          <p:cNvPicPr preferRelativeResize="0"/>
          <p:nvPr/>
        </p:nvPicPr>
        <p:blipFill rotWithShape="1">
          <a:blip r:embed="rId6">
            <a:alphaModFix/>
          </a:blip>
          <a:srcRect b="0" l="0" r="0" t="0"/>
          <a:stretch/>
        </p:blipFill>
        <p:spPr>
          <a:xfrm>
            <a:off x="1366591" y="2316686"/>
            <a:ext cx="4863917" cy="39992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A picture containing font, graphics, graphic design, magenta&#10;&#10;Description automatically generated" id="367" name="Google Shape;367;p22"/>
          <p:cNvPicPr preferRelativeResize="0"/>
          <p:nvPr/>
        </p:nvPicPr>
        <p:blipFill rotWithShape="1">
          <a:blip r:embed="rId7">
            <a:alphaModFix/>
          </a:blip>
          <a:srcRect b="0" l="0" r="0" t="0"/>
          <a:stretch/>
        </p:blipFill>
        <p:spPr>
          <a:xfrm>
            <a:off x="6925044" y="2366336"/>
            <a:ext cx="2016763" cy="7289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A picture containing clock&#10;&#10;Description automatically generated" id="373" name="Google Shape;373;p2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74" name="Google Shape;374;p2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75" name="Google Shape;375;p2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76" name="Google Shape;376;p2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77" name="Google Shape;377;p2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78" name="Google Shape;378;p2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216</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9" name="Google Shape;379;p23"/>
          <p:cNvPicPr preferRelativeResize="0"/>
          <p:nvPr/>
        </p:nvPicPr>
        <p:blipFill rotWithShape="1">
          <a:blip r:embed="rId6">
            <a:alphaModFix/>
          </a:blip>
          <a:srcRect b="0" l="0" r="0" t="0"/>
          <a:stretch/>
        </p:blipFill>
        <p:spPr>
          <a:xfrm>
            <a:off x="570877" y="1913296"/>
            <a:ext cx="4157195" cy="346089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aphicFrame>
        <p:nvGraphicFramePr>
          <p:cNvPr id="380" name="Google Shape;380;p23"/>
          <p:cNvGraphicFramePr/>
          <p:nvPr/>
        </p:nvGraphicFramePr>
        <p:xfrm>
          <a:off x="5398578" y="1623988"/>
          <a:ext cx="3000000" cy="3000000"/>
        </p:xfrm>
        <a:graphic>
          <a:graphicData uri="http://schemas.openxmlformats.org/drawingml/2006/table">
            <a:tbl>
              <a:tblPr bandRow="1" firstRow="1">
                <a:noFill/>
                <a:tableStyleId>{058D23F5-C447-4EE8-B2B3-3B1D67134E80}</a:tableStyleId>
              </a:tblPr>
              <a:tblGrid>
                <a:gridCol w="2737100"/>
                <a:gridCol w="2737100"/>
              </a:tblGrid>
              <a:tr h="874900">
                <a:tc>
                  <a:txBody>
                    <a:bodyPr/>
                    <a:lstStyle/>
                    <a:p>
                      <a:pPr indent="0" lvl="0" marL="0" marR="0" rtl="0" algn="ctr">
                        <a:spcBef>
                          <a:spcPts val="0"/>
                        </a:spcBef>
                        <a:spcAft>
                          <a:spcPts val="0"/>
                        </a:spcAft>
                        <a:buNone/>
                      </a:pPr>
                      <a:r>
                        <a:rPr lang="en-US" sz="4000">
                          <a:latin typeface="Century Gothic"/>
                          <a:ea typeface="Century Gothic"/>
                          <a:cs typeface="Century Gothic"/>
                          <a:sym typeface="Century Gothic"/>
                        </a:rPr>
                        <a:t>Art</a:t>
                      </a:r>
                      <a:endParaRPr/>
                    </a:p>
                  </a:txBody>
                  <a:tcPr marT="45725" marB="45725" marR="91450" marL="91450"/>
                </a:tc>
                <a:tc>
                  <a:txBody>
                    <a:bodyPr/>
                    <a:lstStyle/>
                    <a:p>
                      <a:pPr indent="0" lvl="0" marL="0" marR="0" rtl="0" algn="ctr">
                        <a:spcBef>
                          <a:spcPts val="0"/>
                        </a:spcBef>
                        <a:spcAft>
                          <a:spcPts val="0"/>
                        </a:spcAft>
                        <a:buNone/>
                      </a:pPr>
                      <a:r>
                        <a:rPr lang="en-US" sz="4000">
                          <a:latin typeface="Century Gothic"/>
                          <a:ea typeface="Century Gothic"/>
                          <a:cs typeface="Century Gothic"/>
                          <a:sym typeface="Century Gothic"/>
                        </a:rPr>
                        <a:t>History</a:t>
                      </a:r>
                      <a:endParaRPr/>
                    </a:p>
                  </a:txBody>
                  <a:tcPr marT="45725" marB="45725" marR="91450" marL="91450"/>
                </a:tc>
              </a:tr>
              <a:tr h="646650">
                <a:tc>
                  <a:txBody>
                    <a:bodyPr/>
                    <a:lstStyle/>
                    <a:p>
                      <a:pPr indent="0" lvl="0" marL="0" marR="0" rtl="0" algn="l">
                        <a:spcBef>
                          <a:spcPts val="0"/>
                        </a:spcBef>
                        <a:spcAft>
                          <a:spcPts val="0"/>
                        </a:spcAft>
                        <a:buNone/>
                      </a:pPr>
                      <a:r>
                        <a:t/>
                      </a:r>
                      <a:endParaRPr sz="2800">
                        <a:latin typeface="Century Gothic"/>
                        <a:ea typeface="Century Gothic"/>
                        <a:cs typeface="Century Gothic"/>
                        <a:sym typeface="Century Gothic"/>
                      </a:endParaRPr>
                    </a:p>
                    <a:p>
                      <a:pPr indent="0" lvl="0" marL="0" marR="0" rtl="0" algn="l">
                        <a:spcBef>
                          <a:spcPts val="0"/>
                        </a:spcBef>
                        <a:spcAft>
                          <a:spcPts val="0"/>
                        </a:spcAft>
                        <a:buNone/>
                      </a:pPr>
                      <a:r>
                        <a:t/>
                      </a:r>
                      <a:endParaRPr sz="2800">
                        <a:latin typeface="Century Gothic"/>
                        <a:ea typeface="Century Gothic"/>
                        <a:cs typeface="Century Gothic"/>
                        <a:sym typeface="Century Gothic"/>
                      </a:endParaRPr>
                    </a:p>
                    <a:p>
                      <a:pPr indent="0" lvl="0" marL="0" marR="0" rtl="0" algn="l">
                        <a:spcBef>
                          <a:spcPts val="0"/>
                        </a:spcBef>
                        <a:spcAft>
                          <a:spcPts val="0"/>
                        </a:spcAft>
                        <a:buNone/>
                      </a:pPr>
                      <a:r>
                        <a:t/>
                      </a:r>
                      <a:endParaRPr sz="2800">
                        <a:latin typeface="Century Gothic"/>
                        <a:ea typeface="Century Gothic"/>
                        <a:cs typeface="Century Gothic"/>
                        <a:sym typeface="Century Gothic"/>
                      </a:endParaRPr>
                    </a:p>
                    <a:p>
                      <a:pPr indent="0" lvl="0" marL="0" marR="0" rtl="0" algn="l">
                        <a:spcBef>
                          <a:spcPts val="0"/>
                        </a:spcBef>
                        <a:spcAft>
                          <a:spcPts val="0"/>
                        </a:spcAft>
                        <a:buNone/>
                      </a:pPr>
                      <a:r>
                        <a:t/>
                      </a:r>
                      <a:endParaRPr sz="2800">
                        <a:latin typeface="Century Gothic"/>
                        <a:ea typeface="Century Gothic"/>
                        <a:cs typeface="Century Gothic"/>
                        <a:sym typeface="Century Gothic"/>
                      </a:endParaRPr>
                    </a:p>
                    <a:p>
                      <a:pPr indent="0" lvl="0" marL="0" marR="0" rtl="0" algn="l">
                        <a:spcBef>
                          <a:spcPts val="0"/>
                        </a:spcBef>
                        <a:spcAft>
                          <a:spcPts val="0"/>
                        </a:spcAft>
                        <a:buNone/>
                      </a:pPr>
                      <a:r>
                        <a:t/>
                      </a:r>
                      <a:endParaRPr sz="2800">
                        <a:latin typeface="Century Gothic"/>
                        <a:ea typeface="Century Gothic"/>
                        <a:cs typeface="Century Gothic"/>
                        <a:sym typeface="Century Gothic"/>
                      </a:endParaRPr>
                    </a:p>
                    <a:p>
                      <a:pPr indent="0" lvl="0" marL="0" marR="0" rtl="0" algn="l">
                        <a:spcBef>
                          <a:spcPts val="0"/>
                        </a:spcBef>
                        <a:spcAft>
                          <a:spcPts val="0"/>
                        </a:spcAft>
                        <a:buNone/>
                      </a:pPr>
                      <a:r>
                        <a:t/>
                      </a:r>
                      <a:endParaRPr sz="2800">
                        <a:latin typeface="Century Gothic"/>
                        <a:ea typeface="Century Gothic"/>
                        <a:cs typeface="Century Gothic"/>
                        <a:sym typeface="Century Gothic"/>
                      </a:endParaRPr>
                    </a:p>
                    <a:p>
                      <a:pPr indent="0" lvl="0" marL="0" marR="0" rtl="0" algn="l">
                        <a:spcBef>
                          <a:spcPts val="0"/>
                        </a:spcBef>
                        <a:spcAft>
                          <a:spcPts val="0"/>
                        </a:spcAft>
                        <a:buNone/>
                      </a:pPr>
                      <a:r>
                        <a:t/>
                      </a:r>
                      <a:endParaRPr sz="2800">
                        <a:latin typeface="Century Gothic"/>
                        <a:ea typeface="Century Gothic"/>
                        <a:cs typeface="Century Gothic"/>
                        <a:sym typeface="Century Gothic"/>
                      </a:endParaRPr>
                    </a:p>
                  </a:txBody>
                  <a:tcPr marT="45725" marB="45725" marR="91450" marL="91450"/>
                </a:tc>
                <a:tc>
                  <a:txBody>
                    <a:bodyPr/>
                    <a:lstStyle/>
                    <a:p>
                      <a:pPr indent="0" lvl="0" marL="0" marR="0" rtl="0" algn="l">
                        <a:spcBef>
                          <a:spcPts val="0"/>
                        </a:spcBef>
                        <a:spcAft>
                          <a:spcPts val="0"/>
                        </a:spcAft>
                        <a:buNone/>
                      </a:pPr>
                      <a:r>
                        <a:t/>
                      </a:r>
                      <a:endParaRPr sz="2800">
                        <a:latin typeface="Century Gothic"/>
                        <a:ea typeface="Century Gothic"/>
                        <a:cs typeface="Century Gothic"/>
                        <a:sym typeface="Century Gothic"/>
                      </a:endParaRPr>
                    </a:p>
                  </a:txBody>
                  <a:tcPr marT="45725" marB="45725" marR="91450" marL="914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A picture containing drawing, lamp&#10;&#10;Description automatically generated" id="386" name="Google Shape;386;p24"/>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387" name="Google Shape;387;p24"/>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388" name="Google Shape;388;p24"/>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389" name="Google Shape;389;p24"/>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390" name="Google Shape;390;p24"/>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391" name="Google Shape;391;p2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A picture containing clock&#10;&#10;Description automatically generated" id="397" name="Google Shape;397;p2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98" name="Google Shape;398;p2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99" name="Google Shape;399;p2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00" name="Google Shape;400;p2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01" name="Google Shape;401;p2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402" name="Google Shape;402;p2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208</a:t>
            </a:r>
            <a:endParaRPr b="0" i="0" sz="1400" u="none" cap="none" strike="noStrike">
              <a:solidFill>
                <a:srgbClr val="000000"/>
              </a:solidFill>
              <a:latin typeface="Century Gothic"/>
              <a:ea typeface="Century Gothic"/>
              <a:cs typeface="Century Gothic"/>
              <a:sym typeface="Century Gothic"/>
            </a:endParaRPr>
          </a:p>
        </p:txBody>
      </p:sp>
      <p:sp>
        <p:nvSpPr>
          <p:cNvPr id="403" name="Google Shape;403;p25"/>
          <p:cNvSpPr txBox="1"/>
          <p:nvPr/>
        </p:nvSpPr>
        <p:spPr>
          <a:xfrm>
            <a:off x="1049677" y="5202747"/>
            <a:ext cx="10092646"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Listen </a:t>
            </a:r>
            <a:r>
              <a:rPr i="0" lang="en-US" sz="3200" u="none" cap="none" strike="noStrike">
                <a:solidFill>
                  <a:schemeClr val="dk1"/>
                </a:solidFill>
                <a:latin typeface="Century Gothic"/>
                <a:ea typeface="Century Gothic"/>
                <a:cs typeface="Century Gothic"/>
                <a:sym typeface="Century Gothic"/>
              </a:rPr>
              <a:t>carefully to the words and </a:t>
            </a:r>
            <a:r>
              <a:rPr b="1" lang="en-US" sz="3200" u="none" cap="none" strike="noStrike">
                <a:solidFill>
                  <a:schemeClr val="dk1"/>
                </a:solidFill>
                <a:latin typeface="Century Gothic"/>
                <a:ea typeface="Century Gothic"/>
                <a:cs typeface="Century Gothic"/>
                <a:sym typeface="Century Gothic"/>
              </a:rPr>
              <a:t>trace in </a:t>
            </a:r>
            <a:r>
              <a:rPr lang="en-US" sz="3200" u="none" cap="none" strike="noStrike">
                <a:solidFill>
                  <a:schemeClr val="dk1"/>
                </a:solidFill>
                <a:latin typeface="Century Gothic"/>
                <a:ea typeface="Century Gothic"/>
                <a:cs typeface="Century Gothic"/>
                <a:sym typeface="Century Gothic"/>
              </a:rPr>
              <a:t>or</a:t>
            </a:r>
            <a:r>
              <a:rPr b="1" lang="en-US" sz="3200" u="none" cap="none" strike="noStrike">
                <a:solidFill>
                  <a:schemeClr val="dk1"/>
                </a:solidFill>
                <a:latin typeface="Century Gothic"/>
                <a:ea typeface="Century Gothic"/>
                <a:cs typeface="Century Gothic"/>
                <a:sym typeface="Century Gothic"/>
              </a:rPr>
              <a:t> ip </a:t>
            </a:r>
            <a:r>
              <a:rPr i="0" lang="en-US" sz="3200" u="none" cap="none" strike="noStrike">
                <a:solidFill>
                  <a:schemeClr val="dk1"/>
                </a:solidFill>
                <a:latin typeface="Century Gothic"/>
                <a:ea typeface="Century Gothic"/>
                <a:cs typeface="Century Gothic"/>
                <a:sym typeface="Century Gothic"/>
              </a:rPr>
              <a:t>in the air if you hear the word part.</a:t>
            </a:r>
            <a:endParaRPr i="0" sz="3200" u="none" cap="none" strike="noStrike">
              <a:solidFill>
                <a:schemeClr val="dk1"/>
              </a:solidFill>
              <a:latin typeface="Century Gothic"/>
              <a:ea typeface="Century Gothic"/>
              <a:cs typeface="Century Gothic"/>
              <a:sym typeface="Century Gothic"/>
            </a:endParaRPr>
          </a:p>
        </p:txBody>
      </p:sp>
      <p:sp>
        <p:nvSpPr>
          <p:cNvPr id="404" name="Google Shape;404;p25"/>
          <p:cNvSpPr txBox="1"/>
          <p:nvPr/>
        </p:nvSpPr>
        <p:spPr>
          <a:xfrm>
            <a:off x="2470851" y="2533888"/>
            <a:ext cx="2614570"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pin</a:t>
            </a:r>
            <a:endParaRPr b="0" i="0" sz="1400" u="none" cap="none" strike="noStrike">
              <a:solidFill>
                <a:srgbClr val="000000"/>
              </a:solidFill>
              <a:latin typeface="Century Gothic"/>
              <a:ea typeface="Century Gothic"/>
              <a:cs typeface="Century Gothic"/>
              <a:sym typeface="Century Gothic"/>
            </a:endParaRPr>
          </a:p>
        </p:txBody>
      </p:sp>
      <p:sp>
        <p:nvSpPr>
          <p:cNvPr id="405" name="Google Shape;405;p25"/>
          <p:cNvSpPr txBox="1"/>
          <p:nvPr/>
        </p:nvSpPr>
        <p:spPr>
          <a:xfrm>
            <a:off x="6608200" y="2456204"/>
            <a:ext cx="2614570"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rip</a:t>
            </a:r>
            <a:endParaRPr b="0" i="0" sz="1400" u="none" cap="none" strike="noStrike">
              <a:solidFill>
                <a:srgbClr val="000000"/>
              </a:solidFill>
              <a:latin typeface="Century Gothic"/>
              <a:ea typeface="Century Gothic"/>
              <a:cs typeface="Century Gothic"/>
              <a:sym typeface="Century Gothic"/>
            </a:endParaRPr>
          </a:p>
        </p:txBody>
      </p:sp>
      <p:sp>
        <p:nvSpPr>
          <p:cNvPr id="406" name="Google Shape;406;p25"/>
          <p:cNvSpPr txBox="1"/>
          <p:nvPr/>
        </p:nvSpPr>
        <p:spPr>
          <a:xfrm>
            <a:off x="2470851" y="3703534"/>
            <a:ext cx="2614570"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bin</a:t>
            </a:r>
            <a:endParaRPr b="0" i="0" sz="1400" u="none" cap="none" strike="noStrike">
              <a:solidFill>
                <a:srgbClr val="000000"/>
              </a:solidFill>
              <a:latin typeface="Century Gothic"/>
              <a:ea typeface="Century Gothic"/>
              <a:cs typeface="Century Gothic"/>
              <a:sym typeface="Century Gothic"/>
            </a:endParaRPr>
          </a:p>
        </p:txBody>
      </p:sp>
      <p:sp>
        <p:nvSpPr>
          <p:cNvPr id="407" name="Google Shape;407;p25"/>
          <p:cNvSpPr txBox="1"/>
          <p:nvPr/>
        </p:nvSpPr>
        <p:spPr>
          <a:xfrm>
            <a:off x="6608199" y="3719094"/>
            <a:ext cx="2614570"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tip</a:t>
            </a:r>
            <a:endParaRPr b="0" i="0" sz="1400" u="none" cap="none" strike="noStrike">
              <a:solidFill>
                <a:srgbClr val="000000"/>
              </a:solidFill>
              <a:latin typeface="Century Gothic"/>
              <a:ea typeface="Century Gothic"/>
              <a:cs typeface="Century Gothic"/>
              <a:sym typeface="Century Gothic"/>
            </a:endParaRPr>
          </a:p>
        </p:txBody>
      </p:sp>
      <p:sp>
        <p:nvSpPr>
          <p:cNvPr id="408" name="Google Shape;408;p25"/>
          <p:cNvSpPr txBox="1"/>
          <p:nvPr/>
        </p:nvSpPr>
        <p:spPr>
          <a:xfrm>
            <a:off x="3059710" y="1273664"/>
            <a:ext cx="1537323"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-in</a:t>
            </a:r>
            <a:endParaRPr b="0" i="0" sz="1400" u="none" cap="none" strike="noStrike">
              <a:solidFill>
                <a:srgbClr val="000000"/>
              </a:solidFill>
              <a:latin typeface="Century Gothic"/>
              <a:ea typeface="Century Gothic"/>
              <a:cs typeface="Century Gothic"/>
              <a:sym typeface="Century Gothic"/>
            </a:endParaRPr>
          </a:p>
        </p:txBody>
      </p:sp>
      <p:sp>
        <p:nvSpPr>
          <p:cNvPr id="409" name="Google Shape;409;p25"/>
          <p:cNvSpPr txBox="1"/>
          <p:nvPr/>
        </p:nvSpPr>
        <p:spPr>
          <a:xfrm>
            <a:off x="7146823" y="1288483"/>
            <a:ext cx="1537323"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-ip</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A picture containing clock&#10;&#10;Description automatically generated" id="415" name="Google Shape;415;p2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16" name="Google Shape;416;p2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17" name="Google Shape;417;p2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18" name="Google Shape;418;p2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19" name="Google Shape;419;p2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420" name="Google Shape;420;p2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208</a:t>
            </a:r>
            <a:endParaRPr b="0" i="0" sz="1400" u="none" cap="none" strike="noStrike">
              <a:solidFill>
                <a:srgbClr val="000000"/>
              </a:solidFill>
              <a:latin typeface="Century Gothic"/>
              <a:ea typeface="Century Gothic"/>
              <a:cs typeface="Century Gothic"/>
              <a:sym typeface="Century Gothic"/>
            </a:endParaRPr>
          </a:p>
        </p:txBody>
      </p:sp>
      <p:sp>
        <p:nvSpPr>
          <p:cNvPr id="421" name="Google Shape;421;p26"/>
          <p:cNvSpPr txBox="1"/>
          <p:nvPr/>
        </p:nvSpPr>
        <p:spPr>
          <a:xfrm>
            <a:off x="7128603" y="2430426"/>
            <a:ext cx="3882271"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a:t>
            </a:r>
            <a:r>
              <a:rPr lang="en-US" sz="3200">
                <a:solidFill>
                  <a:schemeClr val="dk1"/>
                </a:solidFill>
                <a:latin typeface="Century Gothic"/>
                <a:ea typeface="Century Gothic"/>
                <a:cs typeface="Century Gothic"/>
                <a:sym typeface="Century Gothic"/>
              </a:rPr>
              <a:t>p. 208</a:t>
            </a:r>
            <a:r>
              <a:rPr b="0" i="0" lang="en-US" sz="3200" u="none" cap="none" strike="noStrike">
                <a:solidFill>
                  <a:schemeClr val="dk1"/>
                </a:solidFill>
                <a:latin typeface="Century Gothic"/>
                <a:ea typeface="Century Gothic"/>
                <a:cs typeface="Century Gothic"/>
                <a:sym typeface="Century Gothic"/>
              </a:rPr>
              <a:t> in your Student Interactive and write the words on the lines.</a:t>
            </a:r>
            <a:endParaRPr b="0" i="0" sz="3200" u="none" cap="none" strike="noStrike">
              <a:solidFill>
                <a:schemeClr val="dk1"/>
              </a:solidFill>
              <a:latin typeface="Century Gothic"/>
              <a:ea typeface="Century Gothic"/>
              <a:cs typeface="Century Gothic"/>
              <a:sym typeface="Century Gothic"/>
            </a:endParaRPr>
          </a:p>
        </p:txBody>
      </p:sp>
      <p:pic>
        <p:nvPicPr>
          <p:cNvPr descr="A picture containing font, graphics, graphic design, magenta&#10;&#10;Description automatically generated" id="422" name="Google Shape;422;p26"/>
          <p:cNvPicPr preferRelativeResize="0"/>
          <p:nvPr/>
        </p:nvPicPr>
        <p:blipFill rotWithShape="1">
          <a:blip r:embed="rId6">
            <a:alphaModFix/>
          </a:blip>
          <a:srcRect b="0" l="0" r="0" t="0"/>
          <a:stretch/>
        </p:blipFill>
        <p:spPr>
          <a:xfrm>
            <a:off x="7128603" y="1490555"/>
            <a:ext cx="2016763" cy="728905"/>
          </a:xfrm>
          <a:prstGeom prst="rect">
            <a:avLst/>
          </a:prstGeom>
          <a:noFill/>
          <a:ln>
            <a:noFill/>
          </a:ln>
        </p:spPr>
      </p:pic>
      <p:pic>
        <p:nvPicPr>
          <p:cNvPr id="423" name="Google Shape;423;p26"/>
          <p:cNvPicPr preferRelativeResize="0"/>
          <p:nvPr/>
        </p:nvPicPr>
        <p:blipFill rotWithShape="1">
          <a:blip r:embed="rId7">
            <a:alphaModFix/>
          </a:blip>
          <a:srcRect b="0" l="0" r="0" t="0"/>
          <a:stretch/>
        </p:blipFill>
        <p:spPr>
          <a:xfrm>
            <a:off x="736139" y="1297873"/>
            <a:ext cx="5819501" cy="481961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A picture containing clock&#10;&#10;Description automatically generated" id="429" name="Google Shape;429;p2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30" name="Google Shape;430;p2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31" name="Google Shape;431;p2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32" name="Google Shape;432;p2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33" name="Google Shape;433;p2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434" name="Google Shape;434;p2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209</a:t>
            </a:r>
            <a:endParaRPr b="0" i="0" sz="1400" u="none" cap="none" strike="noStrike">
              <a:solidFill>
                <a:srgbClr val="000000"/>
              </a:solidFill>
              <a:latin typeface="Century Gothic"/>
              <a:ea typeface="Century Gothic"/>
              <a:cs typeface="Century Gothic"/>
              <a:sym typeface="Century Gothic"/>
            </a:endParaRPr>
          </a:p>
        </p:txBody>
      </p:sp>
      <p:sp>
        <p:nvSpPr>
          <p:cNvPr id="435" name="Google Shape;435;p27"/>
          <p:cNvSpPr txBox="1"/>
          <p:nvPr/>
        </p:nvSpPr>
        <p:spPr>
          <a:xfrm>
            <a:off x="6373670" y="2360584"/>
            <a:ext cx="4499094"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209 in your Student Interactive. </a:t>
            </a:r>
            <a:r>
              <a:rPr b="1" i="0" lang="en-US" sz="3200" u="none" cap="none" strike="noStrike">
                <a:solidFill>
                  <a:schemeClr val="dk1"/>
                </a:solidFill>
                <a:latin typeface="Century Gothic"/>
                <a:ea typeface="Century Gothic"/>
                <a:cs typeface="Century Gothic"/>
                <a:sym typeface="Century Gothic"/>
              </a:rPr>
              <a:t>Read</a:t>
            </a:r>
            <a:r>
              <a:rPr b="0" i="0" lang="en-US" sz="3200" u="none" cap="none" strike="noStrike">
                <a:solidFill>
                  <a:schemeClr val="dk1"/>
                </a:solidFill>
                <a:latin typeface="Century Gothic"/>
                <a:ea typeface="Century Gothic"/>
                <a:cs typeface="Century Gothic"/>
                <a:sym typeface="Century Gothic"/>
              </a:rPr>
              <a:t> “We Like It!” with a partner.</a:t>
            </a:r>
            <a:endParaRPr b="0" i="0" sz="3200" u="none" cap="none" strike="noStrike">
              <a:solidFill>
                <a:schemeClr val="dk1"/>
              </a:solidFill>
              <a:latin typeface="Century Gothic"/>
              <a:ea typeface="Century Gothic"/>
              <a:cs typeface="Century Gothic"/>
              <a:sym typeface="Century Gothic"/>
            </a:endParaRPr>
          </a:p>
        </p:txBody>
      </p:sp>
      <p:pic>
        <p:nvPicPr>
          <p:cNvPr id="436" name="Google Shape;436;p27"/>
          <p:cNvPicPr preferRelativeResize="0"/>
          <p:nvPr/>
        </p:nvPicPr>
        <p:blipFill rotWithShape="1">
          <a:blip r:embed="rId6">
            <a:alphaModFix/>
          </a:blip>
          <a:srcRect b="0" l="0" r="0" t="0"/>
          <a:stretch/>
        </p:blipFill>
        <p:spPr>
          <a:xfrm>
            <a:off x="394481" y="1397148"/>
            <a:ext cx="5169166" cy="42547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A picture containing clock&#10;&#10;Description automatically generated" id="442" name="Google Shape;442;p2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43" name="Google Shape;443;p2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44" name="Google Shape;444;p2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45" name="Google Shape;445;p2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46" name="Google Shape;446;p2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447" name="Google Shape;447;p2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209</a:t>
            </a:r>
            <a:endParaRPr b="0" i="0" sz="1400" u="none" cap="none" strike="noStrike">
              <a:solidFill>
                <a:srgbClr val="000000"/>
              </a:solidFill>
              <a:latin typeface="Century Gothic"/>
              <a:ea typeface="Century Gothic"/>
              <a:cs typeface="Century Gothic"/>
              <a:sym typeface="Century Gothic"/>
            </a:endParaRPr>
          </a:p>
        </p:txBody>
      </p:sp>
      <p:sp>
        <p:nvSpPr>
          <p:cNvPr id="448" name="Google Shape;448;p28"/>
          <p:cNvSpPr txBox="1"/>
          <p:nvPr/>
        </p:nvSpPr>
        <p:spPr>
          <a:xfrm>
            <a:off x="6373670" y="2360584"/>
            <a:ext cx="4499094"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Highlight </a:t>
            </a:r>
            <a:r>
              <a:rPr i="0" lang="en-US" sz="3200" u="none" cap="none" strike="noStrike">
                <a:solidFill>
                  <a:schemeClr val="dk1"/>
                </a:solidFill>
                <a:latin typeface="Century Gothic"/>
                <a:ea typeface="Century Gothic"/>
                <a:cs typeface="Century Gothic"/>
                <a:sym typeface="Century Gothic"/>
              </a:rPr>
              <a:t>the words that are in the same word family as fin.</a:t>
            </a:r>
            <a:endParaRPr i="0" sz="3200" u="none" cap="none" strike="noStrike">
              <a:solidFill>
                <a:schemeClr val="dk1"/>
              </a:solidFill>
              <a:latin typeface="Century Gothic"/>
              <a:ea typeface="Century Gothic"/>
              <a:cs typeface="Century Gothic"/>
              <a:sym typeface="Century Gothic"/>
            </a:endParaRPr>
          </a:p>
        </p:txBody>
      </p:sp>
      <p:pic>
        <p:nvPicPr>
          <p:cNvPr id="449" name="Google Shape;449;p28"/>
          <p:cNvPicPr preferRelativeResize="0"/>
          <p:nvPr/>
        </p:nvPicPr>
        <p:blipFill rotWithShape="1">
          <a:blip r:embed="rId6">
            <a:alphaModFix/>
          </a:blip>
          <a:srcRect b="0" l="0" r="0" t="0"/>
          <a:stretch/>
        </p:blipFill>
        <p:spPr>
          <a:xfrm>
            <a:off x="708477" y="1397148"/>
            <a:ext cx="5169166" cy="42547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descr="A picture containing clock&#10;&#10;Description automatically generated" id="455" name="Google Shape;455;p2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56" name="Google Shape;456;p2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57" name="Google Shape;457;p2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58" name="Google Shape;458;p2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59" name="Google Shape;459;p2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460" name="Google Shape;460;p2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210, 211</a:t>
            </a:r>
            <a:endParaRPr b="0" i="0" sz="1400" u="none" cap="none" strike="noStrike">
              <a:solidFill>
                <a:srgbClr val="000000"/>
              </a:solidFill>
              <a:latin typeface="Century Gothic"/>
              <a:ea typeface="Century Gothic"/>
              <a:cs typeface="Century Gothic"/>
              <a:sym typeface="Century Gothic"/>
            </a:endParaRPr>
          </a:p>
        </p:txBody>
      </p:sp>
      <p:sp>
        <p:nvSpPr>
          <p:cNvPr id="461" name="Google Shape;461;p29"/>
          <p:cNvSpPr txBox="1"/>
          <p:nvPr/>
        </p:nvSpPr>
        <p:spPr>
          <a:xfrm>
            <a:off x="1951521" y="4868088"/>
            <a:ext cx="7916943"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210, 211 in your Student Interactive.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Underline </a:t>
            </a:r>
            <a:r>
              <a:rPr i="0" lang="en-US" sz="3200" u="none" cap="none" strike="noStrike">
                <a:solidFill>
                  <a:schemeClr val="dk1"/>
                </a:solidFill>
                <a:latin typeface="Century Gothic"/>
                <a:ea typeface="Century Gothic"/>
                <a:cs typeface="Century Gothic"/>
                <a:sym typeface="Century Gothic"/>
              </a:rPr>
              <a:t>the words in the –ap family. </a:t>
            </a:r>
            <a:endParaRPr i="0" sz="3200" u="none" cap="none" strike="noStrike">
              <a:solidFill>
                <a:schemeClr val="dk1"/>
              </a:solidFill>
              <a:latin typeface="Century Gothic"/>
              <a:ea typeface="Century Gothic"/>
              <a:cs typeface="Century Gothic"/>
              <a:sym typeface="Century Gothic"/>
            </a:endParaRPr>
          </a:p>
        </p:txBody>
      </p:sp>
      <p:pic>
        <p:nvPicPr>
          <p:cNvPr id="462" name="Google Shape;462;p29"/>
          <p:cNvPicPr preferRelativeResize="0"/>
          <p:nvPr/>
        </p:nvPicPr>
        <p:blipFill rotWithShape="1">
          <a:blip r:embed="rId6">
            <a:alphaModFix/>
          </a:blip>
          <a:srcRect b="0" l="0" r="0" t="0"/>
          <a:stretch/>
        </p:blipFill>
        <p:spPr>
          <a:xfrm>
            <a:off x="1153405" y="1140891"/>
            <a:ext cx="4203339" cy="34967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63" name="Google Shape;463;p29"/>
          <p:cNvPicPr preferRelativeResize="0"/>
          <p:nvPr/>
        </p:nvPicPr>
        <p:blipFill rotWithShape="1">
          <a:blip r:embed="rId7">
            <a:alphaModFix/>
          </a:blip>
          <a:srcRect b="0" l="0" r="0" t="0"/>
          <a:stretch/>
        </p:blipFill>
        <p:spPr>
          <a:xfrm>
            <a:off x="5665135" y="1127025"/>
            <a:ext cx="4203329" cy="35105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drawing, lamp&#10;&#10;Description automatically generated" id="107" name="Google Shape;107;p3"/>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108" name="Google Shape;108;p3"/>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109" name="Google Shape;109;p3"/>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110" name="Google Shape;110;p3"/>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6000" u="none" cap="none" strike="noStrike">
                <a:solidFill>
                  <a:schemeClr val="lt1"/>
                </a:solidFill>
                <a:latin typeface="Century Gothic"/>
                <a:ea typeface="Century Gothic"/>
                <a:cs typeface="Century Gothic"/>
                <a:sym typeface="Century Gothic"/>
              </a:rPr>
              <a:t>Lesson 1</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111" name="Google Shape;111;p3"/>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112" name="Google Shape;112;p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A picture containing clock&#10;&#10;Description automatically generated" id="469" name="Google Shape;469;p3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70" name="Google Shape;470;p3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71" name="Google Shape;471;p3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72" name="Google Shape;472;p3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73" name="Google Shape;473;p3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474" name="Google Shape;474;p3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217</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475" name="Google Shape;475;p30"/>
          <p:cNvPicPr preferRelativeResize="0"/>
          <p:nvPr/>
        </p:nvPicPr>
        <p:blipFill rotWithShape="1">
          <a:blip r:embed="rId6">
            <a:alphaModFix/>
          </a:blip>
          <a:srcRect b="0" l="0" r="0" t="0"/>
          <a:stretch/>
        </p:blipFill>
        <p:spPr>
          <a:xfrm>
            <a:off x="6721838" y="1856694"/>
            <a:ext cx="3581397" cy="847506"/>
          </a:xfrm>
          <a:prstGeom prst="rect">
            <a:avLst/>
          </a:prstGeom>
          <a:noFill/>
          <a:ln>
            <a:noFill/>
          </a:ln>
        </p:spPr>
      </p:pic>
      <p:sp>
        <p:nvSpPr>
          <p:cNvPr id="476" name="Google Shape;476;p30"/>
          <p:cNvSpPr txBox="1"/>
          <p:nvPr/>
        </p:nvSpPr>
        <p:spPr>
          <a:xfrm>
            <a:off x="6775635" y="2882513"/>
            <a:ext cx="4097141"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217 in your Student Interactive.</a:t>
            </a:r>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C</a:t>
            </a:r>
            <a:r>
              <a:rPr b="1" lang="en-US" sz="2800">
                <a:solidFill>
                  <a:schemeClr val="dk1"/>
                </a:solidFill>
                <a:latin typeface="Century Gothic"/>
                <a:ea typeface="Century Gothic"/>
                <a:cs typeface="Century Gothic"/>
                <a:sym typeface="Century Gothic"/>
              </a:rPr>
              <a:t>ircle</a:t>
            </a:r>
            <a:r>
              <a:rPr lang="en-US" sz="2800">
                <a:solidFill>
                  <a:schemeClr val="dk1"/>
                </a:solidFill>
                <a:latin typeface="Century Gothic"/>
                <a:ea typeface="Century Gothic"/>
                <a:cs typeface="Century Gothic"/>
                <a:sym typeface="Century Gothic"/>
              </a:rPr>
              <a:t> the museum you like better</a:t>
            </a:r>
            <a:r>
              <a:rPr i="0" lang="en-US"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pic>
        <p:nvPicPr>
          <p:cNvPr id="477" name="Google Shape;477;p30"/>
          <p:cNvPicPr preferRelativeResize="0"/>
          <p:nvPr/>
        </p:nvPicPr>
        <p:blipFill rotWithShape="1">
          <a:blip r:embed="rId7">
            <a:alphaModFix/>
          </a:blip>
          <a:srcRect b="0" l="0" r="0" t="0"/>
          <a:stretch/>
        </p:blipFill>
        <p:spPr>
          <a:xfrm>
            <a:off x="1091814" y="1381273"/>
            <a:ext cx="5143764" cy="428647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descr="A picture containing clock&#10;&#10;Description automatically generated" id="483" name="Google Shape;483;p3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84" name="Google Shape;484;p3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85" name="Google Shape;485;p3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86" name="Google Shape;486;p3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87" name="Google Shape;487;p3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488" name="Google Shape;488;p31"/>
          <p:cNvSpPr txBox="1"/>
          <p:nvPr/>
        </p:nvSpPr>
        <p:spPr>
          <a:xfrm>
            <a:off x="1527411" y="1954972"/>
            <a:ext cx="8859111"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Draw </a:t>
            </a:r>
            <a:r>
              <a:rPr i="0" lang="en-US" sz="3200" u="none" cap="none" strike="noStrike">
                <a:solidFill>
                  <a:schemeClr val="dk1"/>
                </a:solidFill>
                <a:latin typeface="Century Gothic"/>
                <a:ea typeface="Century Gothic"/>
                <a:cs typeface="Century Gothic"/>
                <a:sym typeface="Century Gothic"/>
              </a:rPr>
              <a:t>a picture to show what you know about the museum you chose.</a:t>
            </a:r>
            <a:endParaRPr i="0" sz="3200" u="none" cap="none" strike="noStrike">
              <a:solidFill>
                <a:schemeClr val="dk1"/>
              </a:solidFill>
              <a:latin typeface="Century Gothic"/>
              <a:ea typeface="Century Gothic"/>
              <a:cs typeface="Century Gothic"/>
              <a:sym typeface="Century Gothic"/>
            </a:endParaRPr>
          </a:p>
        </p:txBody>
      </p:sp>
      <p:pic>
        <p:nvPicPr>
          <p:cNvPr descr="Pencil outline" id="489" name="Google Shape;489;p31"/>
          <p:cNvPicPr preferRelativeResize="0"/>
          <p:nvPr/>
        </p:nvPicPr>
        <p:blipFill rotWithShape="1">
          <a:blip r:embed="rId6">
            <a:alphaModFix/>
          </a:blip>
          <a:srcRect b="0" l="0" r="0" t="0"/>
          <a:stretch/>
        </p:blipFill>
        <p:spPr>
          <a:xfrm>
            <a:off x="8479222" y="2738406"/>
            <a:ext cx="2558133" cy="2558133"/>
          </a:xfrm>
          <a:prstGeom prst="rect">
            <a:avLst/>
          </a:prstGeom>
          <a:noFill/>
          <a:ln>
            <a:noFill/>
          </a:ln>
        </p:spPr>
      </p:pic>
      <p:sp>
        <p:nvSpPr>
          <p:cNvPr id="490" name="Google Shape;490;p31"/>
          <p:cNvSpPr txBox="1"/>
          <p:nvPr/>
        </p:nvSpPr>
        <p:spPr>
          <a:xfrm>
            <a:off x="1527411" y="3745969"/>
            <a:ext cx="6540400"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Write </a:t>
            </a:r>
            <a:r>
              <a:rPr b="0" i="0" lang="en-US" sz="3200" u="none" cap="none" strike="noStrike">
                <a:solidFill>
                  <a:schemeClr val="dk1"/>
                </a:solidFill>
                <a:latin typeface="Century Gothic"/>
                <a:ea typeface="Century Gothic"/>
                <a:cs typeface="Century Gothic"/>
                <a:sym typeface="Century Gothic"/>
              </a:rPr>
              <a:t>a neat copy on a separate sheet of paper af</a:t>
            </a:r>
            <a:r>
              <a:rPr lang="en-US" sz="3200">
                <a:solidFill>
                  <a:schemeClr val="dk1"/>
                </a:solidFill>
                <a:latin typeface="Century Gothic"/>
                <a:ea typeface="Century Gothic"/>
                <a:cs typeface="Century Gothic"/>
                <a:sym typeface="Century Gothic"/>
              </a:rPr>
              <a:t>ter you have met with your teacher.</a:t>
            </a:r>
            <a:endParaRPr b="0" i="0" sz="3200" u="none" cap="none" strike="noStrike">
              <a:solidFill>
                <a:schemeClr val="dk1"/>
              </a:solidFill>
              <a:latin typeface="Century Gothic"/>
              <a:ea typeface="Century Gothic"/>
              <a:cs typeface="Century Gothic"/>
              <a:sym typeface="Century Gothic"/>
            </a:endParaRPr>
          </a:p>
        </p:txBody>
      </p:sp>
      <p:sp>
        <p:nvSpPr>
          <p:cNvPr id="491" name="Google Shape;491;p3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217</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A picture containing drawing, lamp&#10;&#10;Description automatically generated" id="496" name="Google Shape;496;p32"/>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497" name="Google Shape;497;p32"/>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498" name="Google Shape;498;p32"/>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499" name="Google Shape;499;p32"/>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00" name="Google Shape;500;p32"/>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501" name="Google Shape;501;p3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A picture containing clock&#10;&#10;Description automatically generated" id="507" name="Google Shape;507;p3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508" name="Google Shape;508;p33"/>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509" name="Google Shape;509;p3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10" name="Google Shape;510;p3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511" name="Google Shape;511;p33"/>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descr="A blue and black baseball cap&#10;&#10;Description automatically generated with low confidence" id="512" name="Google Shape;512;p33"/>
          <p:cNvPicPr preferRelativeResize="0"/>
          <p:nvPr/>
        </p:nvPicPr>
        <p:blipFill rotWithShape="1">
          <a:blip r:embed="rId6">
            <a:alphaModFix/>
          </a:blip>
          <a:srcRect b="0" l="0" r="0" t="0"/>
          <a:stretch/>
        </p:blipFill>
        <p:spPr>
          <a:xfrm>
            <a:off x="1904650" y="1478538"/>
            <a:ext cx="3161140" cy="444817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13" name="Google Shape;513;p33"/>
          <p:cNvPicPr preferRelativeResize="0"/>
          <p:nvPr/>
        </p:nvPicPr>
        <p:blipFill rotWithShape="1">
          <a:blip r:embed="rId7">
            <a:alphaModFix/>
          </a:blip>
          <a:srcRect b="0" l="0" r="0" t="0"/>
          <a:stretch/>
        </p:blipFill>
        <p:spPr>
          <a:xfrm>
            <a:off x="6546396" y="2456470"/>
            <a:ext cx="3353899" cy="24658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A picture containing clock&#10;&#10;Description automatically generated" id="519" name="Google Shape;519;p3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520" name="Google Shape;520;p34"/>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521" name="Google Shape;521;p3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22" name="Google Shape;522;p3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523" name="Google Shape;523;p34"/>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524" name="Google Shape;524;p34"/>
          <p:cNvSpPr txBox="1"/>
          <p:nvPr/>
        </p:nvSpPr>
        <p:spPr>
          <a:xfrm>
            <a:off x="4405101" y="2212848"/>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bat</a:t>
            </a:r>
            <a:endParaRPr b="0" i="0" sz="4400" u="none" cap="none" strike="noStrike">
              <a:solidFill>
                <a:srgbClr val="000000"/>
              </a:solidFill>
              <a:latin typeface="Century Gothic"/>
              <a:ea typeface="Century Gothic"/>
              <a:cs typeface="Century Gothic"/>
              <a:sym typeface="Century Gothic"/>
            </a:endParaRPr>
          </a:p>
        </p:txBody>
      </p:sp>
      <p:sp>
        <p:nvSpPr>
          <p:cNvPr id="525" name="Google Shape;525;p34"/>
          <p:cNvSpPr txBox="1"/>
          <p:nvPr/>
        </p:nvSpPr>
        <p:spPr>
          <a:xfrm>
            <a:off x="4405101" y="3892735"/>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rat</a:t>
            </a:r>
            <a:endParaRPr b="0" i="0" sz="4400" u="none" cap="none" strike="noStrike">
              <a:solidFill>
                <a:srgbClr val="000000"/>
              </a:solidFill>
              <a:latin typeface="Century Gothic"/>
              <a:ea typeface="Century Gothic"/>
              <a:cs typeface="Century Gothic"/>
              <a:sym typeface="Century Gothic"/>
            </a:endParaRPr>
          </a:p>
        </p:txBody>
      </p:sp>
      <p:pic>
        <p:nvPicPr>
          <p:cNvPr id="526" name="Google Shape;526;p34"/>
          <p:cNvPicPr preferRelativeResize="0"/>
          <p:nvPr/>
        </p:nvPicPr>
        <p:blipFill rotWithShape="1">
          <a:blip r:embed="rId6">
            <a:alphaModFix/>
          </a:blip>
          <a:srcRect b="0" l="0" r="0" t="0"/>
          <a:stretch/>
        </p:blipFill>
        <p:spPr>
          <a:xfrm>
            <a:off x="881849" y="1408499"/>
            <a:ext cx="3199929" cy="479569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27" name="Google Shape;527;p34"/>
          <p:cNvPicPr preferRelativeResize="0"/>
          <p:nvPr/>
        </p:nvPicPr>
        <p:blipFill rotWithShape="1">
          <a:blip r:embed="rId7">
            <a:alphaModFix/>
          </a:blip>
          <a:srcRect b="0" l="0" r="0" t="0"/>
          <a:stretch/>
        </p:blipFill>
        <p:spPr>
          <a:xfrm>
            <a:off x="7461090" y="1390534"/>
            <a:ext cx="3186008" cy="47956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descr="A picture containing clock&#10;&#10;Description automatically generated" id="533" name="Google Shape;533;p3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34" name="Google Shape;534;p3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35" name="Google Shape;535;p3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36" name="Google Shape;536;p3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37" name="Google Shape;537;p3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a:t>
            </a:r>
            <a:endParaRPr b="0" i="0" sz="1400" u="none" cap="none" strike="noStrike">
              <a:solidFill>
                <a:srgbClr val="000000"/>
              </a:solidFill>
              <a:latin typeface="Century Gothic"/>
              <a:ea typeface="Century Gothic"/>
              <a:cs typeface="Century Gothic"/>
              <a:sym typeface="Century Gothic"/>
            </a:endParaRPr>
          </a:p>
        </p:txBody>
      </p:sp>
      <p:sp>
        <p:nvSpPr>
          <p:cNvPr id="538" name="Google Shape;538;p35"/>
          <p:cNvSpPr txBox="1"/>
          <p:nvPr/>
        </p:nvSpPr>
        <p:spPr>
          <a:xfrm>
            <a:off x="907076" y="3157899"/>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she</a:t>
            </a:r>
            <a:endParaRPr b="0" i="0" sz="1400" u="none" cap="none" strike="noStrike">
              <a:solidFill>
                <a:srgbClr val="000000"/>
              </a:solidFill>
              <a:latin typeface="Century Gothic"/>
              <a:ea typeface="Century Gothic"/>
              <a:cs typeface="Century Gothic"/>
              <a:sym typeface="Century Gothic"/>
            </a:endParaRPr>
          </a:p>
        </p:txBody>
      </p:sp>
      <p:sp>
        <p:nvSpPr>
          <p:cNvPr id="539" name="Google Shape;539;p35"/>
          <p:cNvSpPr txBox="1"/>
          <p:nvPr/>
        </p:nvSpPr>
        <p:spPr>
          <a:xfrm>
            <a:off x="4495801" y="315212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see</a:t>
            </a:r>
            <a:endParaRPr b="0" i="0" sz="1400" u="none" cap="none" strike="noStrike">
              <a:solidFill>
                <a:srgbClr val="000000"/>
              </a:solidFill>
              <a:latin typeface="Century Gothic"/>
              <a:ea typeface="Century Gothic"/>
              <a:cs typeface="Century Gothic"/>
              <a:sym typeface="Century Gothic"/>
            </a:endParaRPr>
          </a:p>
        </p:txBody>
      </p:sp>
      <p:sp>
        <p:nvSpPr>
          <p:cNvPr id="540" name="Google Shape;540;p35"/>
          <p:cNvSpPr txBox="1"/>
          <p:nvPr/>
        </p:nvSpPr>
        <p:spPr>
          <a:xfrm>
            <a:off x="8084526" y="315212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look</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descr="A picture containing clock&#10;&#10;Description automatically generated" id="546" name="Google Shape;546;p3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47" name="Google Shape;547;p3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48" name="Google Shape;548;p3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49" name="Google Shape;549;p3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50" name="Google Shape;550;p3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551" name="Google Shape;551;p36"/>
          <p:cNvSpPr txBox="1"/>
          <p:nvPr/>
        </p:nvSpPr>
        <p:spPr>
          <a:xfrm>
            <a:off x="7312068" y="3061847"/>
            <a:ext cx="36690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Present </a:t>
            </a:r>
            <a:r>
              <a:rPr b="0" i="0" lang="en-US" sz="2800" u="none" cap="none" strike="noStrike">
                <a:solidFill>
                  <a:schemeClr val="dk1"/>
                </a:solidFill>
                <a:latin typeface="Century Gothic"/>
                <a:ea typeface="Century Gothic"/>
                <a:cs typeface="Century Gothic"/>
                <a:sym typeface="Century Gothic"/>
              </a:rPr>
              <a:t>your  project to your classmates as you follow the rules for speaking and listening.</a:t>
            </a:r>
            <a:endParaRPr b="0" i="0" sz="1400" u="none" cap="none" strike="noStrike">
              <a:solidFill>
                <a:srgbClr val="000000"/>
              </a:solidFill>
              <a:latin typeface="Arial"/>
              <a:ea typeface="Arial"/>
              <a:cs typeface="Arial"/>
              <a:sym typeface="Arial"/>
            </a:endParaRPr>
          </a:p>
        </p:txBody>
      </p:sp>
      <p:sp>
        <p:nvSpPr>
          <p:cNvPr id="552" name="Google Shape;552;p3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218</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53" name="Google Shape;553;p36"/>
          <p:cNvSpPr txBox="1"/>
          <p:nvPr/>
        </p:nvSpPr>
        <p:spPr>
          <a:xfrm>
            <a:off x="7312068" y="2028936"/>
            <a:ext cx="47215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218 in your Student Interactive.</a:t>
            </a:r>
            <a:endParaRPr b="0" i="0" sz="1400" u="none" cap="none" strike="noStrike">
              <a:solidFill>
                <a:srgbClr val="000000"/>
              </a:solidFill>
              <a:latin typeface="Arial"/>
              <a:ea typeface="Arial"/>
              <a:cs typeface="Arial"/>
              <a:sym typeface="Arial"/>
            </a:endParaRPr>
          </a:p>
        </p:txBody>
      </p:sp>
      <p:pic>
        <p:nvPicPr>
          <p:cNvPr id="554" name="Google Shape;554;p36"/>
          <p:cNvPicPr preferRelativeResize="0"/>
          <p:nvPr/>
        </p:nvPicPr>
        <p:blipFill rotWithShape="1">
          <a:blip r:embed="rId6">
            <a:alphaModFix/>
          </a:blip>
          <a:srcRect b="0" l="0" r="0" t="0"/>
          <a:stretch/>
        </p:blipFill>
        <p:spPr>
          <a:xfrm>
            <a:off x="454658" y="2028936"/>
            <a:ext cx="6615202" cy="258671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descr="A picture containing clock&#10;&#10;Description automatically generated" id="560" name="Google Shape;560;p3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61" name="Google Shape;561;p3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62" name="Google Shape;562;p3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63" name="Google Shape;563;p3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64" name="Google Shape;564;p3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565" name="Google Shape;565;p3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218</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font, graphics, graphic design, magenta&#10;&#10;Description automatically generated" id="566" name="Google Shape;566;p37"/>
          <p:cNvPicPr preferRelativeResize="0"/>
          <p:nvPr/>
        </p:nvPicPr>
        <p:blipFill rotWithShape="1">
          <a:blip r:embed="rId6">
            <a:alphaModFix/>
          </a:blip>
          <a:srcRect b="0" l="0" r="0" t="0"/>
          <a:stretch/>
        </p:blipFill>
        <p:spPr>
          <a:xfrm>
            <a:off x="7732032" y="1932654"/>
            <a:ext cx="2016766" cy="728906"/>
          </a:xfrm>
          <a:prstGeom prst="rect">
            <a:avLst/>
          </a:prstGeom>
          <a:noFill/>
          <a:ln>
            <a:noFill/>
          </a:ln>
        </p:spPr>
      </p:pic>
      <p:sp>
        <p:nvSpPr>
          <p:cNvPr id="567" name="Google Shape;567;p37"/>
          <p:cNvSpPr txBox="1"/>
          <p:nvPr/>
        </p:nvSpPr>
        <p:spPr>
          <a:xfrm>
            <a:off x="7732032" y="2781493"/>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218 in your Student Interactive and complete the activity.</a:t>
            </a:r>
            <a:endParaRPr b="0" i="0" sz="1400" u="none" cap="none" strike="noStrike">
              <a:solidFill>
                <a:srgbClr val="000000"/>
              </a:solidFill>
              <a:latin typeface="Arial"/>
              <a:ea typeface="Arial"/>
              <a:cs typeface="Arial"/>
              <a:sym typeface="Arial"/>
            </a:endParaRPr>
          </a:p>
        </p:txBody>
      </p:sp>
      <p:pic>
        <p:nvPicPr>
          <p:cNvPr id="568" name="Google Shape;568;p37"/>
          <p:cNvPicPr preferRelativeResize="0"/>
          <p:nvPr/>
        </p:nvPicPr>
        <p:blipFill rotWithShape="1">
          <a:blip r:embed="rId7">
            <a:alphaModFix/>
          </a:blip>
          <a:srcRect b="0" l="0" r="0" t="0"/>
          <a:stretch/>
        </p:blipFill>
        <p:spPr>
          <a:xfrm>
            <a:off x="541336" y="2141965"/>
            <a:ext cx="6692307" cy="27650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A picture containing clock&#10;&#10;Description automatically generated" id="574" name="Google Shape;574;p3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75" name="Google Shape;575;p3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76" name="Google Shape;576;p3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77" name="Google Shape;577;p3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78" name="Google Shape;578;p3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Reflect on the Unit</a:t>
            </a:r>
            <a:endParaRPr b="0" i="0" sz="1400" u="none" cap="none" strike="noStrike">
              <a:solidFill>
                <a:srgbClr val="000000"/>
              </a:solidFill>
              <a:latin typeface="Century Gothic"/>
              <a:ea typeface="Century Gothic"/>
              <a:cs typeface="Century Gothic"/>
              <a:sym typeface="Century Gothic"/>
            </a:endParaRPr>
          </a:p>
        </p:txBody>
      </p:sp>
      <p:sp>
        <p:nvSpPr>
          <p:cNvPr id="579" name="Google Shape;579;p3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219</a:t>
            </a:r>
            <a:r>
              <a:rPr b="1" i="0" lang="en-US" sz="2400" u="none" cap="none" strike="noStrike">
                <a:solidFill>
                  <a:schemeClr val="lt1"/>
                </a:solidFill>
                <a:latin typeface="Century Gothic"/>
                <a:ea typeface="Century Gothic"/>
                <a:cs typeface="Century Gothic"/>
                <a:sym typeface="Century Gothic"/>
              </a:rPr>
              <a:t>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0" name="Google Shape;580;p38"/>
          <p:cNvSpPr txBox="1"/>
          <p:nvPr/>
        </p:nvSpPr>
        <p:spPr>
          <a:xfrm>
            <a:off x="6690868" y="2519113"/>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219 in your Student Interactive and complete the activities.</a:t>
            </a:r>
            <a:endParaRPr b="0" i="0" sz="1400" u="none" cap="none" strike="noStrike">
              <a:solidFill>
                <a:srgbClr val="000000"/>
              </a:solidFill>
              <a:latin typeface="Arial"/>
              <a:ea typeface="Arial"/>
              <a:cs typeface="Arial"/>
              <a:sym typeface="Arial"/>
            </a:endParaRPr>
          </a:p>
        </p:txBody>
      </p:sp>
      <p:pic>
        <p:nvPicPr>
          <p:cNvPr id="581" name="Google Shape;581;p38"/>
          <p:cNvPicPr preferRelativeResize="0"/>
          <p:nvPr/>
        </p:nvPicPr>
        <p:blipFill rotWithShape="1">
          <a:blip r:embed="rId6">
            <a:alphaModFix/>
          </a:blip>
          <a:srcRect b="0" l="0" r="0" t="0"/>
          <a:stretch/>
        </p:blipFill>
        <p:spPr>
          <a:xfrm>
            <a:off x="1156715" y="1549612"/>
            <a:ext cx="4972306" cy="411501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9"/>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88" name="Google Shape;588;p39"/>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589" name="Google Shape;589;p39"/>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90" name="Google Shape;590;p39"/>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591" name="Google Shape;591;p39"/>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592" name="Google Shape;592;p3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93" name="Google Shape;593;p39"/>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chemeClr val="accent1"/>
                </a:solidFill>
                <a:latin typeface="Century Gothic"/>
                <a:ea typeface="Century Gothic"/>
                <a:cs typeface="Century Gothic"/>
                <a:sym typeface="Century Gothic"/>
              </a:rPr>
              <a:t>Kindergarten</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A picture containing clock&#10;&#10;Description automatically generated" id="118" name="Google Shape;118;p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19" name="Google Shape;119;p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20" name="Google Shape;120;p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21" name="Google Shape;121;p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22" name="Google Shape;122;p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23" name="Google Shape;123;p4"/>
          <p:cNvSpPr txBox="1"/>
          <p:nvPr/>
        </p:nvSpPr>
        <p:spPr>
          <a:xfrm>
            <a:off x="1945532" y="5143575"/>
            <a:ext cx="7076367"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Go back to each text and</a:t>
            </a:r>
            <a:r>
              <a:rPr b="1" i="0" lang="en-US" sz="2800" u="none" cap="none" strike="noStrike">
                <a:solidFill>
                  <a:schemeClr val="dk1"/>
                </a:solidFill>
                <a:latin typeface="Century Gothic"/>
                <a:ea typeface="Century Gothic"/>
                <a:cs typeface="Century Gothic"/>
                <a:sym typeface="Century Gothic"/>
              </a:rPr>
              <a:t> tell</a:t>
            </a:r>
            <a:r>
              <a:rPr b="0" i="0" lang="en-US" sz="2800" u="none" cap="none" strike="noStrike">
                <a:solidFill>
                  <a:schemeClr val="dk1"/>
                </a:solidFill>
                <a:latin typeface="Century Gothic"/>
                <a:ea typeface="Century Gothic"/>
                <a:cs typeface="Century Gothic"/>
                <a:sym typeface="Century Gothic"/>
              </a:rPr>
              <a:t> one detail about a special place. </a:t>
            </a:r>
            <a:r>
              <a:rPr b="1" i="0" lang="en-US" sz="2800" u="none" cap="none" strike="noStrike">
                <a:solidFill>
                  <a:schemeClr val="dk1"/>
                </a:solidFill>
                <a:latin typeface="Century Gothic"/>
                <a:ea typeface="Century Gothic"/>
                <a:cs typeface="Century Gothic"/>
                <a:sym typeface="Century Gothic"/>
              </a:rPr>
              <a:t>Use</a:t>
            </a:r>
            <a:r>
              <a:rPr b="0" i="0" lang="en-US" sz="2800" u="none" cap="none" strike="noStrike">
                <a:solidFill>
                  <a:schemeClr val="dk1"/>
                </a:solidFill>
                <a:latin typeface="Century Gothic"/>
                <a:ea typeface="Century Gothic"/>
                <a:cs typeface="Century Gothic"/>
                <a:sym typeface="Century Gothic"/>
              </a:rPr>
              <a:t> the Weekly Questions to help you. </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204, 205</a:t>
            </a:r>
            <a:endParaRPr b="0" i="0" sz="1400" u="none" cap="none" strike="noStrike">
              <a:solidFill>
                <a:srgbClr val="000000"/>
              </a:solidFill>
              <a:latin typeface="Century Gothic"/>
              <a:ea typeface="Century Gothic"/>
              <a:cs typeface="Century Gothic"/>
              <a:sym typeface="Century Gothic"/>
            </a:endParaRPr>
          </a:p>
        </p:txBody>
      </p:sp>
      <p:pic>
        <p:nvPicPr>
          <p:cNvPr id="125" name="Google Shape;125;p4"/>
          <p:cNvPicPr preferRelativeResize="0"/>
          <p:nvPr/>
        </p:nvPicPr>
        <p:blipFill rotWithShape="1">
          <a:blip r:embed="rId6">
            <a:alphaModFix/>
          </a:blip>
          <a:srcRect b="0" l="0" r="0" t="0"/>
          <a:stretch/>
        </p:blipFill>
        <p:spPr>
          <a:xfrm>
            <a:off x="819040" y="1277459"/>
            <a:ext cx="4491986" cy="374477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6" name="Google Shape;126;p4"/>
          <p:cNvPicPr preferRelativeResize="0"/>
          <p:nvPr/>
        </p:nvPicPr>
        <p:blipFill rotWithShape="1">
          <a:blip r:embed="rId7">
            <a:alphaModFix/>
          </a:blip>
          <a:srcRect b="0" l="0" r="0" t="0"/>
          <a:stretch/>
        </p:blipFill>
        <p:spPr>
          <a:xfrm>
            <a:off x="5311026" y="1255569"/>
            <a:ext cx="4505832" cy="374477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A picture containing clock&#10;&#10;Description automatically generated" id="132" name="Google Shape;132;p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33" name="Google Shape;133;p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34" name="Google Shape;134;p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35" name="Google Shape;135;p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36" name="Google Shape;136;p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37" name="Google Shape;137;p5"/>
          <p:cNvSpPr txBox="1"/>
          <p:nvPr/>
        </p:nvSpPr>
        <p:spPr>
          <a:xfrm>
            <a:off x="3250921" y="4979461"/>
            <a:ext cx="36690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Think </a:t>
            </a:r>
            <a:r>
              <a:rPr b="0" i="0" lang="en-US" sz="2800" u="none" cap="none" strike="noStrike">
                <a:solidFill>
                  <a:schemeClr val="dk1"/>
                </a:solidFill>
                <a:latin typeface="Century Gothic"/>
                <a:ea typeface="Century Gothic"/>
                <a:cs typeface="Century Gothic"/>
                <a:sym typeface="Century Gothic"/>
              </a:rPr>
              <a:t>about</a:t>
            </a:r>
            <a:r>
              <a:rPr b="1" i="0"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what makes a place special.</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204, 205</a:t>
            </a:r>
            <a:endParaRPr b="0" i="0" sz="1400" u="none" cap="none" strike="noStrike">
              <a:solidFill>
                <a:srgbClr val="000000"/>
              </a:solidFill>
              <a:latin typeface="Century Gothic"/>
              <a:ea typeface="Century Gothic"/>
              <a:cs typeface="Century Gothic"/>
              <a:sym typeface="Century Gothic"/>
            </a:endParaRPr>
          </a:p>
        </p:txBody>
      </p:sp>
      <p:sp>
        <p:nvSpPr>
          <p:cNvPr id="139" name="Google Shape;139;p5"/>
          <p:cNvSpPr txBox="1"/>
          <p:nvPr/>
        </p:nvSpPr>
        <p:spPr>
          <a:xfrm>
            <a:off x="7126315" y="4987856"/>
            <a:ext cx="366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Share </a:t>
            </a:r>
            <a:r>
              <a:rPr b="0" i="0" lang="en-US" sz="2800" u="none" cap="none" strike="noStrike">
                <a:solidFill>
                  <a:schemeClr val="dk1"/>
                </a:solidFill>
                <a:latin typeface="Century Gothic"/>
                <a:ea typeface="Century Gothic"/>
                <a:cs typeface="Century Gothic"/>
                <a:sym typeface="Century Gothic"/>
              </a:rPr>
              <a:t>your response with the class.</a:t>
            </a:r>
            <a:endParaRPr b="0" i="0" sz="1400" u="none" cap="none" strike="noStrike">
              <a:solidFill>
                <a:srgbClr val="000000"/>
              </a:solidFill>
              <a:latin typeface="Arial"/>
              <a:ea typeface="Arial"/>
              <a:cs typeface="Arial"/>
              <a:sym typeface="Arial"/>
            </a:endParaRPr>
          </a:p>
        </p:txBody>
      </p:sp>
      <p:pic>
        <p:nvPicPr>
          <p:cNvPr descr="A picture containing font, graphics, graphic design, magenta&#10;&#10;Description automatically generated" id="140" name="Google Shape;140;p5"/>
          <p:cNvPicPr preferRelativeResize="0"/>
          <p:nvPr/>
        </p:nvPicPr>
        <p:blipFill rotWithShape="1">
          <a:blip r:embed="rId6">
            <a:alphaModFix/>
          </a:blip>
          <a:srcRect b="0" l="0" r="0" t="0"/>
          <a:stretch/>
        </p:blipFill>
        <p:spPr>
          <a:xfrm>
            <a:off x="1091343" y="4903943"/>
            <a:ext cx="2016763" cy="728905"/>
          </a:xfrm>
          <a:prstGeom prst="rect">
            <a:avLst/>
          </a:prstGeom>
          <a:noFill/>
          <a:ln>
            <a:noFill/>
          </a:ln>
        </p:spPr>
      </p:pic>
      <p:pic>
        <p:nvPicPr>
          <p:cNvPr id="141" name="Google Shape;141;p5"/>
          <p:cNvPicPr preferRelativeResize="0"/>
          <p:nvPr/>
        </p:nvPicPr>
        <p:blipFill rotWithShape="1">
          <a:blip r:embed="rId7">
            <a:alphaModFix/>
          </a:blip>
          <a:srcRect b="0" l="0" r="0" t="0"/>
          <a:stretch/>
        </p:blipFill>
        <p:spPr>
          <a:xfrm>
            <a:off x="1700387" y="1416543"/>
            <a:ext cx="3842225" cy="32030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2" name="Google Shape;142;p5"/>
          <p:cNvPicPr preferRelativeResize="0"/>
          <p:nvPr/>
        </p:nvPicPr>
        <p:blipFill rotWithShape="1">
          <a:blip r:embed="rId8">
            <a:alphaModFix/>
          </a:blip>
          <a:srcRect b="0" l="0" r="0" t="0"/>
          <a:stretch/>
        </p:blipFill>
        <p:spPr>
          <a:xfrm>
            <a:off x="5633716" y="1458848"/>
            <a:ext cx="3803165" cy="316078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A picture containing clock&#10;&#10;Description automatically generated" id="148" name="Google Shape;148;p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49" name="Google Shape;149;p6"/>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50" name="Google Shape;150;p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51" name="Google Shape;151;p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Phonological Awareness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52" name="Google Shape;152;p6"/>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53" name="Google Shape;153;p6"/>
          <p:cNvPicPr preferRelativeResize="0"/>
          <p:nvPr/>
        </p:nvPicPr>
        <p:blipFill rotWithShape="1">
          <a:blip r:embed="rId6">
            <a:alphaModFix/>
          </a:blip>
          <a:srcRect b="0" l="0" r="0" t="0"/>
          <a:stretch/>
        </p:blipFill>
        <p:spPr>
          <a:xfrm>
            <a:off x="2026354" y="1488601"/>
            <a:ext cx="3200657" cy="448623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54" name="Google Shape;154;p6"/>
          <p:cNvPicPr preferRelativeResize="0"/>
          <p:nvPr/>
        </p:nvPicPr>
        <p:blipFill rotWithShape="1">
          <a:blip r:embed="rId7">
            <a:alphaModFix/>
          </a:blip>
          <a:srcRect b="0" l="0" r="0" t="0"/>
          <a:stretch/>
        </p:blipFill>
        <p:spPr>
          <a:xfrm>
            <a:off x="6483151" y="1488601"/>
            <a:ext cx="3169339" cy="448623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A picture containing clock&#10;&#10;Description automatically generated" id="160" name="Google Shape;160;p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61" name="Google Shape;161;p7"/>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62" name="Google Shape;162;p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63" name="Google Shape;163;p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sp>
        <p:nvSpPr>
          <p:cNvPr id="164" name="Google Shape;164;p7"/>
          <p:cNvSpPr txBox="1"/>
          <p:nvPr/>
        </p:nvSpPr>
        <p:spPr>
          <a:xfrm>
            <a:off x="6096000" y="1458054"/>
            <a:ext cx="2255863" cy="44627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sat</a:t>
            </a:r>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ran</a:t>
            </a:r>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man</a:t>
            </a:r>
            <a:endParaRPr/>
          </a:p>
          <a:p>
            <a:pPr indent="0" lvl="0" marL="0" marR="0" rtl="0" algn="l">
              <a:lnSpc>
                <a:spcPct val="100000"/>
              </a:lnSpc>
              <a:spcBef>
                <a:spcPts val="0"/>
              </a:spcBef>
              <a:spcAft>
                <a:spcPts val="0"/>
              </a:spcAft>
              <a:buClr>
                <a:srgbClr val="000000"/>
              </a:buClr>
              <a:buSzPts val="5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65" name="Google Shape;165;p7"/>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66" name="Google Shape;166;p7"/>
          <p:cNvPicPr preferRelativeResize="0"/>
          <p:nvPr/>
        </p:nvPicPr>
        <p:blipFill rotWithShape="1">
          <a:blip r:embed="rId6">
            <a:alphaModFix/>
          </a:blip>
          <a:srcRect b="0" l="0" r="0" t="0"/>
          <a:stretch/>
        </p:blipFill>
        <p:spPr>
          <a:xfrm>
            <a:off x="1444593" y="1239409"/>
            <a:ext cx="3456561" cy="513983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67" name="Google Shape;167;p7"/>
          <p:cNvSpPr txBox="1"/>
          <p:nvPr/>
        </p:nvSpPr>
        <p:spPr>
          <a:xfrm>
            <a:off x="8616913" y="2124144"/>
            <a:ext cx="2255863"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tap</a:t>
            </a:r>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tab</a:t>
            </a:r>
            <a:endParaRPr/>
          </a:p>
          <a:p>
            <a:pPr indent="0" lvl="0" marL="0" marR="0" rtl="0" algn="l">
              <a:lnSpc>
                <a:spcPct val="100000"/>
              </a:lnSpc>
              <a:spcBef>
                <a:spcPts val="0"/>
              </a:spcBef>
              <a:spcAft>
                <a:spcPts val="0"/>
              </a:spcAft>
              <a:buClr>
                <a:srgbClr val="000000"/>
              </a:buClr>
              <a:buSzPts val="5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picture containing clock&#10;&#10;Description automatically generated" id="173" name="Google Shape;173;p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74" name="Google Shape;174;p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75" name="Google Shape;175;p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76" name="Google Shape;176;p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77" name="Google Shape;177;p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178" name="Google Shape;178;p8"/>
          <p:cNvSpPr txBox="1"/>
          <p:nvPr/>
        </p:nvSpPr>
        <p:spPr>
          <a:xfrm>
            <a:off x="518749" y="3262047"/>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she</a:t>
            </a:r>
            <a:endParaRPr b="0" i="0" sz="1400" u="none" cap="none" strike="noStrike">
              <a:solidFill>
                <a:srgbClr val="000000"/>
              </a:solidFill>
              <a:latin typeface="Century Gothic"/>
              <a:ea typeface="Century Gothic"/>
              <a:cs typeface="Century Gothic"/>
              <a:sym typeface="Century Gothic"/>
            </a:endParaRPr>
          </a:p>
        </p:txBody>
      </p:sp>
      <p:sp>
        <p:nvSpPr>
          <p:cNvPr id="179" name="Google Shape;179;p8"/>
          <p:cNvSpPr txBox="1"/>
          <p:nvPr/>
        </p:nvSpPr>
        <p:spPr>
          <a:xfrm>
            <a:off x="4189504" y="3262047"/>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see</a:t>
            </a:r>
            <a:endParaRPr b="0" i="0" sz="1400" u="none" cap="none" strike="noStrike">
              <a:solidFill>
                <a:srgbClr val="000000"/>
              </a:solidFill>
              <a:latin typeface="Century Gothic"/>
              <a:ea typeface="Century Gothic"/>
              <a:cs typeface="Century Gothic"/>
              <a:sym typeface="Century Gothic"/>
            </a:endParaRPr>
          </a:p>
        </p:txBody>
      </p:sp>
      <p:sp>
        <p:nvSpPr>
          <p:cNvPr id="180" name="Google Shape;180;p8"/>
          <p:cNvSpPr txBox="1"/>
          <p:nvPr/>
        </p:nvSpPr>
        <p:spPr>
          <a:xfrm>
            <a:off x="8002497" y="3257374"/>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look</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A picture containing clock&#10;&#10;Description automatically generated" id="186" name="Google Shape;186;p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87" name="Google Shape;187;p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88" name="Google Shape;188;p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89" name="Google Shape;189;p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90" name="Google Shape;190;p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Introduce the Project</a:t>
            </a:r>
            <a:endParaRPr b="0" i="0" sz="1400" u="none" cap="none" strike="noStrike">
              <a:solidFill>
                <a:srgbClr val="000000"/>
              </a:solidFill>
              <a:latin typeface="Century Gothic"/>
              <a:ea typeface="Century Gothic"/>
              <a:cs typeface="Century Gothic"/>
              <a:sym typeface="Century Gothic"/>
            </a:endParaRPr>
          </a:p>
        </p:txBody>
      </p:sp>
      <p:sp>
        <p:nvSpPr>
          <p:cNvPr id="191" name="Google Shape;191;p9"/>
          <p:cNvSpPr txBox="1"/>
          <p:nvPr/>
        </p:nvSpPr>
        <p:spPr>
          <a:xfrm>
            <a:off x="1171667" y="5544358"/>
            <a:ext cx="44400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Which </a:t>
            </a:r>
            <a:r>
              <a:rPr b="0" i="0" lang="en-US" sz="2800" u="none" cap="none" strike="noStrike">
                <a:solidFill>
                  <a:schemeClr val="dk1"/>
                </a:solidFill>
                <a:latin typeface="Century Gothic"/>
                <a:ea typeface="Century Gothic"/>
                <a:cs typeface="Century Gothic"/>
                <a:sym typeface="Century Gothic"/>
              </a:rPr>
              <a:t>type of museum do you want to go to</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212 ,213</a:t>
            </a:r>
            <a:endParaRPr b="0" i="0" sz="1400" u="none" cap="none" strike="noStrike">
              <a:solidFill>
                <a:srgbClr val="000000"/>
              </a:solidFill>
              <a:latin typeface="Century Gothic"/>
              <a:ea typeface="Century Gothic"/>
              <a:cs typeface="Century Gothic"/>
              <a:sym typeface="Century Gothic"/>
            </a:endParaRPr>
          </a:p>
        </p:txBody>
      </p:sp>
      <p:sp>
        <p:nvSpPr>
          <p:cNvPr id="193" name="Google Shape;193;p9"/>
          <p:cNvSpPr txBox="1"/>
          <p:nvPr/>
        </p:nvSpPr>
        <p:spPr>
          <a:xfrm>
            <a:off x="6375045" y="5508380"/>
            <a:ext cx="44400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Talk </a:t>
            </a:r>
            <a:r>
              <a:rPr b="0" i="0" lang="en-US" sz="2800" u="none" cap="none" strike="noStrike">
                <a:solidFill>
                  <a:schemeClr val="dk1"/>
                </a:solidFill>
                <a:latin typeface="Century Gothic"/>
                <a:ea typeface="Century Gothic"/>
                <a:cs typeface="Century Gothic"/>
                <a:sym typeface="Century Gothic"/>
              </a:rPr>
              <a:t>about museums with your partner.</a:t>
            </a:r>
            <a:endParaRPr b="0" i="0" sz="1400" u="none" cap="none" strike="noStrike">
              <a:solidFill>
                <a:srgbClr val="000000"/>
              </a:solidFill>
              <a:latin typeface="Arial"/>
              <a:ea typeface="Arial"/>
              <a:cs typeface="Arial"/>
              <a:sym typeface="Arial"/>
            </a:endParaRPr>
          </a:p>
        </p:txBody>
      </p:sp>
      <p:pic>
        <p:nvPicPr>
          <p:cNvPr id="194" name="Google Shape;194;p9"/>
          <p:cNvPicPr preferRelativeResize="0"/>
          <p:nvPr/>
        </p:nvPicPr>
        <p:blipFill rotWithShape="1">
          <a:blip r:embed="rId6">
            <a:alphaModFix/>
          </a:blip>
          <a:srcRect b="0" l="0" r="0" t="0"/>
          <a:stretch/>
        </p:blipFill>
        <p:spPr>
          <a:xfrm>
            <a:off x="1152033" y="1184769"/>
            <a:ext cx="4366351" cy="360980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A picture containing text, font, graphics, magenta&#10;&#10;Description automatically generated" id="195" name="Google Shape;195;p9"/>
          <p:cNvPicPr preferRelativeResize="0"/>
          <p:nvPr/>
        </p:nvPicPr>
        <p:blipFill rotWithShape="1">
          <a:blip r:embed="rId7">
            <a:alphaModFix/>
          </a:blip>
          <a:srcRect b="0" l="0" r="0" t="0"/>
          <a:stretch/>
        </p:blipFill>
        <p:spPr>
          <a:xfrm>
            <a:off x="819040" y="4862954"/>
            <a:ext cx="2681004" cy="634436"/>
          </a:xfrm>
          <a:prstGeom prst="rect">
            <a:avLst/>
          </a:prstGeom>
          <a:noFill/>
          <a:ln>
            <a:noFill/>
          </a:ln>
        </p:spPr>
      </p:pic>
      <p:pic>
        <p:nvPicPr>
          <p:cNvPr id="196" name="Google Shape;196;p9"/>
          <p:cNvPicPr preferRelativeResize="0"/>
          <p:nvPr/>
        </p:nvPicPr>
        <p:blipFill rotWithShape="1">
          <a:blip r:embed="rId8">
            <a:alphaModFix/>
          </a:blip>
          <a:srcRect b="0" l="0" r="0" t="0"/>
          <a:stretch/>
        </p:blipFill>
        <p:spPr>
          <a:xfrm>
            <a:off x="5625526" y="1206181"/>
            <a:ext cx="4332866" cy="356698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2023-05-31T20:41:25Z</dcterms:created>
  <dc:creator>Timms, Amber M</dc:creator>
</cp:coreProperties>
</file>