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Lst>
  <p:sldSz cy="6858000" cx="12192000"/>
  <p:notesSz cx="6858000" cy="9144000"/>
  <p:embeddedFontLst>
    <p:embeddedFont>
      <p:font typeface="Poppins"/>
      <p:regular r:id="rId81"/>
      <p:bold r:id="rId82"/>
      <p:italic r:id="rId83"/>
      <p:boldItalic r:id="rId84"/>
    </p:embeddedFont>
    <p:embeddedFont>
      <p:font typeface="Century Gothic"/>
      <p:regular r:id="rId85"/>
      <p:bold r:id="rId86"/>
      <p:italic r:id="rId87"/>
      <p:boldItalic r:id="rId8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89" roundtripDataSignature="AMtx7mjBBOhoovOamsqpL6Kt0IhC/ClHB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F4117ACA-A6CC-4D6D-A959-5748825566F5}">
  <a:tblStyle styleId="{F4117ACA-A6CC-4D6D-A959-5748825566F5}"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BF5"/>
          </a:solidFill>
        </a:fill>
      </a:tcStyle>
    </a:wholeTbl>
    <a:band1H>
      <a:tcTxStyle b="off" i="off"/>
      <a:tcStyle>
        <a:fill>
          <a:solidFill>
            <a:srgbClr val="CDD4EA"/>
          </a:solidFill>
        </a:fill>
      </a:tcStyle>
    </a:band1H>
    <a:band2H>
      <a:tcTxStyle b="off" i="off"/>
    </a:band2H>
    <a:band1V>
      <a:tcTxStyle b="off" i="off"/>
      <a:tcStyle>
        <a:fill>
          <a:solidFill>
            <a:srgbClr val="CDD4EA"/>
          </a:solidFill>
        </a:fill>
      </a:tcStyle>
    </a:band1V>
    <a:band2V>
      <a:tcTxStyle b="off" i="off"/>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b="off" i="off"/>
    </a:seCell>
    <a:swCell>
      <a:tcTxStyle b="off" i="off"/>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84" Type="http://schemas.openxmlformats.org/officeDocument/2006/relationships/font" Target="fonts/Poppins-boldItalic.fntdata"/><Relationship Id="rId83" Type="http://schemas.openxmlformats.org/officeDocument/2006/relationships/font" Target="fonts/Poppins-italic.fntdata"/><Relationship Id="rId42" Type="http://schemas.openxmlformats.org/officeDocument/2006/relationships/slide" Target="slides/slide37.xml"/><Relationship Id="rId86" Type="http://schemas.openxmlformats.org/officeDocument/2006/relationships/font" Target="fonts/CenturyGothic-bold.fntdata"/><Relationship Id="rId41" Type="http://schemas.openxmlformats.org/officeDocument/2006/relationships/slide" Target="slides/slide36.xml"/><Relationship Id="rId85" Type="http://schemas.openxmlformats.org/officeDocument/2006/relationships/font" Target="fonts/CenturyGothic-regular.fntdata"/><Relationship Id="rId44" Type="http://schemas.openxmlformats.org/officeDocument/2006/relationships/slide" Target="slides/slide39.xml"/><Relationship Id="rId88" Type="http://schemas.openxmlformats.org/officeDocument/2006/relationships/font" Target="fonts/CenturyGothic-boldItalic.fntdata"/><Relationship Id="rId43" Type="http://schemas.openxmlformats.org/officeDocument/2006/relationships/slide" Target="slides/slide38.xml"/><Relationship Id="rId87" Type="http://schemas.openxmlformats.org/officeDocument/2006/relationships/font" Target="fonts/CenturyGothic-italic.fntdata"/><Relationship Id="rId46" Type="http://schemas.openxmlformats.org/officeDocument/2006/relationships/slide" Target="slides/slide41.xml"/><Relationship Id="rId45" Type="http://schemas.openxmlformats.org/officeDocument/2006/relationships/slide" Target="slides/slide40.xml"/><Relationship Id="rId89" Type="http://customschemas.google.com/relationships/presentationmetadata" Target="metadata"/><Relationship Id="rId80" Type="http://schemas.openxmlformats.org/officeDocument/2006/relationships/slide" Target="slides/slide75.xml"/><Relationship Id="rId82" Type="http://schemas.openxmlformats.org/officeDocument/2006/relationships/font" Target="fonts/Poppins-bold.fntdata"/><Relationship Id="rId81" Type="http://schemas.openxmlformats.org/officeDocument/2006/relationships/font" Target="fonts/Poppins-regular.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31" Type="http://schemas.openxmlformats.org/officeDocument/2006/relationships/slide" Target="slides/slide26.xml"/><Relationship Id="rId75" Type="http://schemas.openxmlformats.org/officeDocument/2006/relationships/slide" Target="slides/slide70.xml"/><Relationship Id="rId30" Type="http://schemas.openxmlformats.org/officeDocument/2006/relationships/slide" Target="slides/slide25.xml"/><Relationship Id="rId74" Type="http://schemas.openxmlformats.org/officeDocument/2006/relationships/slide" Target="slides/slide69.xml"/><Relationship Id="rId33" Type="http://schemas.openxmlformats.org/officeDocument/2006/relationships/slide" Target="slides/slide28.xml"/><Relationship Id="rId77" Type="http://schemas.openxmlformats.org/officeDocument/2006/relationships/slide" Target="slides/slide72.xml"/><Relationship Id="rId32" Type="http://schemas.openxmlformats.org/officeDocument/2006/relationships/slide" Target="slides/slide27.xml"/><Relationship Id="rId76" Type="http://schemas.openxmlformats.org/officeDocument/2006/relationships/slide" Target="slides/slide71.xml"/><Relationship Id="rId35" Type="http://schemas.openxmlformats.org/officeDocument/2006/relationships/slide" Target="slides/slide30.xml"/><Relationship Id="rId79" Type="http://schemas.openxmlformats.org/officeDocument/2006/relationships/slide" Target="slides/slide74.xml"/><Relationship Id="rId34" Type="http://schemas.openxmlformats.org/officeDocument/2006/relationships/slide" Target="slides/slide29.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 name="Google Shape;81;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82" name="Google Shape;82;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3" name="Google Shape;193;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i="0" lang="en-US" u="none" strike="noStrike">
                <a:solidFill>
                  <a:srgbClr val="000000"/>
                </a:solidFill>
              </a:rPr>
              <a:t> </a:t>
            </a:r>
            <a:r>
              <a:rPr lang="en-US"/>
              <a:t>Tell students that a fairy tale has make-believe characters and events. </a:t>
            </a:r>
            <a:endParaRPr/>
          </a:p>
          <a:p>
            <a:pPr indent="-304800" lvl="0" marL="804672" rtl="0" algn="l">
              <a:lnSpc>
                <a:spcPct val="100000"/>
              </a:lnSpc>
              <a:spcBef>
                <a:spcPts val="0"/>
              </a:spcBef>
              <a:spcAft>
                <a:spcPts val="0"/>
              </a:spcAft>
              <a:buSzPts val="1200"/>
              <a:buFont typeface="Calibri"/>
              <a:buChar char="●"/>
            </a:pPr>
            <a:r>
              <a:rPr lang="en-US"/>
              <a:t>Every story has characters. Characters are the people or animals that are in a story. </a:t>
            </a:r>
            <a:endParaRPr/>
          </a:p>
          <a:p>
            <a:pPr indent="-304800" lvl="0" marL="804672" rtl="0" algn="l">
              <a:lnSpc>
                <a:spcPct val="100000"/>
              </a:lnSpc>
              <a:spcBef>
                <a:spcPts val="0"/>
              </a:spcBef>
              <a:spcAft>
                <a:spcPts val="0"/>
              </a:spcAft>
              <a:buSzPts val="1200"/>
              <a:buFont typeface="Calibri"/>
              <a:buChar char="●"/>
            </a:pPr>
            <a:r>
              <a:rPr lang="en-US"/>
              <a:t>Events are what happens in a story. The events in a story form the plot of a story.</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Readers look for the characters and events in a story. Knowing the characters and events helps a reader better understand the story.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Model finding the characters and events in a fairy tale. </a:t>
            </a:r>
            <a:r>
              <a:rPr i="1" lang="en-US"/>
              <a:t>You listened to a fairy tale “The Three Javelinas.” In the story, three javelinas, or animals that are like pigs, move to separate places but decide to live together in the end. The javelinas are the characters. The events are that they move to different places and then decide to live together.</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Read aloud p. 68 of the Student Interactive. Point out the title, events, and characters of the text.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Prompt students to demonstrate knowledge of the distinguishing characteristics of well-known children's literature by talking about the characters and events in other fairy tales they know.</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Have students use the strategies to identify the characters and events in a fairy tale. </a:t>
            </a:r>
            <a:endParaRPr/>
          </a:p>
          <a:p>
            <a:pPr indent="-228600" lvl="0" marL="228600" rtl="0" algn="l">
              <a:lnSpc>
                <a:spcPct val="100000"/>
              </a:lnSpc>
              <a:spcBef>
                <a:spcPts val="0"/>
              </a:spcBef>
              <a:spcAft>
                <a:spcPts val="0"/>
              </a:spcAft>
              <a:buClr>
                <a:srgbClr val="000000"/>
              </a:buClr>
              <a:buSzPts val="1200"/>
              <a:buFont typeface="Calibri"/>
              <a:buAutoNum type="arabicPeriod"/>
            </a:pPr>
            <a:r>
              <a:rPr i="0" lang="en-US" u="none" strike="noStrike">
                <a:solidFill>
                  <a:srgbClr val="000000"/>
                </a:solidFill>
              </a:rPr>
              <a:t>Read the Anchor Chart on page. 69 in the Student Interactive together. </a:t>
            </a:r>
            <a:r>
              <a:rPr b="1" i="0" lang="en-US" u="none" strike="noStrike">
                <a:solidFill>
                  <a:srgbClr val="000000"/>
                </a:solidFill>
              </a:rPr>
              <a:t>Editable Anchor Chart Click Path: Table of Contents -&gt; Reading Anchor Charts -&gt; Unit 3 Week 2: Fairy Tales: Editable Reading Anchor Chart</a:t>
            </a:r>
            <a:endParaRPr b="1" i="0"/>
          </a:p>
          <a:p>
            <a:pPr indent="0" lvl="0" marL="0" rtl="0" algn="l">
              <a:lnSpc>
                <a:spcPct val="100000"/>
              </a:lnSpc>
              <a:spcBef>
                <a:spcPts val="0"/>
              </a:spcBef>
              <a:spcAft>
                <a:spcPts val="0"/>
              </a:spcAft>
              <a:buSzPts val="1400"/>
              <a:buNone/>
            </a:pPr>
            <a:r>
              <a:t/>
            </a:r>
            <a:endParaRPr/>
          </a:p>
        </p:txBody>
      </p:sp>
      <p:sp>
        <p:nvSpPr>
          <p:cNvPr id="194" name="Google Shape;194;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6" name="Google Shape;206;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Have students work with a partner to complete the Turn and Talk activity on p. 68 of the Student Interactive.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Then have volunteers share their responses. Point out that fairy tales often take place in magical places, such as the sky!</a:t>
            </a:r>
            <a:endParaRPr i="0" u="none" strike="noStrike">
              <a:solidFill>
                <a:srgbClr val="000000"/>
              </a:solidFill>
            </a:endParaRPr>
          </a:p>
          <a:p>
            <a:pPr indent="0" lvl="0" marL="12700" rtl="0" algn="l">
              <a:lnSpc>
                <a:spcPct val="100000"/>
              </a:lnSpc>
              <a:spcBef>
                <a:spcPts val="0"/>
              </a:spcBef>
              <a:spcAft>
                <a:spcPts val="0"/>
              </a:spcAft>
              <a:buSzPts val="1200"/>
              <a:buFont typeface="Arial"/>
              <a:buNone/>
            </a:pPr>
            <a:r>
              <a:t/>
            </a:r>
            <a:endParaRPr/>
          </a:p>
        </p:txBody>
      </p:sp>
      <p:sp>
        <p:nvSpPr>
          <p:cNvPr id="207" name="Google Shape;207;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0" name="Google Shape;220;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Explain to students that antonyms are words that have opposite meanings.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Different word parts at the beginning or end of two similar words can give them opposite meanings. </a:t>
            </a:r>
            <a:endParaRPr/>
          </a:p>
          <a:p>
            <a:pPr indent="-304800" lvl="0" marL="804672" marR="0" rtl="0" algn="l">
              <a:lnSpc>
                <a:spcPct val="100000"/>
              </a:lnSpc>
              <a:spcBef>
                <a:spcPts val="0"/>
              </a:spcBef>
              <a:spcAft>
                <a:spcPts val="0"/>
              </a:spcAft>
              <a:buSzPts val="1200"/>
              <a:buFont typeface="Calibri"/>
              <a:buChar char="●"/>
            </a:pPr>
            <a:r>
              <a:rPr i="1" lang="en-US"/>
              <a:t>Compare two words such as lock and unlock or careful and careless. Are the words the same except for word parts at the beginning or end that are different?</a:t>
            </a:r>
            <a:endParaRPr/>
          </a:p>
          <a:p>
            <a:pPr indent="-304800" lvl="0" marL="804672" marR="0" rtl="0" algn="l">
              <a:lnSpc>
                <a:spcPct val="100000"/>
              </a:lnSpc>
              <a:spcBef>
                <a:spcPts val="0"/>
              </a:spcBef>
              <a:spcAft>
                <a:spcPts val="0"/>
              </a:spcAft>
              <a:buSzPts val="1200"/>
              <a:buFont typeface="Calibri"/>
              <a:buChar char="●"/>
            </a:pPr>
            <a:r>
              <a:rPr i="1" lang="en-US"/>
              <a:t> Do the word parts give them opposite meanings? If so, they may be antonyms. </a:t>
            </a:r>
            <a:endParaRPr/>
          </a:p>
          <a:p>
            <a:pPr indent="-190500" lvl="0" marL="228600" marR="0" rtl="0" algn="l">
              <a:lnSpc>
                <a:spcPct val="100000"/>
              </a:lnSpc>
              <a:spcBef>
                <a:spcPts val="0"/>
              </a:spcBef>
              <a:spcAft>
                <a:spcPts val="0"/>
              </a:spcAft>
              <a:buClr>
                <a:srgbClr val="000000"/>
              </a:buClr>
              <a:buSzPts val="1200"/>
              <a:buFont typeface="Calibri"/>
              <a:buAutoNum type="arabicPeriod"/>
            </a:pPr>
            <a:r>
              <a:rPr i="1" lang="en-US"/>
              <a:t>Word parts change the meaning of words. The word unlock is the opposite of lock because un- means “not.” Careful means the opposite of careless because the word part- ful has the opposite meaning of the word part less.</a:t>
            </a:r>
            <a:endParaRPr i="0"/>
          </a:p>
          <a:p>
            <a:pPr indent="-190500" lvl="0" marL="228600" marR="0" rtl="0" algn="l">
              <a:lnSpc>
                <a:spcPct val="100000"/>
              </a:lnSpc>
              <a:spcBef>
                <a:spcPts val="0"/>
              </a:spcBef>
              <a:spcAft>
                <a:spcPts val="0"/>
              </a:spcAft>
              <a:buClr>
                <a:srgbClr val="000000"/>
              </a:buClr>
              <a:buSzPts val="1200"/>
              <a:buFont typeface="Calibri"/>
              <a:buAutoNum type="arabicPeriod"/>
            </a:pPr>
            <a:r>
              <a:rPr lang="en-US"/>
              <a:t>Have students complete the activity on p. 91 in the Student Interactive.</a:t>
            </a:r>
            <a:endParaRPr i="1"/>
          </a:p>
        </p:txBody>
      </p:sp>
      <p:sp>
        <p:nvSpPr>
          <p:cNvPr id="221" name="Google Shape;221;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3" name="Google Shape;233;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Display the following uppercase and lowercase letters: Uu.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Model writing each letter, calling students’ attention to starting on the left, drawing straight down, curving around, and going back up to the right.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complete Handwriting p. 140 from the Resource Download Center for additional practice with writing Uu and including appropriate spacing between letters. </a:t>
            </a:r>
            <a:r>
              <a:rPr b="1" i="0" lang="en-US" u="none" strike="noStrike">
                <a:solidFill>
                  <a:srgbClr val="000000"/>
                </a:solidFill>
              </a:rPr>
              <a:t>Click path: Realize -&gt; Table of Contents -&gt; Resource Download Center -&gt; Handwriting Practice -&gt; U3W2L1 Handwriting Practice </a:t>
            </a:r>
            <a:endParaRPr b="1"/>
          </a:p>
          <a:p>
            <a:pPr indent="0" lvl="0" marL="0" rtl="0" algn="l">
              <a:lnSpc>
                <a:spcPct val="100000"/>
              </a:lnSpc>
              <a:spcBef>
                <a:spcPts val="0"/>
              </a:spcBef>
              <a:spcAft>
                <a:spcPts val="0"/>
              </a:spcAft>
              <a:buClr>
                <a:schemeClr val="dk1"/>
              </a:buClr>
              <a:buSzPts val="1800"/>
              <a:buFont typeface="Calibri"/>
              <a:buNone/>
            </a:pPr>
            <a:r>
              <a:t/>
            </a:r>
            <a:endParaRPr i="0" u="none" strike="noStrike">
              <a:solidFill>
                <a:srgbClr val="000000"/>
              </a:solidFill>
            </a:endParaRPr>
          </a:p>
        </p:txBody>
      </p:sp>
      <p:sp>
        <p:nvSpPr>
          <p:cNvPr id="234" name="Google Shape;234;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6" name="Google Shape;246;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The setting of a story is when and where a story takes place.</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On a flip chart or board, write Setting and draw two columns with the following headers above each column: Where and When.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Hold up a book from your stack that you read during the immersion days.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Open to a page that shows a good picture of the setting and ask: </a:t>
            </a:r>
            <a:r>
              <a:rPr i="1" lang="en-US"/>
              <a:t>Where does this story take place?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Have students tell you where the story takes place (for example, school, forest, boat).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Write their answers in the Where column of your chart. Then ask: </a:t>
            </a:r>
            <a:r>
              <a:rPr i="1" lang="en-US"/>
              <a:t>When does this story take place?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Have students tell you when the story takes place (for example, summer, afternoon, in the future, after school).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Write their answers in the When column of your chart. Repeat with additional stack books until you have gathered a good list of settings.</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Say: </a:t>
            </a:r>
            <a:r>
              <a:rPr i="1" lang="en-US"/>
              <a:t>A where and a when make up a setting. When authors write stories, they include lots of details about the setting to make the story more interesting. Details about the setting also help the reader picture it. Pretend we are writing a story that takes place in a garden. We might give details about the garden. We could say there are yellow flowers. There are tomato plants. The sun is shining. The flowers smell like perfume. What other details could we add about the setting?</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Prompt students to suggest details that describe a garden.</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 Then have them suggest details for each where and when item on the list you created.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Work with students to complete the activity on p. 95 of the Student Interactive.</a:t>
            </a:r>
            <a:endParaRPr i="0" u="none" strike="noStrike">
              <a:solidFill>
                <a:srgbClr val="000000"/>
              </a:solidFill>
            </a:endParaRPr>
          </a:p>
        </p:txBody>
      </p:sp>
      <p:sp>
        <p:nvSpPr>
          <p:cNvPr id="247" name="Google Shape;247;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9" name="Google Shape;259;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During independent writing time, students should review their stories and add details to their settings. When they finish adding details, they can continue writing.</a:t>
            </a:r>
            <a:endParaRPr/>
          </a:p>
          <a:p>
            <a:pPr indent="-304800" lvl="0" marL="804672" rtl="0" algn="l">
              <a:lnSpc>
                <a:spcPct val="100000"/>
              </a:lnSpc>
              <a:spcBef>
                <a:spcPts val="0"/>
              </a:spcBef>
              <a:spcAft>
                <a:spcPts val="0"/>
              </a:spcAft>
              <a:buSzPts val="1200"/>
              <a:buFont typeface="Calibri"/>
              <a:buChar char="●"/>
            </a:pPr>
            <a:r>
              <a:rPr lang="en-US"/>
              <a:t>Modeled Use stack texts to identify details that describe the setting. </a:t>
            </a:r>
            <a:endParaRPr/>
          </a:p>
          <a:p>
            <a:pPr indent="-304800" lvl="0" marL="804672" rtl="0" algn="l">
              <a:lnSpc>
                <a:spcPct val="100000"/>
              </a:lnSpc>
              <a:spcBef>
                <a:spcPts val="0"/>
              </a:spcBef>
              <a:spcAft>
                <a:spcPts val="0"/>
              </a:spcAft>
              <a:buSzPts val="1200"/>
              <a:buFont typeface="Calibri"/>
              <a:buChar char="●"/>
            </a:pPr>
            <a:r>
              <a:rPr lang="en-US"/>
              <a:t>Shared Have students choose a setting and discuss it together. </a:t>
            </a:r>
            <a:endParaRPr/>
          </a:p>
          <a:p>
            <a:pPr indent="-304800" lvl="0" marL="804672" rtl="0" algn="l">
              <a:lnSpc>
                <a:spcPct val="100000"/>
              </a:lnSpc>
              <a:spcBef>
                <a:spcPts val="0"/>
              </a:spcBef>
              <a:spcAft>
                <a:spcPts val="0"/>
              </a:spcAft>
              <a:buSzPts val="1200"/>
              <a:buFont typeface="Calibri"/>
              <a:buChar char="●"/>
            </a:pPr>
            <a:r>
              <a:rPr lang="en-US"/>
              <a:t>Guided Prompt students to think about the parts of their setting and how they can add detail to it</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See the Conference Prompts on p. T33</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Ask a few students to share their settings with the class.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The class can ask questions and suggest details that would make the settings more interesting.</a:t>
            </a:r>
            <a:endParaRPr i="0" u="none" strike="noStrike">
              <a:solidFill>
                <a:srgbClr val="000000"/>
              </a:solidFill>
            </a:endParaRPr>
          </a:p>
        </p:txBody>
      </p:sp>
      <p:sp>
        <p:nvSpPr>
          <p:cNvPr id="260" name="Google Shape;260;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2" name="Google Shape;272;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Tell students that pronouns are words that take the place of nouns.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Ask students to list examples of subjective case pronouns and write them on the board.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Display this sentence frame for students: ___ went to the store.</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Ask students to name pronouns that could complete the sentence.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Rewrite the sentence with different pronouns.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work with a partner to complete the following sentence frame: ___ likes to swim.</a:t>
            </a:r>
            <a:endParaRPr i="0" u="none" strike="noStrike">
              <a:solidFill>
                <a:srgbClr val="000000"/>
              </a:solidFill>
            </a:endParaRPr>
          </a:p>
          <a:p>
            <a:pPr indent="0" lvl="0" marL="0" rtl="0" algn="l">
              <a:lnSpc>
                <a:spcPct val="100000"/>
              </a:lnSpc>
              <a:spcBef>
                <a:spcPts val="0"/>
              </a:spcBef>
              <a:spcAft>
                <a:spcPts val="0"/>
              </a:spcAft>
              <a:buClr>
                <a:schemeClr val="dk1"/>
              </a:buClr>
              <a:buSzPts val="1800"/>
              <a:buFont typeface="Calibri"/>
              <a:buNone/>
            </a:pPr>
            <a:r>
              <a:t/>
            </a:r>
            <a:endParaRPr i="0" u="none" strike="noStrike">
              <a:solidFill>
                <a:srgbClr val="000000"/>
              </a:solidFill>
            </a:endParaRPr>
          </a:p>
        </p:txBody>
      </p:sp>
      <p:sp>
        <p:nvSpPr>
          <p:cNvPr id="273" name="Google Shape;273;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5" name="Google Shape;285;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5" name="Google Shape;295;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Hold up the bus Picture Card. </a:t>
            </a:r>
            <a:r>
              <a:rPr i="1" lang="en-US"/>
              <a:t>This is a picture of a bus. Listen to the sounds in the word: /b/ /u/ /s/. I hear the sound /u/ in the middle of bus. Say the sound /u/ with me. </a:t>
            </a:r>
            <a:r>
              <a:rPr b="1" lang="en-US"/>
              <a:t>Click path -&gt; Table of Contents -&gt; Unit 3 Week 2 Fairy Tales -&gt; Lesson 2</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Show students the spelling of the word on the back of the card. Point to the u and say /u</a:t>
            </a:r>
            <a:r>
              <a:rPr i="0" lang="en-US"/>
              <a:t>/.</a:t>
            </a:r>
            <a:r>
              <a:rPr i="1" lang="en-US"/>
              <a:t> Do you hear the sound /u/? What letter spells the sound /u/?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identify the letter u. Write the letters Uu on the board. Have students trace the letters Uu in the air as you lead them.</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Point to the letters Uu on the board. </a:t>
            </a:r>
            <a:r>
              <a:rPr i="1" lang="en-US"/>
              <a:t>Then write the word fun. Listen carefully as I read the word: /f/ /u/ /n/, fun. Do you see any of the letters you have learned already?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a volunteer identify that in the word they have learned the letters f, u, and n.</a:t>
            </a:r>
            <a:endParaRPr i="1"/>
          </a:p>
        </p:txBody>
      </p:sp>
      <p:sp>
        <p:nvSpPr>
          <p:cNvPr id="296" name="Google Shape;296;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0" name="Google Shape;310;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Have students complete p. 58 in the Student Interactive. </a:t>
            </a:r>
            <a:endParaRPr/>
          </a:p>
        </p:txBody>
      </p:sp>
      <p:sp>
        <p:nvSpPr>
          <p:cNvPr id="311" name="Google Shape;311;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21f908b7389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 name="Google Shape;93;g21f908b7389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94" name="Google Shape;94;g21f908b7389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3" name="Google Shape;323;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Tell students that high frequency words are words that they will hear and see over and over in things they read.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Write and read the sight words any, come, and play.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a:t>
            </a:r>
            <a:endParaRPr/>
          </a:p>
          <a:p>
            <a:pPr indent="-304800" lvl="0" marL="804672" rtl="0" algn="l">
              <a:lnSpc>
                <a:spcPct val="100000"/>
              </a:lnSpc>
              <a:spcBef>
                <a:spcPts val="0"/>
              </a:spcBef>
              <a:spcAft>
                <a:spcPts val="0"/>
              </a:spcAft>
              <a:buSzPts val="1200"/>
              <a:buFont typeface="Calibri"/>
              <a:buChar char="●"/>
            </a:pPr>
            <a:r>
              <a:rPr lang="en-US"/>
              <a:t>repeat the words after you.</a:t>
            </a:r>
            <a:endParaRPr/>
          </a:p>
          <a:p>
            <a:pPr indent="-304800" lvl="0" marL="804672" rtl="0" algn="l">
              <a:lnSpc>
                <a:spcPct val="100000"/>
              </a:lnSpc>
              <a:spcBef>
                <a:spcPts val="0"/>
              </a:spcBef>
              <a:spcAft>
                <a:spcPts val="0"/>
              </a:spcAft>
              <a:buSzPts val="1200"/>
              <a:buFont typeface="Calibri"/>
              <a:buChar char="●"/>
            </a:pPr>
            <a:r>
              <a:rPr lang="en-US"/>
              <a:t>spell each word, clapping as they say each letter</a:t>
            </a:r>
            <a:endParaRPr i="0" u="none" strike="noStrike">
              <a:solidFill>
                <a:srgbClr val="000000"/>
              </a:solidFill>
            </a:endParaRPr>
          </a:p>
        </p:txBody>
      </p:sp>
      <p:sp>
        <p:nvSpPr>
          <p:cNvPr id="324" name="Google Shape;324;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6" name="Google Shape;336;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Introduce the words catch and gobbled from p. 70 in the Student Interactive.</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share or pantomime what they already know about the words. Ask questions such as: </a:t>
            </a:r>
            <a:r>
              <a:rPr i="1" lang="en-US"/>
              <a:t>What do you do when you catch a ball? Have you ever gobbled food? </a:t>
            </a:r>
            <a:endParaRPr/>
          </a:p>
          <a:p>
            <a:pPr indent="-190500" lvl="0" marL="228600" rtl="0" algn="l">
              <a:lnSpc>
                <a:spcPct val="100000"/>
              </a:lnSpc>
              <a:spcBef>
                <a:spcPts val="0"/>
              </a:spcBef>
              <a:spcAft>
                <a:spcPts val="0"/>
              </a:spcAft>
              <a:buClr>
                <a:srgbClr val="000000"/>
              </a:buClr>
              <a:buSzPts val="1200"/>
              <a:buFont typeface="Calibri"/>
              <a:buAutoNum type="arabicPeriod"/>
            </a:pPr>
            <a:r>
              <a:rPr i="1" lang="en-US"/>
              <a:t>Based on the vocabulary, what do you think the story will be about?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Provide definitions of vocabulary words as needed. Definitions appear on the selection pages that follow. </a:t>
            </a:r>
            <a:r>
              <a:rPr i="1" lang="en-US"/>
              <a:t>These words will help us understand the characters and events in The Gingerbread Man. </a:t>
            </a:r>
            <a:endParaRPr i="1"/>
          </a:p>
        </p:txBody>
      </p:sp>
      <p:sp>
        <p:nvSpPr>
          <p:cNvPr id="337" name="Google Shape;337;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9" name="Google Shape;349;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Arial"/>
              <a:buAutoNum type="arabicPeriod"/>
            </a:pPr>
            <a:r>
              <a:rPr lang="en-US"/>
              <a:t>Point out that students will read two texts in this lesson: “The Gingerbread Man” and “The Story of Cornbread Man”. As they read, encourage students to think about the Week 2 Question: </a:t>
            </a:r>
            <a:r>
              <a:rPr i="1" lang="en-US"/>
              <a:t>How are two versions of the same alike and different? </a:t>
            </a:r>
            <a:endParaRPr i="1"/>
          </a:p>
          <a:p>
            <a:pPr indent="-228600" lvl="0" marL="228600" rtl="0" algn="l">
              <a:lnSpc>
                <a:spcPct val="100000"/>
              </a:lnSpc>
              <a:spcBef>
                <a:spcPts val="0"/>
              </a:spcBef>
              <a:spcAft>
                <a:spcPts val="0"/>
              </a:spcAft>
              <a:buClr>
                <a:srgbClr val="000000"/>
              </a:buClr>
              <a:buSzPts val="1200"/>
              <a:buFont typeface="Arial"/>
              <a:buAutoNum type="arabicPeriod"/>
            </a:pPr>
            <a:r>
              <a:rPr lang="en-US"/>
              <a:t>Discuss the First Read Strategies with students. </a:t>
            </a:r>
            <a:endParaRPr/>
          </a:p>
          <a:p>
            <a:pPr indent="-228600" lvl="0" marL="228600" rtl="0" algn="l">
              <a:lnSpc>
                <a:spcPct val="100000"/>
              </a:lnSpc>
              <a:spcBef>
                <a:spcPts val="0"/>
              </a:spcBef>
              <a:spcAft>
                <a:spcPts val="0"/>
              </a:spcAft>
              <a:buClr>
                <a:srgbClr val="000000"/>
              </a:buClr>
              <a:buSzPts val="1200"/>
              <a:buFont typeface="Arial"/>
              <a:buAutoNum type="arabicPeriod"/>
            </a:pPr>
            <a:r>
              <a:rPr lang="en-US"/>
              <a:t>Explain that looking at the title and pictures before reading can help them figure out what the story will be about. </a:t>
            </a:r>
            <a:endParaRPr/>
          </a:p>
          <a:p>
            <a:pPr indent="-228600" lvl="0" marL="228600" rtl="0" algn="l">
              <a:lnSpc>
                <a:spcPct val="100000"/>
              </a:lnSpc>
              <a:spcBef>
                <a:spcPts val="0"/>
              </a:spcBef>
              <a:spcAft>
                <a:spcPts val="0"/>
              </a:spcAft>
              <a:buClr>
                <a:srgbClr val="000000"/>
              </a:buClr>
              <a:buSzPts val="1200"/>
              <a:buFont typeface="Arial"/>
              <a:buAutoNum type="arabicPeriod"/>
            </a:pPr>
            <a:r>
              <a:rPr lang="en-US"/>
              <a:t>Listen to the title and look at the picture. What questions do you have before you read the story?</a:t>
            </a:r>
            <a:endParaRPr/>
          </a:p>
          <a:p>
            <a:pPr indent="-304800" lvl="1" marL="914400" rtl="0" algn="l">
              <a:lnSpc>
                <a:spcPct val="100000"/>
              </a:lnSpc>
              <a:spcBef>
                <a:spcPts val="0"/>
              </a:spcBef>
              <a:spcAft>
                <a:spcPts val="0"/>
              </a:spcAft>
              <a:buClr>
                <a:srgbClr val="000000"/>
              </a:buClr>
              <a:buSzPts val="1200"/>
              <a:buFont typeface="Arial"/>
              <a:buChar char="○"/>
            </a:pPr>
            <a:r>
              <a:rPr lang="en-US"/>
              <a:t>Follow along in the story to understand what it is about. </a:t>
            </a:r>
            <a:endParaRPr/>
          </a:p>
          <a:p>
            <a:pPr indent="-304800" lvl="1" marL="914400" rtl="0" algn="l">
              <a:lnSpc>
                <a:spcPct val="100000"/>
              </a:lnSpc>
              <a:spcBef>
                <a:spcPts val="0"/>
              </a:spcBef>
              <a:spcAft>
                <a:spcPts val="0"/>
              </a:spcAft>
              <a:buClr>
                <a:srgbClr val="000000"/>
              </a:buClr>
              <a:buSzPts val="1200"/>
              <a:buFont typeface="Arial"/>
              <a:buChar char="○"/>
            </a:pPr>
            <a:r>
              <a:rPr lang="en-US"/>
              <a:t>Look at the pictures to better understand the story. </a:t>
            </a:r>
            <a:endParaRPr/>
          </a:p>
          <a:p>
            <a:pPr indent="-304800" lvl="1" marL="914400" rtl="0" algn="l">
              <a:lnSpc>
                <a:spcPct val="100000"/>
              </a:lnSpc>
              <a:spcBef>
                <a:spcPts val="0"/>
              </a:spcBef>
              <a:spcAft>
                <a:spcPts val="0"/>
              </a:spcAft>
              <a:buClr>
                <a:srgbClr val="000000"/>
              </a:buClr>
              <a:buSzPts val="1200"/>
              <a:buFont typeface="Arial"/>
              <a:buChar char="○"/>
            </a:pPr>
            <a:r>
              <a:rPr lang="en-US"/>
              <a:t>Generate, or ask, questions about the story to deepen understanding. </a:t>
            </a:r>
            <a:endParaRPr/>
          </a:p>
          <a:p>
            <a:pPr indent="-304800" lvl="1" marL="914400" rtl="0" algn="l">
              <a:lnSpc>
                <a:spcPct val="100000"/>
              </a:lnSpc>
              <a:spcBef>
                <a:spcPts val="0"/>
              </a:spcBef>
              <a:spcAft>
                <a:spcPts val="0"/>
              </a:spcAft>
              <a:buClr>
                <a:srgbClr val="000000"/>
              </a:buClr>
              <a:buSzPts val="1200"/>
              <a:buFont typeface="Arial"/>
              <a:buChar char="○"/>
            </a:pPr>
            <a:r>
              <a:rPr lang="en-US"/>
              <a:t>Talk to a partner about the story.</a:t>
            </a:r>
            <a:endParaRPr/>
          </a:p>
          <a:p>
            <a:pPr indent="-317500" lvl="0" marL="457200" marR="0" rtl="0" algn="l">
              <a:lnSpc>
                <a:spcPct val="100000"/>
              </a:lnSpc>
              <a:spcBef>
                <a:spcPts val="0"/>
              </a:spcBef>
              <a:spcAft>
                <a:spcPts val="0"/>
              </a:spcAft>
              <a:buClr>
                <a:srgbClr val="000000"/>
              </a:buClr>
              <a:buSzPts val="1400"/>
              <a:buAutoNum type="arabicPeriod"/>
            </a:pPr>
            <a:r>
              <a:rPr i="0" lang="en-US" u="none" strike="noStrike">
                <a:solidFill>
                  <a:srgbClr val="000000"/>
                </a:solidFill>
              </a:rPr>
              <a:t>Read Together.</a:t>
            </a:r>
            <a:endParaRPr i="0" u="none" strike="noStrike">
              <a:solidFill>
                <a:srgbClr val="000000"/>
              </a:solidFill>
            </a:endParaRPr>
          </a:p>
          <a:p>
            <a:pPr indent="-317500" lvl="0" marL="457200" rtl="0" algn="l">
              <a:lnSpc>
                <a:spcPct val="100000"/>
              </a:lnSpc>
              <a:spcBef>
                <a:spcPts val="0"/>
              </a:spcBef>
              <a:spcAft>
                <a:spcPts val="0"/>
              </a:spcAft>
              <a:buSzPts val="1400"/>
              <a:buAutoNum type="arabicPeriod"/>
            </a:pPr>
            <a:r>
              <a:rPr lang="en-US"/>
              <a:t>Use the First Read notes to help them connect with the texts and guide their understanding.</a:t>
            </a:r>
            <a:endParaRPr/>
          </a:p>
          <a:p>
            <a:pPr indent="0" lvl="0" marL="457200" marR="0" rtl="0" algn="l">
              <a:lnSpc>
                <a:spcPct val="100000"/>
              </a:lnSpc>
              <a:spcBef>
                <a:spcPts val="0"/>
              </a:spcBef>
              <a:spcAft>
                <a:spcPts val="0"/>
              </a:spcAft>
              <a:buSzPts val="1400"/>
              <a:buNone/>
            </a:pPr>
            <a:r>
              <a:t/>
            </a:r>
            <a:endParaRPr>
              <a:solidFill>
                <a:srgbClr val="000000"/>
              </a:solidFill>
            </a:endParaRPr>
          </a:p>
          <a:p>
            <a:pPr indent="0" lvl="1" marL="0" rtl="0" algn="l">
              <a:lnSpc>
                <a:spcPct val="100000"/>
              </a:lnSpc>
              <a:spcBef>
                <a:spcPts val="0"/>
              </a:spcBef>
              <a:spcAft>
                <a:spcPts val="0"/>
              </a:spcAft>
              <a:buClr>
                <a:srgbClr val="000000"/>
              </a:buClr>
              <a:buSzPts val="1200"/>
              <a:buFont typeface="Arial"/>
              <a:buNone/>
            </a:pPr>
            <a:r>
              <a:t/>
            </a:r>
            <a:endParaRPr b="0" i="0" sz="1800" u="none" strike="noStrike">
              <a:solidFill>
                <a:srgbClr val="000000"/>
              </a:solidFill>
              <a:latin typeface="Calibri"/>
              <a:ea typeface="Calibri"/>
              <a:cs typeface="Calibri"/>
              <a:sym typeface="Calibri"/>
            </a:endParaRPr>
          </a:p>
        </p:txBody>
      </p:sp>
      <p:sp>
        <p:nvSpPr>
          <p:cNvPr id="350" name="Google Shape;350;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1" name="Google Shape;361;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Arial"/>
              <a:buAutoNum type="arabicPeriod"/>
            </a:pPr>
            <a:r>
              <a:rPr lang="en-US"/>
              <a:t>Read together. </a:t>
            </a:r>
            <a:endParaRPr/>
          </a:p>
          <a:p>
            <a:pPr indent="-215900" lvl="0" marL="228600" rtl="0" algn="l">
              <a:lnSpc>
                <a:spcPct val="100000"/>
              </a:lnSpc>
              <a:spcBef>
                <a:spcPts val="0"/>
              </a:spcBef>
              <a:spcAft>
                <a:spcPts val="0"/>
              </a:spcAft>
              <a:buSzPts val="1200"/>
              <a:buFont typeface="Calibri"/>
              <a:buAutoNum type="arabicPeriod"/>
            </a:pPr>
            <a:r>
              <a:rPr i="0" lang="en-US"/>
              <a:t>Think Aloud</a:t>
            </a:r>
            <a:r>
              <a:rPr i="1" lang="en-US"/>
              <a:t>: Looking at and noticing things in the pictures can help me better understand what I read. Looking at the pictures on this page helps me understand what the gingerbread man looks like.</a:t>
            </a:r>
            <a:endParaRPr i="1" u="none" strike="noStrike">
              <a:solidFill>
                <a:srgbClr val="000000"/>
              </a:solidFill>
            </a:endParaRPr>
          </a:p>
        </p:txBody>
      </p:sp>
      <p:sp>
        <p:nvSpPr>
          <p:cNvPr id="362" name="Google Shape;362;p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4" name="Google Shape;374;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i="0" lang="en-US" u="none" strike="noStrike">
                <a:solidFill>
                  <a:srgbClr val="000000"/>
                </a:solidFill>
              </a:rPr>
              <a:t>Read to</a:t>
            </a:r>
            <a:r>
              <a:rPr lang="en-US">
                <a:solidFill>
                  <a:srgbClr val="000000"/>
                </a:solidFill>
              </a:rPr>
              <a:t>gether.</a:t>
            </a:r>
            <a:endParaRPr/>
          </a:p>
          <a:p>
            <a:pPr indent="-215900" lvl="0" marL="228600" rtl="0" algn="l">
              <a:lnSpc>
                <a:spcPct val="100000"/>
              </a:lnSpc>
              <a:spcBef>
                <a:spcPts val="0"/>
              </a:spcBef>
              <a:spcAft>
                <a:spcPts val="0"/>
              </a:spcAft>
              <a:buSzPts val="1200"/>
              <a:buFont typeface="Calibri"/>
              <a:buAutoNum type="arabicPeriod"/>
            </a:pPr>
            <a:r>
              <a:rPr i="0" lang="en-US" u="none" strike="noStrike">
                <a:solidFill>
                  <a:srgbClr val="000000"/>
                </a:solidFill>
              </a:rPr>
              <a:t>Think Aloud: </a:t>
            </a:r>
            <a:r>
              <a:rPr i="1" lang="en-US"/>
              <a:t>Following the events in a story helps me better understand the plot. I am going to stop after each page to make sure I know what is happening. The gingerbread man is running away. Then he runs into Red Fox. Red Fox tells him to sit down. At the end, Red Fox eats the gingerbread man! Reading that the fox eats the gingerbread man helps me understand why the fox asked the gingerbread man to sit with him.</a:t>
            </a:r>
            <a:endParaRPr i="1" u="none" strike="noStrike">
              <a:solidFill>
                <a:srgbClr val="000000"/>
              </a:solidFill>
            </a:endParaRPr>
          </a:p>
          <a:p>
            <a:pPr indent="-139700" lvl="0" marL="228600" rtl="0" algn="l">
              <a:lnSpc>
                <a:spcPct val="100000"/>
              </a:lnSpc>
              <a:spcBef>
                <a:spcPts val="0"/>
              </a:spcBef>
              <a:spcAft>
                <a:spcPts val="0"/>
              </a:spcAft>
              <a:buSzPts val="1200"/>
              <a:buFont typeface="Calibri"/>
              <a:buNone/>
            </a:pPr>
            <a:r>
              <a:t/>
            </a:r>
            <a:endParaRPr i="1" u="none" strike="noStrike">
              <a:solidFill>
                <a:schemeClr val="dk1"/>
              </a:solidFill>
            </a:endParaRPr>
          </a:p>
          <a:p>
            <a:pPr indent="0" lvl="0" marL="12700" rtl="0" algn="l">
              <a:lnSpc>
                <a:spcPct val="100000"/>
              </a:lnSpc>
              <a:spcBef>
                <a:spcPts val="0"/>
              </a:spcBef>
              <a:spcAft>
                <a:spcPts val="0"/>
              </a:spcAft>
              <a:buSzPts val="1200"/>
              <a:buFont typeface="Calibri"/>
              <a:buNone/>
            </a:pPr>
            <a:br>
              <a:rPr i="1" lang="en-US"/>
            </a:br>
            <a:endParaRPr i="1" u="none" strike="noStrike">
              <a:solidFill>
                <a:srgbClr val="000000"/>
              </a:solidFill>
            </a:endParaRPr>
          </a:p>
        </p:txBody>
      </p:sp>
      <p:sp>
        <p:nvSpPr>
          <p:cNvPr id="375" name="Google Shape;375;p2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7" name="Google Shape;387;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Read together. </a:t>
            </a:r>
            <a:endParaRPr/>
          </a:p>
        </p:txBody>
      </p:sp>
      <p:sp>
        <p:nvSpPr>
          <p:cNvPr id="388" name="Google Shape;388;p3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p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9" name="Google Shape;399;p9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sz="1200"/>
              <a:t>Introduce the words baking and jumped from pp. 79 and 81 in the Student Interactive.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sz="1200"/>
              <a:t>Have students share or pantomime what they already know about the words.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sz="1200"/>
              <a:t>Provide prompts as needed: </a:t>
            </a:r>
            <a:r>
              <a:rPr i="1" lang="en-US" sz="1200"/>
              <a:t>Have you ever helped your mother or father when they were baking? What are some examples of times when you have jumped?</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sz="1200"/>
              <a:t>Ask students to look for these words as you read.</a:t>
            </a:r>
            <a:endParaRPr/>
          </a:p>
        </p:txBody>
      </p:sp>
      <p:sp>
        <p:nvSpPr>
          <p:cNvPr id="400" name="Google Shape;400;p9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p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1" name="Google Shape;411;p9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Arial"/>
              <a:buAutoNum type="arabicPeriod"/>
            </a:pPr>
            <a:r>
              <a:rPr lang="en-US"/>
              <a:t>Compare Texts: Before students read “The Story of Cornbread Man”, tell them that afterwards they will compare and contrast it with “The Gingerbread Man”.  </a:t>
            </a:r>
            <a:endParaRPr/>
          </a:p>
          <a:p>
            <a:pPr indent="-228600" lvl="0" marL="228600" rtl="0" algn="l">
              <a:lnSpc>
                <a:spcPct val="100000"/>
              </a:lnSpc>
              <a:spcBef>
                <a:spcPts val="0"/>
              </a:spcBef>
              <a:spcAft>
                <a:spcPts val="0"/>
              </a:spcAft>
              <a:buClr>
                <a:srgbClr val="000000"/>
              </a:buClr>
              <a:buSzPts val="1200"/>
              <a:buFont typeface="Arial"/>
              <a:buAutoNum type="arabicPeriod"/>
            </a:pPr>
            <a:r>
              <a:rPr lang="en-US"/>
              <a:t>Discuss the First Read Strategies with students. </a:t>
            </a:r>
            <a:endParaRPr/>
          </a:p>
          <a:p>
            <a:pPr indent="-228600" lvl="0" marL="228600" rtl="0" algn="l">
              <a:lnSpc>
                <a:spcPct val="100000"/>
              </a:lnSpc>
              <a:spcBef>
                <a:spcPts val="0"/>
              </a:spcBef>
              <a:spcAft>
                <a:spcPts val="0"/>
              </a:spcAft>
              <a:buClr>
                <a:srgbClr val="000000"/>
              </a:buClr>
              <a:buSzPts val="1200"/>
              <a:buFont typeface="Arial"/>
              <a:buAutoNum type="arabicPeriod"/>
            </a:pPr>
            <a:r>
              <a:rPr lang="en-US"/>
              <a:t>Tell students that they can compare and contrast the characters and events in two stories. </a:t>
            </a:r>
            <a:r>
              <a:rPr i="1" lang="en-US"/>
              <a:t>How do you think it will be different? </a:t>
            </a:r>
            <a:endParaRPr/>
          </a:p>
          <a:p>
            <a:pPr indent="-228600" lvl="0" marL="228600" rtl="0" algn="l">
              <a:lnSpc>
                <a:spcPct val="100000"/>
              </a:lnSpc>
              <a:spcBef>
                <a:spcPts val="0"/>
              </a:spcBef>
              <a:spcAft>
                <a:spcPts val="0"/>
              </a:spcAft>
              <a:buClr>
                <a:srgbClr val="000000"/>
              </a:buClr>
              <a:buSzPts val="1200"/>
              <a:buFont typeface="Arial"/>
              <a:buAutoNum type="arabicPeriod"/>
            </a:pPr>
            <a:r>
              <a:rPr lang="en-US"/>
              <a:t>Listen to the title and look at the pictures. </a:t>
            </a:r>
            <a:r>
              <a:rPr i="1" lang="en-US"/>
              <a:t>How do you think this story will be like The Gingerbread Man? </a:t>
            </a:r>
            <a:endParaRPr/>
          </a:p>
          <a:p>
            <a:pPr indent="-304800" lvl="1" marL="914400" rtl="0" algn="l">
              <a:lnSpc>
                <a:spcPct val="100000"/>
              </a:lnSpc>
              <a:spcBef>
                <a:spcPts val="0"/>
              </a:spcBef>
              <a:spcAft>
                <a:spcPts val="0"/>
              </a:spcAft>
              <a:buClr>
                <a:srgbClr val="000000"/>
              </a:buClr>
              <a:buSzPts val="1200"/>
              <a:buFont typeface="Arial"/>
              <a:buChar char="○"/>
            </a:pPr>
            <a:r>
              <a:rPr lang="en-US"/>
              <a:t>Read or listen to the story. During the first reading, work to understand what the story is about. </a:t>
            </a:r>
            <a:endParaRPr/>
          </a:p>
          <a:p>
            <a:pPr indent="-304800" lvl="1" marL="914400" rtl="0" algn="l">
              <a:lnSpc>
                <a:spcPct val="100000"/>
              </a:lnSpc>
              <a:spcBef>
                <a:spcPts val="0"/>
              </a:spcBef>
              <a:spcAft>
                <a:spcPts val="0"/>
              </a:spcAft>
              <a:buClr>
                <a:srgbClr val="000000"/>
              </a:buClr>
              <a:buSzPts val="1200"/>
              <a:buFont typeface="Arial"/>
              <a:buChar char="○"/>
            </a:pPr>
            <a:r>
              <a:rPr lang="en-US"/>
              <a:t>Look at the pictures to help you understand the story. </a:t>
            </a:r>
            <a:endParaRPr/>
          </a:p>
          <a:p>
            <a:pPr indent="-304800" lvl="1" marL="914400" rtl="0" algn="l">
              <a:lnSpc>
                <a:spcPct val="100000"/>
              </a:lnSpc>
              <a:spcBef>
                <a:spcPts val="0"/>
              </a:spcBef>
              <a:spcAft>
                <a:spcPts val="0"/>
              </a:spcAft>
              <a:buClr>
                <a:srgbClr val="000000"/>
              </a:buClr>
              <a:buSzPts val="1200"/>
              <a:buFont typeface="Arial"/>
              <a:buChar char="○"/>
            </a:pPr>
            <a:r>
              <a:rPr lang="en-US"/>
              <a:t>Generate, or ask, questions about the story to deepen understanding. </a:t>
            </a:r>
            <a:endParaRPr/>
          </a:p>
          <a:p>
            <a:pPr indent="-304800" lvl="1" marL="914400" rtl="0" algn="l">
              <a:lnSpc>
                <a:spcPct val="100000"/>
              </a:lnSpc>
              <a:spcBef>
                <a:spcPts val="0"/>
              </a:spcBef>
              <a:spcAft>
                <a:spcPts val="0"/>
              </a:spcAft>
              <a:buClr>
                <a:srgbClr val="000000"/>
              </a:buClr>
              <a:buSzPts val="1200"/>
              <a:buFont typeface="Arial"/>
              <a:buChar char="○"/>
            </a:pPr>
            <a:r>
              <a:rPr lang="en-US"/>
              <a:t>Talk to a partner to compare and contrast the characters and events in this story with the characters and events in The Gingerbread Man. </a:t>
            </a:r>
            <a:endParaRPr/>
          </a:p>
          <a:p>
            <a:pPr indent="-228600" lvl="0" marL="228600" rtl="0" algn="l">
              <a:lnSpc>
                <a:spcPct val="100000"/>
              </a:lnSpc>
              <a:spcBef>
                <a:spcPts val="0"/>
              </a:spcBef>
              <a:spcAft>
                <a:spcPts val="0"/>
              </a:spcAft>
              <a:buClr>
                <a:srgbClr val="000000"/>
              </a:buClr>
              <a:buSzPts val="1200"/>
              <a:buFont typeface="Arial"/>
              <a:buAutoNum type="arabicPeriod"/>
            </a:pPr>
            <a:r>
              <a:rPr lang="en-US"/>
              <a:t>Students may read independently, in pairs, or as a class. </a:t>
            </a:r>
            <a:endParaRPr/>
          </a:p>
          <a:p>
            <a:pPr indent="-228600" lvl="0" marL="228600" rtl="0" algn="l">
              <a:lnSpc>
                <a:spcPct val="100000"/>
              </a:lnSpc>
              <a:spcBef>
                <a:spcPts val="0"/>
              </a:spcBef>
              <a:spcAft>
                <a:spcPts val="0"/>
              </a:spcAft>
              <a:buClr>
                <a:srgbClr val="000000"/>
              </a:buClr>
              <a:buSzPts val="1200"/>
              <a:buFont typeface="Arial"/>
              <a:buAutoNum type="arabicPeriod"/>
            </a:pPr>
            <a:r>
              <a:rPr lang="en-US"/>
              <a:t>Use the First Read notes to help them connect with the texts and guide their understanding.</a:t>
            </a:r>
            <a:endParaRPr/>
          </a:p>
          <a:p>
            <a:pPr indent="0" lvl="1" marL="457200" rtl="0" algn="l">
              <a:lnSpc>
                <a:spcPct val="100000"/>
              </a:lnSpc>
              <a:spcBef>
                <a:spcPts val="0"/>
              </a:spcBef>
              <a:spcAft>
                <a:spcPts val="0"/>
              </a:spcAft>
              <a:buClr>
                <a:srgbClr val="000000"/>
              </a:buClr>
              <a:buSzPts val="1200"/>
              <a:buFont typeface="Arial"/>
              <a:buNone/>
            </a:pPr>
            <a:r>
              <a:t/>
            </a:r>
            <a:endParaRPr b="0" i="0" sz="1800" u="none" strike="noStrike">
              <a:solidFill>
                <a:srgbClr val="000000"/>
              </a:solidFill>
              <a:latin typeface="Calibri"/>
              <a:ea typeface="Calibri"/>
              <a:cs typeface="Calibri"/>
              <a:sym typeface="Calibri"/>
            </a:endParaRPr>
          </a:p>
        </p:txBody>
      </p:sp>
      <p:sp>
        <p:nvSpPr>
          <p:cNvPr id="412" name="Google Shape;412;p9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p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3" name="Google Shape;423;p9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Arial"/>
              <a:buAutoNum type="arabicPeriod"/>
            </a:pPr>
            <a:r>
              <a:rPr lang="en-US"/>
              <a:t>Read together.</a:t>
            </a:r>
            <a:endParaRPr/>
          </a:p>
          <a:p>
            <a:pPr indent="-215900" lvl="0" marL="228600" rtl="0" algn="l">
              <a:lnSpc>
                <a:spcPct val="100000"/>
              </a:lnSpc>
              <a:spcBef>
                <a:spcPts val="0"/>
              </a:spcBef>
              <a:spcAft>
                <a:spcPts val="0"/>
              </a:spcAft>
              <a:buSzPts val="1200"/>
              <a:buFont typeface="Calibri"/>
              <a:buAutoNum type="arabicPeriod"/>
            </a:pPr>
            <a:r>
              <a:rPr i="0" lang="en-US"/>
              <a:t>Think Aloud</a:t>
            </a:r>
            <a:r>
              <a:rPr i="1" lang="en-US"/>
              <a:t>: This story is similar to The Gingerbread Man. They both begin with someone baking something that looks like a man. I wonder if the same thing will happen in this story that happened in The Gingerbread Man. </a:t>
            </a:r>
            <a:endParaRPr/>
          </a:p>
          <a:p>
            <a:pPr indent="-215900" lvl="0" marL="228600" rtl="0" algn="l">
              <a:lnSpc>
                <a:spcPct val="100000"/>
              </a:lnSpc>
              <a:spcBef>
                <a:spcPts val="0"/>
              </a:spcBef>
              <a:spcAft>
                <a:spcPts val="0"/>
              </a:spcAft>
              <a:buSzPts val="1200"/>
              <a:buFont typeface="Calibri"/>
              <a:buAutoNum type="arabicPeriod"/>
            </a:pPr>
            <a:r>
              <a:rPr lang="en-US"/>
              <a:t>Prompt students to recall what happened in The Gingerbread Man. Have students talk to a partner about whether they think the same things will happen in this story. </a:t>
            </a:r>
            <a:endParaRPr i="1" u="none" strike="noStrike">
              <a:solidFill>
                <a:srgbClr val="000000"/>
              </a:solidFill>
            </a:endParaRPr>
          </a:p>
        </p:txBody>
      </p:sp>
      <p:sp>
        <p:nvSpPr>
          <p:cNvPr id="424" name="Google Shape;424;p9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p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6" name="Google Shape;436;p9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Arial"/>
              <a:buAutoNum type="arabicPeriod"/>
            </a:pPr>
            <a:r>
              <a:rPr i="0" lang="en-US" u="none" strike="noStrike">
                <a:solidFill>
                  <a:srgbClr val="000000"/>
                </a:solidFill>
              </a:rPr>
              <a:t>Read together.</a:t>
            </a:r>
            <a:endParaRPr/>
          </a:p>
        </p:txBody>
      </p:sp>
      <p:sp>
        <p:nvSpPr>
          <p:cNvPr id="437" name="Google Shape;437;p9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100" name="Google Shape;100;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p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8" name="Google Shape;448;p9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Arial"/>
              <a:buAutoNum type="arabicPeriod"/>
            </a:pPr>
            <a:r>
              <a:rPr lang="en-US"/>
              <a:t>Read together.</a:t>
            </a:r>
            <a:endParaRPr/>
          </a:p>
          <a:p>
            <a:pPr indent="-215900" lvl="0" marL="228600" rtl="0" algn="l">
              <a:lnSpc>
                <a:spcPct val="100000"/>
              </a:lnSpc>
              <a:spcBef>
                <a:spcPts val="0"/>
              </a:spcBef>
              <a:spcAft>
                <a:spcPts val="0"/>
              </a:spcAft>
              <a:buSzPts val="1200"/>
              <a:buFont typeface="Calibri"/>
              <a:buAutoNum type="arabicPeriod"/>
            </a:pPr>
            <a:r>
              <a:rPr i="0" lang="en-US"/>
              <a:t>Think Aloud </a:t>
            </a:r>
            <a:r>
              <a:rPr i="1" lang="en-US"/>
              <a:t>: Pictures can help me understand what happens in a story. On page 84, I see a picture of Cornbread Man talking to an animal. In The Gingerbread Man, the gingerbread man talks to an animal—the fox. At the end of that story, the fox eats the gingerbread man. If I look at the pictures in this story, I might be able to figure out if this story ends the same way. </a:t>
            </a:r>
            <a:endParaRPr/>
          </a:p>
          <a:p>
            <a:pPr indent="-215900" lvl="0" marL="228600" rtl="0" algn="l">
              <a:lnSpc>
                <a:spcPct val="100000"/>
              </a:lnSpc>
              <a:spcBef>
                <a:spcPts val="0"/>
              </a:spcBef>
              <a:spcAft>
                <a:spcPts val="0"/>
              </a:spcAft>
              <a:buSzPts val="1200"/>
              <a:buFont typeface="Calibri"/>
              <a:buAutoNum type="arabicPeriod"/>
            </a:pPr>
            <a:r>
              <a:rPr lang="en-US"/>
              <a:t>Prompt students to look at the pictures on each page and describe what they see. </a:t>
            </a:r>
            <a:r>
              <a:rPr i="1" lang="en-US"/>
              <a:t>Does the animal eat Cornbread Man? How do you know?</a:t>
            </a:r>
            <a:endParaRPr i="1" u="none" strike="noStrike">
              <a:solidFill>
                <a:srgbClr val="000000"/>
              </a:solidFill>
            </a:endParaRPr>
          </a:p>
        </p:txBody>
      </p:sp>
      <p:sp>
        <p:nvSpPr>
          <p:cNvPr id="449" name="Google Shape;449;p9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p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1" name="Google Shape;461;p9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Arial"/>
              <a:buAutoNum type="arabicPeriod"/>
            </a:pPr>
            <a:r>
              <a:rPr lang="en-US"/>
              <a:t>Read together.</a:t>
            </a:r>
            <a:endParaRPr/>
          </a:p>
        </p:txBody>
      </p:sp>
      <p:sp>
        <p:nvSpPr>
          <p:cNvPr id="462" name="Google Shape;462;p9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p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3" name="Google Shape;473;p9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Arial"/>
              <a:buAutoNum type="arabicPeriod"/>
            </a:pPr>
            <a:r>
              <a:rPr lang="en-US" sz="1200"/>
              <a:t> </a:t>
            </a:r>
            <a:r>
              <a:rPr lang="en-US"/>
              <a:t>Tell students that readers can sometimes use pictures to figure out the meaning of words in a story. </a:t>
            </a:r>
            <a:endParaRPr/>
          </a:p>
          <a:p>
            <a:pPr indent="-190500" lvl="0" marL="228600" rtl="0" algn="l">
              <a:lnSpc>
                <a:spcPct val="100000"/>
              </a:lnSpc>
              <a:spcBef>
                <a:spcPts val="0"/>
              </a:spcBef>
              <a:spcAft>
                <a:spcPts val="0"/>
              </a:spcAft>
              <a:buClr>
                <a:srgbClr val="000000"/>
              </a:buClr>
              <a:buSzPts val="1200"/>
              <a:buFont typeface="Arial"/>
              <a:buAutoNum type="arabicPeriod"/>
            </a:pPr>
            <a:r>
              <a:rPr lang="en-US"/>
              <a:t>We can understand the meaning of the words baking and jumped by looking at the pictures.  </a:t>
            </a:r>
            <a:endParaRPr/>
          </a:p>
          <a:p>
            <a:pPr indent="-317500" lvl="0" marL="914400" rtl="0" algn="l">
              <a:lnSpc>
                <a:spcPct val="100000"/>
              </a:lnSpc>
              <a:spcBef>
                <a:spcPts val="0"/>
              </a:spcBef>
              <a:spcAft>
                <a:spcPts val="0"/>
              </a:spcAft>
              <a:buSzPts val="1400"/>
              <a:buChar char="●"/>
            </a:pPr>
            <a:r>
              <a:rPr i="1" lang="en-US"/>
              <a:t>Read the word and the sentence in which it is used. </a:t>
            </a:r>
            <a:endParaRPr/>
          </a:p>
          <a:p>
            <a:pPr indent="-317500" lvl="0" marL="914400" rtl="0" algn="l">
              <a:lnSpc>
                <a:spcPct val="100000"/>
              </a:lnSpc>
              <a:spcBef>
                <a:spcPts val="0"/>
              </a:spcBef>
              <a:spcAft>
                <a:spcPts val="0"/>
              </a:spcAft>
              <a:buSzPts val="1400"/>
              <a:buChar char="●"/>
            </a:pPr>
            <a:r>
              <a:rPr i="1" lang="en-US"/>
              <a:t>Think about the meaning of the word and the pictures on the page. </a:t>
            </a:r>
            <a:endParaRPr/>
          </a:p>
          <a:p>
            <a:pPr indent="-317500" lvl="0" marL="914400" rtl="0" algn="l">
              <a:lnSpc>
                <a:spcPct val="100000"/>
              </a:lnSpc>
              <a:spcBef>
                <a:spcPts val="0"/>
              </a:spcBef>
              <a:spcAft>
                <a:spcPts val="0"/>
              </a:spcAft>
              <a:buSzPts val="1400"/>
              <a:buChar char="●"/>
            </a:pPr>
            <a:r>
              <a:rPr i="1" lang="en-US"/>
              <a:t>Ask how the pictures can help you understand the word. </a:t>
            </a:r>
            <a:endParaRPr/>
          </a:p>
          <a:p>
            <a:pPr indent="-190500" lvl="0" marL="228600" rtl="0" algn="l">
              <a:lnSpc>
                <a:spcPct val="100000"/>
              </a:lnSpc>
              <a:spcBef>
                <a:spcPts val="0"/>
              </a:spcBef>
              <a:spcAft>
                <a:spcPts val="0"/>
              </a:spcAft>
              <a:buClr>
                <a:srgbClr val="000000"/>
              </a:buClr>
              <a:buSzPts val="1200"/>
              <a:buFont typeface="Arial"/>
              <a:buAutoNum type="arabicPeriod"/>
            </a:pPr>
            <a:r>
              <a:rPr lang="en-US"/>
              <a:t>Have students turn to p. 86 in the Student Interactive. Read the vocabulary words aloud.</a:t>
            </a:r>
            <a:endParaRPr/>
          </a:p>
          <a:p>
            <a:pPr indent="-190500" lvl="0" marL="228600" rtl="0" algn="l">
              <a:lnSpc>
                <a:spcPct val="100000"/>
              </a:lnSpc>
              <a:spcBef>
                <a:spcPts val="0"/>
              </a:spcBef>
              <a:spcAft>
                <a:spcPts val="0"/>
              </a:spcAft>
              <a:buClr>
                <a:srgbClr val="000000"/>
              </a:buClr>
              <a:buSzPts val="1200"/>
              <a:buFont typeface="Arial"/>
              <a:buAutoNum type="arabicPeriod"/>
            </a:pPr>
            <a:r>
              <a:rPr lang="en-US"/>
              <a:t> Display and read the sentence aloud without the missing word. </a:t>
            </a:r>
            <a:r>
              <a:rPr i="1" lang="en-US"/>
              <a:t>What is Cornbread Man doing in the picture? He’s jumping to his feet. </a:t>
            </a:r>
            <a:endParaRPr/>
          </a:p>
          <a:p>
            <a:pPr indent="-190500" lvl="0" marL="228600" rtl="0" algn="l">
              <a:lnSpc>
                <a:spcPct val="100000"/>
              </a:lnSpc>
              <a:spcBef>
                <a:spcPts val="0"/>
              </a:spcBef>
              <a:spcAft>
                <a:spcPts val="0"/>
              </a:spcAft>
              <a:buClr>
                <a:srgbClr val="000000"/>
              </a:buClr>
              <a:buSzPts val="1200"/>
              <a:buFont typeface="Arial"/>
              <a:buAutoNum type="arabicPeriod"/>
            </a:pPr>
            <a:r>
              <a:rPr lang="en-US"/>
              <a:t>Write the word jumped on the line and have students trace each letter on the tabletop as you write.</a:t>
            </a:r>
            <a:endParaRPr sz="1200"/>
          </a:p>
        </p:txBody>
      </p:sp>
      <p:sp>
        <p:nvSpPr>
          <p:cNvPr id="474" name="Google Shape;474;p9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p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5" name="Google Shape;485;p9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Arial"/>
              <a:buAutoNum type="arabicPeriod"/>
            </a:pPr>
            <a:r>
              <a:rPr lang="en-US"/>
              <a:t>Have students practice developing vocabulary by completing p. 86 of the Student Interactive. </a:t>
            </a:r>
            <a:endParaRPr/>
          </a:p>
          <a:p>
            <a:pPr indent="-190500" lvl="0" marL="228600" rtl="0" algn="l">
              <a:lnSpc>
                <a:spcPct val="100000"/>
              </a:lnSpc>
              <a:spcBef>
                <a:spcPts val="0"/>
              </a:spcBef>
              <a:spcAft>
                <a:spcPts val="0"/>
              </a:spcAft>
              <a:buClr>
                <a:srgbClr val="000000"/>
              </a:buClr>
              <a:buSzPts val="1200"/>
              <a:buFont typeface="Arial"/>
              <a:buAutoNum type="arabicPeriod"/>
            </a:pPr>
            <a:r>
              <a:rPr lang="en-US"/>
              <a:t>Have a student act out the words hopped and jumped. </a:t>
            </a:r>
            <a:endParaRPr/>
          </a:p>
          <a:p>
            <a:pPr indent="-190500" lvl="0" marL="228600" rtl="0" algn="l">
              <a:lnSpc>
                <a:spcPct val="100000"/>
              </a:lnSpc>
              <a:spcBef>
                <a:spcPts val="0"/>
              </a:spcBef>
              <a:spcAft>
                <a:spcPts val="0"/>
              </a:spcAft>
              <a:buClr>
                <a:srgbClr val="000000"/>
              </a:buClr>
              <a:buSzPts val="1200"/>
              <a:buFont typeface="Arial"/>
              <a:buAutoNum type="arabicPeriod"/>
            </a:pPr>
            <a:r>
              <a:rPr lang="en-US"/>
              <a:t>Then have students discuss how hopped differs from jumped.</a:t>
            </a:r>
            <a:endParaRPr>
              <a:latin typeface="Calibri"/>
              <a:ea typeface="Calibri"/>
              <a:cs typeface="Calibri"/>
              <a:sym typeface="Calibri"/>
            </a:endParaRPr>
          </a:p>
        </p:txBody>
      </p:sp>
      <p:sp>
        <p:nvSpPr>
          <p:cNvPr id="486" name="Google Shape;486;p9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8" name="Google Shape;498;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Arial"/>
              <a:buAutoNum type="arabicPeriod"/>
            </a:pPr>
            <a:r>
              <a:rPr lang="en-US"/>
              <a:t>Have students complete the Check for Understanding on p. 87 of the Student Interactive.</a:t>
            </a:r>
            <a:endParaRPr>
              <a:latin typeface="Calibri"/>
              <a:ea typeface="Calibri"/>
              <a:cs typeface="Calibri"/>
              <a:sym typeface="Calibri"/>
            </a:endParaRPr>
          </a:p>
        </p:txBody>
      </p:sp>
      <p:sp>
        <p:nvSpPr>
          <p:cNvPr id="499" name="Google Shape;499;p3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9" name="Shape 509"/>
        <p:cNvGrpSpPr/>
        <p:nvPr/>
      </p:nvGrpSpPr>
      <p:grpSpPr>
        <a:xfrm>
          <a:off x="0" y="0"/>
          <a:ext cx="0" cy="0"/>
          <a:chOff x="0" y="0"/>
          <a:chExt cx="0" cy="0"/>
        </a:xfrm>
      </p:grpSpPr>
      <p:sp>
        <p:nvSpPr>
          <p:cNvPr id="510" name="Google Shape;510;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1" name="Google Shape;511;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The characters are the people or animals in a story.</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Show students a book from the stack. Say: </a:t>
            </a:r>
            <a:r>
              <a:rPr i="1" lang="en-US"/>
              <a:t>The author of this book included characters. Characters are the people or animals in a story. Let’s look for the characters in this book. Begin reading the book</a:t>
            </a:r>
            <a:r>
              <a:rPr lang="en-US"/>
              <a:t>.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identify the characters by name as they are introduced. </a:t>
            </a:r>
            <a:r>
              <a:rPr i="1" lang="en-US"/>
              <a:t>The author also includes words and pictures that tell more about the characters. Let’s look at the words and pictures to find out more about the characters.</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 Continue reading the book, stopping to point out details in the words and pictures that tell more about the characters.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Draw a web graphic organizer on the board.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Using the book you just read, write the main character’s name in the center circle.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Ask students to recall traits about the character.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Write them in the surrounding circles.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Then say: </a:t>
            </a:r>
            <a:r>
              <a:rPr i="1" lang="en-US"/>
              <a:t>The characters in a story have personalities just like you and me. When you write your own stories, make sure you include details about your characters.</a:t>
            </a:r>
            <a:endParaRPr i="1" u="none" strike="noStrike">
              <a:solidFill>
                <a:srgbClr val="000000"/>
              </a:solidFill>
            </a:endParaRPr>
          </a:p>
        </p:txBody>
      </p:sp>
      <p:sp>
        <p:nvSpPr>
          <p:cNvPr id="512" name="Google Shape;512;p3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6" name="Google Shape;526;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During independent writing time, students should continue writing their books. Remind them to include characters and give details about the characters in the words and pictures.</a:t>
            </a:r>
            <a:endParaRPr/>
          </a:p>
          <a:p>
            <a:pPr indent="-304800" lvl="0" marL="804672" rtl="0" algn="l">
              <a:lnSpc>
                <a:spcPct val="100000"/>
              </a:lnSpc>
              <a:spcBef>
                <a:spcPts val="0"/>
              </a:spcBef>
              <a:spcAft>
                <a:spcPts val="0"/>
              </a:spcAft>
              <a:buSzPts val="1200"/>
              <a:buFont typeface="Calibri"/>
              <a:buChar char="●"/>
            </a:pPr>
            <a:r>
              <a:rPr lang="en-US"/>
              <a:t>Modeled: Read a stack text aloud and talk through what traits the characters have and how we know.</a:t>
            </a:r>
            <a:endParaRPr/>
          </a:p>
          <a:p>
            <a:pPr indent="-304800" lvl="0" marL="804672" rtl="0" algn="l">
              <a:lnSpc>
                <a:spcPct val="100000"/>
              </a:lnSpc>
              <a:spcBef>
                <a:spcPts val="0"/>
              </a:spcBef>
              <a:spcAft>
                <a:spcPts val="0"/>
              </a:spcAft>
              <a:buSzPts val="1200"/>
              <a:buFont typeface="Calibri"/>
              <a:buChar char="●"/>
            </a:pPr>
            <a:r>
              <a:rPr lang="en-US"/>
              <a:t>Shared: Have students look through a stack text for character traits.</a:t>
            </a:r>
            <a:endParaRPr/>
          </a:p>
          <a:p>
            <a:pPr indent="-304800" lvl="0" marL="804672" rtl="0" algn="l">
              <a:lnSpc>
                <a:spcPct val="100000"/>
              </a:lnSpc>
              <a:spcBef>
                <a:spcPts val="0"/>
              </a:spcBef>
              <a:spcAft>
                <a:spcPts val="0"/>
              </a:spcAft>
              <a:buSzPts val="1200"/>
              <a:buFont typeface="Calibri"/>
              <a:buChar char="●"/>
            </a:pPr>
            <a:r>
              <a:rPr lang="en-US"/>
              <a:t>Guided: Prompt students to think about how a writer might show or describe a character’s traits.</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See the Conference Prompts on p. T334.</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Have a few students share the names of characters in their stories. Prompt students to tell about the characters’ personality and physical traits.</a:t>
            </a:r>
            <a:endParaRPr i="0" u="none" strike="noStrike">
              <a:solidFill>
                <a:srgbClr val="000000"/>
              </a:solidFill>
            </a:endParaRPr>
          </a:p>
        </p:txBody>
      </p:sp>
      <p:sp>
        <p:nvSpPr>
          <p:cNvPr id="527" name="Google Shape;527;p3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 name="Shape 537"/>
        <p:cNvGrpSpPr/>
        <p:nvPr/>
      </p:nvGrpSpPr>
      <p:grpSpPr>
        <a:xfrm>
          <a:off x="0" y="0"/>
          <a:ext cx="0" cy="0"/>
          <a:chOff x="0" y="0"/>
          <a:chExt cx="0" cy="0"/>
        </a:xfrm>
      </p:grpSpPr>
      <p:sp>
        <p:nvSpPr>
          <p:cNvPr id="538" name="Google Shape;538;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9" name="Google Shape;539;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Write the letters U and u on the board</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 Name the letters together with students.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Point to the letters and remind students that U is an uppercase letter and u is a lowercase letter.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Write the letters C and c on the board.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Ask students to identify the uppercase and lowercase letters and tell how they are similar and different.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Remind students that all letters can be written either as uppercase or lowercase.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turn to p. 92 in the Student Interactive</a:t>
            </a:r>
            <a:r>
              <a:rPr i="1" lang="en-US"/>
              <a:t>. I see an uppercase C in the left column. Uppercase letters are used for names and at the beginning of sentences. I see a lowercase c in the right column. I can draw a line from uppercase C to lowercase c to match the letters. </a:t>
            </a:r>
            <a:r>
              <a:rPr i="0" lang="en-US" u="none"/>
              <a:t>Have students draw a line between the two letters</a:t>
            </a:r>
            <a:r>
              <a:rPr lang="en-US"/>
              <a:t>.</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match the other uppercase and lowercase letters on p. 92.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Give help as needed or work through the activity together to help students find the matching letters.</a:t>
            </a:r>
            <a:endParaRPr i="1" u="none" strike="noStrike">
              <a:solidFill>
                <a:srgbClr val="000000"/>
              </a:solidFill>
            </a:endParaRPr>
          </a:p>
        </p:txBody>
      </p:sp>
      <p:sp>
        <p:nvSpPr>
          <p:cNvPr id="540" name="Google Shape;540;p3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3" name="Google Shape;553;p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Answer any questions students may have about pronouns.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Then explain that her, me, and him are another type of pronoun. They are objective case pronouns. Share sentences containing objective case pronouns with students.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Display this sentence: Ada helped me. </a:t>
            </a:r>
            <a:r>
              <a:rPr i="1" lang="en-US"/>
              <a:t>Ask: Which word is a noun? </a:t>
            </a:r>
            <a:r>
              <a:rPr i="0" lang="en-US"/>
              <a:t>(Ada) </a:t>
            </a:r>
            <a:r>
              <a:rPr i="1" lang="en-US"/>
              <a:t>Which word is a verb that tells what Ada did? </a:t>
            </a:r>
            <a:r>
              <a:rPr i="0" lang="en-US"/>
              <a:t>(helped) </a:t>
            </a:r>
            <a:r>
              <a:rPr i="1" lang="en-US"/>
              <a:t>Which word is an objective case pronoun that tells who Ada helped?</a:t>
            </a:r>
            <a:r>
              <a:rPr lang="en-US"/>
              <a:t> (me)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work in pairs to create oral sentences containing a noun, a verb, and an objective case pronoun.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share their sentences with the class.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Then have volunteers identify the noun, verb, and objective case pronoun in each sentence. </a:t>
            </a:r>
            <a:endParaRPr i="0" u="none" strike="noStrike">
              <a:solidFill>
                <a:srgbClr val="000000"/>
              </a:solidFill>
            </a:endParaRPr>
          </a:p>
        </p:txBody>
      </p:sp>
      <p:sp>
        <p:nvSpPr>
          <p:cNvPr id="554" name="Google Shape;554;p3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3" name="Shape 563"/>
        <p:cNvGrpSpPr/>
        <p:nvPr/>
      </p:nvGrpSpPr>
      <p:grpSpPr>
        <a:xfrm>
          <a:off x="0" y="0"/>
          <a:ext cx="0" cy="0"/>
          <a:chOff x="0" y="0"/>
          <a:chExt cx="0" cy="0"/>
        </a:xfrm>
      </p:grpSpPr>
      <p:sp>
        <p:nvSpPr>
          <p:cNvPr id="564" name="Google Shape;564;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65" name="Google Shape;565;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0" name="Google Shape;110;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Tell students that today they will learn a new sound. </a:t>
            </a:r>
            <a:r>
              <a:rPr i="1" lang="en-US"/>
              <a:t>Listen carefully as I say the new sound: /u/. The sound /u/ is made by opening your mouth slightly and saying the sound /u/.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Show students how to make the sound /u/ and have them practice it. Try saying the sound /u/ several times.</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turn to p. 56 in the Student Interactive and point to the picture of the bug. </a:t>
            </a:r>
            <a:r>
              <a:rPr i="1" lang="en-US"/>
              <a:t>Listen to the sounds as I say this word: /b/ /u/ /g/. What sound do you hear in the middle of bug? Yes, the sound /u/.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Tell students they will be circling the picture words that have the same middle sound as bug. Name each picture on p. 56 with students.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Then have them circle the picture words with the middle sound /u/. Remind them that some of the picture words do not have the sound /u/ in the middle.</a:t>
            </a:r>
            <a:endParaRPr i="0" u="none" strike="noStrike">
              <a:solidFill>
                <a:srgbClr val="000000"/>
              </a:solidFill>
            </a:endParaRPr>
          </a:p>
          <a:p>
            <a:pPr indent="0" lvl="0" marL="0" rtl="0" algn="l">
              <a:lnSpc>
                <a:spcPct val="100000"/>
              </a:lnSpc>
              <a:spcBef>
                <a:spcPts val="0"/>
              </a:spcBef>
              <a:spcAft>
                <a:spcPts val="0"/>
              </a:spcAft>
              <a:buSzPts val="1400"/>
              <a:buNone/>
            </a:pPr>
            <a:r>
              <a:t/>
            </a:r>
            <a:endParaRPr/>
          </a:p>
        </p:txBody>
      </p:sp>
      <p:sp>
        <p:nvSpPr>
          <p:cNvPr id="111" name="Google Shape;111;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3" name="Shape 573"/>
        <p:cNvGrpSpPr/>
        <p:nvPr/>
      </p:nvGrpSpPr>
      <p:grpSpPr>
        <a:xfrm>
          <a:off x="0" y="0"/>
          <a:ext cx="0" cy="0"/>
          <a:chOff x="0" y="0"/>
          <a:chExt cx="0" cy="0"/>
        </a:xfrm>
      </p:grpSpPr>
      <p:sp>
        <p:nvSpPr>
          <p:cNvPr id="574" name="Google Shape;574;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5" name="Google Shape;575;p4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Display the elephant Picture Card</a:t>
            </a:r>
            <a:r>
              <a:rPr i="1" lang="en-US"/>
              <a:t>. Today we will learn more about syllables. Remember that a syllable is a word part. A syllable has one vowel sound. We can break apart and put together syllables in a word. We can clap each time we hear a new syllable and count how many syllables there are. Let’s begin with the word el (clap) e (clap) phant (clap), elephant. Now clap with me: el (clap) e (clap) phant (clap), elephant. I hear three syllables. </a:t>
            </a:r>
            <a:r>
              <a:rPr b="1" lang="en-US"/>
              <a:t>Click path -&gt; Table of Contents -&gt; Unit 3 Week 2 Fairy Tales -&gt; Lesson 3</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Point to the picture of the van on p. 59 of the Student Interactive. </a:t>
            </a:r>
            <a:r>
              <a:rPr i="1" lang="en-US"/>
              <a:t>How many syllables does it have? Listen: van (clap). How many syllables do you hear?</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Students should say one. Name the pictures on p. 59 with students.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complete the page by segmenting, blending, and identifying the syllables in each picture word and coloring the wedges that have a picture word with more than one syllable. </a:t>
            </a:r>
            <a:endParaRPr i="0"/>
          </a:p>
        </p:txBody>
      </p:sp>
      <p:sp>
        <p:nvSpPr>
          <p:cNvPr id="576" name="Google Shape;576;p4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7" name="Shape 587"/>
        <p:cNvGrpSpPr/>
        <p:nvPr/>
      </p:nvGrpSpPr>
      <p:grpSpPr>
        <a:xfrm>
          <a:off x="0" y="0"/>
          <a:ext cx="0" cy="0"/>
          <a:chOff x="0" y="0"/>
          <a:chExt cx="0" cy="0"/>
        </a:xfrm>
      </p:grpSpPr>
      <p:sp>
        <p:nvSpPr>
          <p:cNvPr id="588" name="Google Shape;588;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9" name="Google Shape;589;p4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Display Alphabet Card Vv. Ask students to tell you what they see on the card. </a:t>
            </a:r>
            <a:r>
              <a:rPr b="1" lang="en-US"/>
              <a:t>Click path -&gt; Table of Contents -&gt; Unit 3 Week 2 Fairy Tales -&gt; Lesson 3</a:t>
            </a:r>
            <a:endParaRPr/>
          </a:p>
          <a:p>
            <a:pPr indent="-215900" lvl="0" marL="228600" rtl="0" algn="l">
              <a:lnSpc>
                <a:spcPct val="100000"/>
              </a:lnSpc>
              <a:spcBef>
                <a:spcPts val="0"/>
              </a:spcBef>
              <a:spcAft>
                <a:spcPts val="0"/>
              </a:spcAft>
              <a:buSzPts val="1200"/>
              <a:buFont typeface="Calibri"/>
              <a:buAutoNum type="arabicPeriod"/>
            </a:pPr>
            <a:r>
              <a:rPr lang="en-US"/>
              <a:t>Point to the picture of the volcano and tell students the word volcano begins with the sound /v/. </a:t>
            </a:r>
            <a:r>
              <a:rPr i="1" lang="en-US"/>
              <a:t>The sound /v/ is spelled with the letter v. </a:t>
            </a:r>
            <a:endParaRPr/>
          </a:p>
          <a:p>
            <a:pPr indent="-215900" lvl="0" marL="228600" rtl="0" algn="l">
              <a:lnSpc>
                <a:spcPct val="100000"/>
              </a:lnSpc>
              <a:spcBef>
                <a:spcPts val="0"/>
              </a:spcBef>
              <a:spcAft>
                <a:spcPts val="0"/>
              </a:spcAft>
              <a:buSzPts val="1200"/>
              <a:buFont typeface="Calibri"/>
              <a:buAutoNum type="arabicPeriod"/>
            </a:pPr>
            <a:r>
              <a:rPr lang="en-US"/>
              <a:t>Point to the letters on the card and tell students the names of these letters are uppercase V and lowercase v. </a:t>
            </a:r>
            <a:endParaRPr/>
          </a:p>
          <a:p>
            <a:pPr indent="-215900" lvl="0" marL="228600" rtl="0" algn="l">
              <a:lnSpc>
                <a:spcPct val="100000"/>
              </a:lnSpc>
              <a:spcBef>
                <a:spcPts val="0"/>
              </a:spcBef>
              <a:spcAft>
                <a:spcPts val="0"/>
              </a:spcAft>
              <a:buSzPts val="1200"/>
              <a:buFont typeface="Calibri"/>
              <a:buAutoNum type="arabicPeriod"/>
            </a:pPr>
            <a:r>
              <a:rPr lang="en-US"/>
              <a:t>Write uppercase and lowercase Vv on the board and slowly trace the letters as you say the sound /v/.</a:t>
            </a:r>
            <a:endParaRPr/>
          </a:p>
          <a:p>
            <a:pPr indent="-215900" lvl="0" marL="228600" rtl="0" algn="l">
              <a:lnSpc>
                <a:spcPct val="100000"/>
              </a:lnSpc>
              <a:spcBef>
                <a:spcPts val="0"/>
              </a:spcBef>
              <a:spcAft>
                <a:spcPts val="0"/>
              </a:spcAft>
              <a:buSzPts val="1200"/>
              <a:buFont typeface="Calibri"/>
              <a:buAutoNum type="arabicPeriod"/>
            </a:pPr>
            <a:r>
              <a:rPr lang="en-US"/>
              <a:t>Have students turn to p. 60 in the Student Interactive.</a:t>
            </a:r>
            <a:endParaRPr/>
          </a:p>
          <a:p>
            <a:pPr indent="-215900" lvl="0" marL="228600" rtl="0" algn="l">
              <a:lnSpc>
                <a:spcPct val="100000"/>
              </a:lnSpc>
              <a:spcBef>
                <a:spcPts val="0"/>
              </a:spcBef>
              <a:spcAft>
                <a:spcPts val="0"/>
              </a:spcAft>
              <a:buSzPts val="1200"/>
              <a:buFont typeface="Calibri"/>
              <a:buAutoNum type="arabicPeriod"/>
            </a:pPr>
            <a:r>
              <a:rPr lang="en-US"/>
              <a:t> </a:t>
            </a:r>
            <a:r>
              <a:rPr i="1" lang="en-US"/>
              <a:t>Let’s say the picture word violin and listen to the beginning sound: /v/-iolin. The word begins with /v/. Can you identify, or tell me, what letter spells the sound /v/? </a:t>
            </a:r>
            <a:r>
              <a:rPr lang="en-US"/>
              <a:t>Students should say the letter v. </a:t>
            </a:r>
            <a:endParaRPr/>
          </a:p>
          <a:p>
            <a:pPr indent="-215900" lvl="0" marL="228600" rtl="0" algn="l">
              <a:lnSpc>
                <a:spcPct val="100000"/>
              </a:lnSpc>
              <a:spcBef>
                <a:spcPts val="0"/>
              </a:spcBef>
              <a:spcAft>
                <a:spcPts val="0"/>
              </a:spcAft>
              <a:buSzPts val="1200"/>
              <a:buFont typeface="Calibri"/>
              <a:buAutoNum type="arabicPeriod"/>
            </a:pPr>
            <a:r>
              <a:rPr lang="en-US"/>
              <a:t>Have them trace the uppercase and lowercase letters on the page. </a:t>
            </a:r>
            <a:endParaRPr/>
          </a:p>
          <a:p>
            <a:pPr indent="-215900" lvl="0" marL="228600" rtl="0" algn="l">
              <a:lnSpc>
                <a:spcPct val="100000"/>
              </a:lnSpc>
              <a:spcBef>
                <a:spcPts val="0"/>
              </a:spcBef>
              <a:spcAft>
                <a:spcPts val="0"/>
              </a:spcAft>
              <a:buSzPts val="1200"/>
              <a:buFont typeface="Calibri"/>
              <a:buAutoNum type="arabicPeriod"/>
            </a:pPr>
            <a:r>
              <a:rPr lang="en-US"/>
              <a:t>Ask them to point to the letter and tell you what sound it represents.</a:t>
            </a:r>
            <a:endParaRPr i="1"/>
          </a:p>
        </p:txBody>
      </p:sp>
      <p:sp>
        <p:nvSpPr>
          <p:cNvPr id="590" name="Google Shape;590;p4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1" name="Shape 601"/>
        <p:cNvGrpSpPr/>
        <p:nvPr/>
      </p:nvGrpSpPr>
      <p:grpSpPr>
        <a:xfrm>
          <a:off x="0" y="0"/>
          <a:ext cx="0" cy="0"/>
          <a:chOff x="0" y="0"/>
          <a:chExt cx="0" cy="0"/>
        </a:xfrm>
      </p:grpSpPr>
      <p:sp>
        <p:nvSpPr>
          <p:cNvPr id="602" name="Google Shape;602;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3" name="Google Shape;603;p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Tell students that some words are not spelled the way they sound.</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They should learn these words by looking at the letters and remembering them. Have students read the words at the top of p. 61 in the Student Interactive with you: any, come, play.</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look again at the words at the top of p. 61. Tell them to point to each word as you say it. Say </a:t>
            </a:r>
            <a:r>
              <a:rPr i="1" lang="en-US"/>
              <a:t>come</a:t>
            </a:r>
            <a:r>
              <a:rPr lang="en-US"/>
              <a:t>. Pause to let students find and point to the word. Say </a:t>
            </a:r>
            <a:r>
              <a:rPr i="1" lang="en-US"/>
              <a:t>any</a:t>
            </a:r>
            <a:r>
              <a:rPr lang="en-US"/>
              <a:t>. Say </a:t>
            </a:r>
            <a:r>
              <a:rPr i="1" lang="en-US"/>
              <a:t>play</a:t>
            </a:r>
            <a:r>
              <a:rPr lang="en-US"/>
              <a:t>. Repeat the activity until students are familiar with each word.</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read the sentences on p. 61 with you.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Ask them to identify the words any, come, and play in the sentences and underline them.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Then have students read the sentences with a partner.</a:t>
            </a:r>
            <a:endParaRPr/>
          </a:p>
        </p:txBody>
      </p:sp>
      <p:sp>
        <p:nvSpPr>
          <p:cNvPr id="604" name="Google Shape;604;p4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7" name="Shape 617"/>
        <p:cNvGrpSpPr/>
        <p:nvPr/>
      </p:nvGrpSpPr>
      <p:grpSpPr>
        <a:xfrm>
          <a:off x="0" y="0"/>
          <a:ext cx="0" cy="0"/>
          <a:chOff x="0" y="0"/>
          <a:chExt cx="0" cy="0"/>
        </a:xfrm>
      </p:grpSpPr>
      <p:sp>
        <p:nvSpPr>
          <p:cNvPr id="618" name="Google Shape;618;g209ccc26aff_0_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9" name="Google Shape;619;g209ccc26aff_0_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28600" lvl="0" marL="228600" marR="0" rtl="0" algn="l">
              <a:lnSpc>
                <a:spcPct val="100000"/>
              </a:lnSpc>
              <a:spcBef>
                <a:spcPts val="0"/>
              </a:spcBef>
              <a:spcAft>
                <a:spcPts val="0"/>
              </a:spcAft>
              <a:buClr>
                <a:srgbClr val="000000"/>
              </a:buClr>
              <a:buSzPts val="1200"/>
              <a:buFont typeface="Calibri"/>
              <a:buAutoNum type="arabicPeriod"/>
            </a:pPr>
            <a:r>
              <a:rPr i="1" lang="en-US"/>
              <a:t>When you compare stories, you look for things that are alike. When you contrast stories, you look for things that are different.</a:t>
            </a:r>
            <a:endParaRPr i="1"/>
          </a:p>
          <a:p>
            <a:pPr indent="-304800" lvl="0" marL="804672" marR="0" rtl="0" algn="l">
              <a:lnSpc>
                <a:spcPct val="100000"/>
              </a:lnSpc>
              <a:spcBef>
                <a:spcPts val="0"/>
              </a:spcBef>
              <a:spcAft>
                <a:spcPts val="0"/>
              </a:spcAft>
              <a:buSzPts val="1200"/>
              <a:buFont typeface="Calibri"/>
              <a:buChar char="●"/>
            </a:pPr>
            <a:r>
              <a:rPr i="1" lang="en-US"/>
              <a:t>Read the stories and notice the characters. Do you see anything that the stories have in common?</a:t>
            </a:r>
            <a:endParaRPr i="1"/>
          </a:p>
          <a:p>
            <a:pPr indent="-304800" lvl="0" marL="804672" marR="0" rtl="0" algn="l">
              <a:lnSpc>
                <a:spcPct val="100000"/>
              </a:lnSpc>
              <a:spcBef>
                <a:spcPts val="0"/>
              </a:spcBef>
              <a:spcAft>
                <a:spcPts val="0"/>
              </a:spcAft>
              <a:buSzPts val="1200"/>
              <a:buFont typeface="Calibri"/>
              <a:buChar char="●"/>
            </a:pPr>
            <a:r>
              <a:rPr i="1" lang="en-US"/>
              <a:t>Notice the events in the stories. How are the events similar? How are they different?</a:t>
            </a:r>
            <a:endParaRPr i="1"/>
          </a:p>
          <a:p>
            <a:pPr indent="-228600" lvl="0" marL="228600" marR="0" rtl="0" algn="l">
              <a:lnSpc>
                <a:spcPct val="100000"/>
              </a:lnSpc>
              <a:spcBef>
                <a:spcPts val="0"/>
              </a:spcBef>
              <a:spcAft>
                <a:spcPts val="0"/>
              </a:spcAft>
              <a:buSzPts val="1200"/>
              <a:buFont typeface="Calibri"/>
              <a:buAutoNum type="arabicPeriod"/>
            </a:pPr>
            <a:r>
              <a:rPr lang="en-US"/>
              <a:t>Have students look back at The Gingerbread Man and The Story of Cornbread Man.</a:t>
            </a:r>
            <a:endParaRPr/>
          </a:p>
          <a:p>
            <a:pPr indent="-304800" lvl="0" marL="804672" marR="0" rtl="0" algn="l">
              <a:lnSpc>
                <a:spcPct val="100000"/>
              </a:lnSpc>
              <a:spcBef>
                <a:spcPts val="0"/>
              </a:spcBef>
              <a:spcAft>
                <a:spcPts val="0"/>
              </a:spcAft>
              <a:buSzPts val="1200"/>
              <a:buFont typeface="Calibri"/>
              <a:buChar char="●"/>
            </a:pPr>
            <a:r>
              <a:rPr lang="en-US"/>
              <a:t>Point out that the two stories have similarities and differences. What are the events in The Gingerbread Man? </a:t>
            </a:r>
            <a:r>
              <a:rPr i="1" lang="en-US"/>
              <a:t>What are the events in The Story of Cornbread Man? How are the events alike and different?</a:t>
            </a:r>
            <a:r>
              <a:rPr lang="en-US"/>
              <a:t> Guide students to orally compare and contrast the events in the stories.</a:t>
            </a:r>
            <a:endParaRPr/>
          </a:p>
          <a:p>
            <a:pPr indent="-304800" lvl="0" marL="804672" marR="0" rtl="0" algn="l">
              <a:lnSpc>
                <a:spcPct val="100000"/>
              </a:lnSpc>
              <a:spcBef>
                <a:spcPts val="0"/>
              </a:spcBef>
              <a:spcAft>
                <a:spcPts val="0"/>
              </a:spcAft>
              <a:buSzPts val="1200"/>
              <a:buFont typeface="Calibri"/>
              <a:buChar char="●"/>
            </a:pPr>
            <a:r>
              <a:rPr lang="en-US"/>
              <a:t>Compare Texts Now have students turn to the Close Read notes on pp. 76 and 85 in the Student Interactive and underline the words that tell what happens at the end of each story.</a:t>
            </a:r>
            <a:endParaRPr/>
          </a:p>
          <a:p>
            <a:pPr indent="0" lvl="1" marL="457200" rtl="0" algn="l">
              <a:lnSpc>
                <a:spcPct val="100000"/>
              </a:lnSpc>
              <a:spcBef>
                <a:spcPts val="0"/>
              </a:spcBef>
              <a:spcAft>
                <a:spcPts val="0"/>
              </a:spcAft>
              <a:buClr>
                <a:srgbClr val="000000"/>
              </a:buClr>
              <a:buSzPts val="1200"/>
              <a:buFont typeface="Arial"/>
              <a:buNone/>
            </a:pPr>
            <a:r>
              <a:t/>
            </a:r>
            <a:endParaRPr i="0" u="none" strike="noStrike">
              <a:solidFill>
                <a:srgbClr val="000000"/>
              </a:solidFill>
            </a:endParaRPr>
          </a:p>
        </p:txBody>
      </p:sp>
      <p:sp>
        <p:nvSpPr>
          <p:cNvPr id="620" name="Google Shape;620;g209ccc26aff_0_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0" name="Shape 630"/>
        <p:cNvGrpSpPr/>
        <p:nvPr/>
      </p:nvGrpSpPr>
      <p:grpSpPr>
        <a:xfrm>
          <a:off x="0" y="0"/>
          <a:ext cx="0" cy="0"/>
          <a:chOff x="0" y="0"/>
          <a:chExt cx="0" cy="0"/>
        </a:xfrm>
      </p:grpSpPr>
      <p:sp>
        <p:nvSpPr>
          <p:cNvPr id="631" name="Google Shape;631;p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2" name="Google Shape;632;p9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Read the Close Read note with students. Ask students to underline the words that tell what happens at the end of the story. Tell them that they will use what they underline to compare and contrast this story to The Story of Cornbread Man. DOK 2</a:t>
            </a:r>
            <a:endParaRPr/>
          </a:p>
        </p:txBody>
      </p:sp>
      <p:sp>
        <p:nvSpPr>
          <p:cNvPr id="633" name="Google Shape;633;p9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3" name="Shape 643"/>
        <p:cNvGrpSpPr/>
        <p:nvPr/>
      </p:nvGrpSpPr>
      <p:grpSpPr>
        <a:xfrm>
          <a:off x="0" y="0"/>
          <a:ext cx="0" cy="0"/>
          <a:chOff x="0" y="0"/>
          <a:chExt cx="0" cy="0"/>
        </a:xfrm>
      </p:grpSpPr>
      <p:sp>
        <p:nvSpPr>
          <p:cNvPr id="644" name="Google Shape;644;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5" name="Google Shape;645;p4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Read the Close Read note with students. Have students underline the sentence that tells them Cornbread Man ran away. Tell students that they will use what they underline to compare and contrast this story to The Gingerbread Man. DOK 3</a:t>
            </a:r>
            <a:endParaRPr/>
          </a:p>
          <a:p>
            <a:pPr indent="0" lvl="0" marL="457200" rtl="0" algn="l">
              <a:lnSpc>
                <a:spcPct val="100000"/>
              </a:lnSpc>
              <a:spcBef>
                <a:spcPts val="0"/>
              </a:spcBef>
              <a:spcAft>
                <a:spcPts val="0"/>
              </a:spcAft>
              <a:buSzPts val="1400"/>
              <a:buNone/>
            </a:pPr>
            <a:r>
              <a:t/>
            </a:r>
            <a:endParaRPr/>
          </a:p>
        </p:txBody>
      </p:sp>
      <p:sp>
        <p:nvSpPr>
          <p:cNvPr id="646" name="Google Shape;646;p4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6" name="Shape 656"/>
        <p:cNvGrpSpPr/>
        <p:nvPr/>
      </p:nvGrpSpPr>
      <p:grpSpPr>
        <a:xfrm>
          <a:off x="0" y="0"/>
          <a:ext cx="0" cy="0"/>
          <a:chOff x="0" y="0"/>
          <a:chExt cx="0" cy="0"/>
        </a:xfrm>
      </p:grpSpPr>
      <p:sp>
        <p:nvSpPr>
          <p:cNvPr id="657" name="Google Shape;657;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8" name="Google Shape;658;p4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Have students use the strategies for comparing and contrasting stories.</a:t>
            </a:r>
            <a:endParaRPr/>
          </a:p>
          <a:p>
            <a:pPr indent="-215900" lvl="0" marL="228600" rtl="0" algn="l">
              <a:lnSpc>
                <a:spcPct val="100000"/>
              </a:lnSpc>
              <a:spcBef>
                <a:spcPts val="0"/>
              </a:spcBef>
              <a:spcAft>
                <a:spcPts val="0"/>
              </a:spcAft>
              <a:buSzPts val="1200"/>
              <a:buFont typeface="Calibri"/>
              <a:buAutoNum type="arabicPeriod"/>
            </a:pPr>
            <a:r>
              <a:rPr lang="en-US"/>
              <a:t>Have students complete p. 88 in the Student Interactive.</a:t>
            </a:r>
            <a:endParaRPr/>
          </a:p>
        </p:txBody>
      </p:sp>
      <p:sp>
        <p:nvSpPr>
          <p:cNvPr id="659" name="Google Shape;659;p4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9" name="Shape 669"/>
        <p:cNvGrpSpPr/>
        <p:nvPr/>
      </p:nvGrpSpPr>
      <p:grpSpPr>
        <a:xfrm>
          <a:off x="0" y="0"/>
          <a:ext cx="0" cy="0"/>
          <a:chOff x="0" y="0"/>
          <a:chExt cx="0" cy="0"/>
        </a:xfrm>
      </p:grpSpPr>
      <p:sp>
        <p:nvSpPr>
          <p:cNvPr id="670" name="Google Shape;670;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1" name="Google Shape;671;p4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Authors choose descriptive words to help readers visualize, or create pictures in their minds, of what they are reading. </a:t>
            </a:r>
            <a:endParaRPr/>
          </a:p>
          <a:p>
            <a:pPr indent="-304800" lvl="0" marL="804672" rtl="0" algn="l">
              <a:lnSpc>
                <a:spcPct val="100000"/>
              </a:lnSpc>
              <a:spcBef>
                <a:spcPts val="0"/>
              </a:spcBef>
              <a:spcAft>
                <a:spcPts val="0"/>
              </a:spcAft>
              <a:buSzPts val="1200"/>
              <a:buFont typeface="Calibri"/>
              <a:buChar char="●"/>
            </a:pPr>
            <a:r>
              <a:rPr lang="en-US"/>
              <a:t>Authors choose words that appeal to readers’ senses of sight, hearing, touch, taste, or smell. </a:t>
            </a:r>
            <a:endParaRPr/>
          </a:p>
          <a:p>
            <a:pPr indent="-304800" lvl="0" marL="804672" rtl="0" algn="l">
              <a:lnSpc>
                <a:spcPct val="100000"/>
              </a:lnSpc>
              <a:spcBef>
                <a:spcPts val="0"/>
              </a:spcBef>
              <a:spcAft>
                <a:spcPts val="0"/>
              </a:spcAft>
              <a:buSzPts val="1200"/>
              <a:buFont typeface="Calibri"/>
              <a:buChar char="●"/>
            </a:pPr>
            <a:r>
              <a:rPr lang="en-US"/>
              <a:t>Vivid, interesting words can help readers visualize, or picture, what they are reading.</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turn to p. 93 in the Student Interactive.</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 Explain that the author uses descriptive words to tell about what the gingerbread man and Cornbread Man do. </a:t>
            </a:r>
            <a:r>
              <a:rPr i="1" lang="en-US"/>
              <a:t>In the sentence “Cornbread Man jumped to his feet,” the author uses the word jumped to tell how he moves. These words help me visualize how Cornbread Man moves.</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complete p. 93 in the Student Interactive.</a:t>
            </a:r>
            <a:endParaRPr i="1"/>
          </a:p>
        </p:txBody>
      </p:sp>
      <p:sp>
        <p:nvSpPr>
          <p:cNvPr id="672" name="Google Shape;672;p4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2" name="Shape 682"/>
        <p:cNvGrpSpPr/>
        <p:nvPr/>
      </p:nvGrpSpPr>
      <p:grpSpPr>
        <a:xfrm>
          <a:off x="0" y="0"/>
          <a:ext cx="0" cy="0"/>
          <a:chOff x="0" y="0"/>
          <a:chExt cx="0" cy="0"/>
        </a:xfrm>
      </p:grpSpPr>
      <p:sp>
        <p:nvSpPr>
          <p:cNvPr id="683" name="Google Shape;683;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4" name="Google Shape;684;p4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Display the following uppercase and lowercase letters: Ss.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Model writing each letter, calling students’ attention to starting at the top right of the letters and curving down to the left and then over to the right and then down and around to the left.</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them practice forming the letters by tracing their fingers on the tabletop. </a:t>
            </a:r>
            <a:r>
              <a:rPr b="1" i="0" lang="en-US" u="none" strike="noStrike">
                <a:solidFill>
                  <a:srgbClr val="000000"/>
                </a:solidFill>
              </a:rPr>
              <a:t>Click path: Table of Contents -&gt; Resource Download Center -&gt; Handwriting Practice -&gt; U3W2L3 Handwriting Practice </a:t>
            </a:r>
            <a:endParaRPr b="1"/>
          </a:p>
          <a:p>
            <a:pPr indent="0" lvl="0" marL="0" rtl="0" algn="l">
              <a:lnSpc>
                <a:spcPct val="100000"/>
              </a:lnSpc>
              <a:spcBef>
                <a:spcPts val="0"/>
              </a:spcBef>
              <a:spcAft>
                <a:spcPts val="0"/>
              </a:spcAft>
              <a:buSzPts val="1400"/>
              <a:buNone/>
            </a:pPr>
            <a:r>
              <a:t/>
            </a:r>
            <a:endParaRPr/>
          </a:p>
        </p:txBody>
      </p:sp>
      <p:sp>
        <p:nvSpPr>
          <p:cNvPr id="685" name="Google Shape;685;p4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5" name="Shape 695"/>
        <p:cNvGrpSpPr/>
        <p:nvPr/>
      </p:nvGrpSpPr>
      <p:grpSpPr>
        <a:xfrm>
          <a:off x="0" y="0"/>
          <a:ext cx="0" cy="0"/>
          <a:chOff x="0" y="0"/>
          <a:chExt cx="0" cy="0"/>
        </a:xfrm>
      </p:grpSpPr>
      <p:sp>
        <p:nvSpPr>
          <p:cNvPr id="696" name="Google Shape;696;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7" name="Google Shape;697;p4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Characters can be based on real life people or animals, or they can be created from someone's imagination.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Tell students that authors create characters by imagining a person or animal and giving that person or animal character traits. Character traits are what the characters look like, what they feel, and what they want to do. Sometimes authors start by thinking of themselves or someone they know and then changing the traits to make a new character.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Say: </a:t>
            </a:r>
            <a:r>
              <a:rPr i="1" lang="en-US"/>
              <a:t>Today I will show you how to develop characters for your stories. I’m going to make a character who is a teacher, like me. But instead of a person, this teacher is a cat. Her name is Miss Kitty. She is white with gray ears. She likes to sing and is good at telling jokes.</a:t>
            </a:r>
            <a:r>
              <a:rPr lang="en-US"/>
              <a:t>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Prompt students to think of other traits for your character.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Draw the character on the board or flip chart and add pictures or words as students suggest ideas for the character.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On the board or flip chart, write a sentence that describes the character you have created. Say: </a:t>
            </a:r>
            <a:r>
              <a:rPr i="1" lang="en-US"/>
              <a:t>One detail about Miss Kitty is that she likes to sing. I’ll write about that. Write: Miss Kitty likes to sing all day. She never stops!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Prompt students to say other sentences about Miss Kitty and transcribe them on the board.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Tell students that they will create their own characters and think of details about them.</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To practice, direct them to p. 96 in the Student Interactive. Guide them to draw at least two characters in the park.</a:t>
            </a:r>
            <a:endParaRPr/>
          </a:p>
        </p:txBody>
      </p:sp>
      <p:sp>
        <p:nvSpPr>
          <p:cNvPr id="698" name="Google Shape;698;p4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3" name="Google Shape;123;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Display Alphabet Card Uu and point to the picture of the umbrella. Have students say umbrella with you. </a:t>
            </a:r>
            <a:r>
              <a:rPr i="1" lang="en-US"/>
              <a:t>Let’s say the sound at the beginning of the word: /u/. The sound /u/ is spelled with the letter u</a:t>
            </a:r>
            <a:r>
              <a:rPr lang="en-US"/>
              <a:t>. </a:t>
            </a:r>
            <a:r>
              <a:rPr b="1" lang="en-US"/>
              <a:t>Click path -&gt; Table of Contents -&gt; Unit 3 Week 2 Fairy </a:t>
            </a:r>
            <a:r>
              <a:rPr b="1" lang="en-US"/>
              <a:t>Tales</a:t>
            </a:r>
            <a:r>
              <a:rPr b="1" lang="en-US"/>
              <a:t> -&gt; Lesson 1</a:t>
            </a:r>
            <a:endParaRPr/>
          </a:p>
          <a:p>
            <a:pPr indent="-215900" lvl="0" marL="228600" rtl="0" algn="l">
              <a:lnSpc>
                <a:spcPct val="100000"/>
              </a:lnSpc>
              <a:spcBef>
                <a:spcPts val="0"/>
              </a:spcBef>
              <a:spcAft>
                <a:spcPts val="0"/>
              </a:spcAft>
              <a:buSzPts val="1200"/>
              <a:buFont typeface="Calibri"/>
              <a:buAutoNum type="arabicPeriod"/>
            </a:pPr>
            <a:r>
              <a:rPr lang="en-US"/>
              <a:t>Point to the letters Uu on the Alphabet Card. Tell students the word umbrella begins with the sound /u/, so it begins with the letter u. </a:t>
            </a:r>
            <a:endParaRPr/>
          </a:p>
          <a:p>
            <a:pPr indent="-215900" lvl="0" marL="228600" rtl="0" algn="l">
              <a:lnSpc>
                <a:spcPct val="100000"/>
              </a:lnSpc>
              <a:spcBef>
                <a:spcPts val="0"/>
              </a:spcBef>
              <a:spcAft>
                <a:spcPts val="0"/>
              </a:spcAft>
              <a:buSzPts val="1200"/>
              <a:buFont typeface="Calibri"/>
              <a:buAutoNum type="arabicPeriod"/>
            </a:pPr>
            <a:r>
              <a:rPr lang="en-US"/>
              <a:t>Write the letters U and u on the board. </a:t>
            </a:r>
            <a:endParaRPr/>
          </a:p>
          <a:p>
            <a:pPr indent="-215900" lvl="0" marL="228600" rtl="0" algn="l">
              <a:lnSpc>
                <a:spcPct val="100000"/>
              </a:lnSpc>
              <a:spcBef>
                <a:spcPts val="0"/>
              </a:spcBef>
              <a:spcAft>
                <a:spcPts val="0"/>
              </a:spcAft>
              <a:buSzPts val="1200"/>
              <a:buFont typeface="Calibri"/>
              <a:buAutoNum type="arabicPeriod"/>
            </a:pPr>
            <a:r>
              <a:rPr lang="en-US"/>
              <a:t>Tell students that you will say a group of words, and some of them will have the sound /u/ but some will not. Tell students they will listen for the middle sound /u/ in a word.</a:t>
            </a:r>
            <a:endParaRPr/>
          </a:p>
          <a:p>
            <a:pPr indent="-215900" lvl="0" marL="228600" rtl="0" algn="l">
              <a:lnSpc>
                <a:spcPct val="100000"/>
              </a:lnSpc>
              <a:spcBef>
                <a:spcPts val="0"/>
              </a:spcBef>
              <a:spcAft>
                <a:spcPts val="0"/>
              </a:spcAft>
              <a:buSzPts val="1200"/>
              <a:buFont typeface="Calibri"/>
              <a:buAutoNum type="arabicPeriod"/>
            </a:pPr>
            <a:r>
              <a:rPr lang="en-US"/>
              <a:t>If they hear the sound /u/, they will trace the letters Uu on the tabletop. </a:t>
            </a:r>
            <a:endParaRPr/>
          </a:p>
          <a:p>
            <a:pPr indent="-215900" lvl="0" marL="228600" rtl="0" algn="l">
              <a:lnSpc>
                <a:spcPct val="100000"/>
              </a:lnSpc>
              <a:spcBef>
                <a:spcPts val="0"/>
              </a:spcBef>
              <a:spcAft>
                <a:spcPts val="0"/>
              </a:spcAft>
              <a:buSzPts val="1200"/>
              <a:buFont typeface="Calibri"/>
              <a:buAutoNum type="arabicPeriod"/>
            </a:pPr>
            <a:r>
              <a:rPr lang="en-US"/>
              <a:t>Use the following words for this activity, emphasizing the sound /u/: rug, fit, run, fun, ran, bun, dog, bus, lime.</a:t>
            </a:r>
            <a:endParaRPr/>
          </a:p>
        </p:txBody>
      </p:sp>
      <p:sp>
        <p:nvSpPr>
          <p:cNvPr id="124" name="Google Shape;124;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8" name="Shape 708"/>
        <p:cNvGrpSpPr/>
        <p:nvPr/>
      </p:nvGrpSpPr>
      <p:grpSpPr>
        <a:xfrm>
          <a:off x="0" y="0"/>
          <a:ext cx="0" cy="0"/>
          <a:chOff x="0" y="0"/>
          <a:chExt cx="0" cy="0"/>
        </a:xfrm>
      </p:grpSpPr>
      <p:sp>
        <p:nvSpPr>
          <p:cNvPr id="709" name="Google Shape;709;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0" name="Google Shape;710;p4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During independent writing time, have students review their books and pay attention to the characters.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Have them add details about what their characters look like, how they feel, and what they want. </a:t>
            </a:r>
            <a:endParaRPr/>
          </a:p>
          <a:p>
            <a:pPr indent="-304800" lvl="0" marL="804672" rtl="0" algn="l">
              <a:lnSpc>
                <a:spcPct val="100000"/>
              </a:lnSpc>
              <a:spcBef>
                <a:spcPts val="0"/>
              </a:spcBef>
              <a:spcAft>
                <a:spcPts val="0"/>
              </a:spcAft>
              <a:buSzPts val="1200"/>
              <a:buFont typeface="Calibri"/>
              <a:buChar char="●"/>
            </a:pPr>
            <a:r>
              <a:rPr lang="en-US"/>
              <a:t>Modeled: Walk students through creating a character. They can base the character on themselves or someone else. </a:t>
            </a:r>
            <a:endParaRPr/>
          </a:p>
          <a:p>
            <a:pPr indent="-304800" lvl="0" marL="804672" rtl="0" algn="l">
              <a:lnSpc>
                <a:spcPct val="100000"/>
              </a:lnSpc>
              <a:spcBef>
                <a:spcPts val="0"/>
              </a:spcBef>
              <a:spcAft>
                <a:spcPts val="0"/>
              </a:spcAft>
              <a:buSzPts val="1200"/>
              <a:buFont typeface="Calibri"/>
              <a:buChar char="●"/>
            </a:pPr>
            <a:r>
              <a:rPr lang="en-US"/>
              <a:t>Shared: Have students think of details for the character. </a:t>
            </a:r>
            <a:endParaRPr/>
          </a:p>
          <a:p>
            <a:pPr indent="-304800" lvl="0" marL="804672" rtl="0" algn="l">
              <a:lnSpc>
                <a:spcPct val="100000"/>
              </a:lnSpc>
              <a:spcBef>
                <a:spcPts val="0"/>
              </a:spcBef>
              <a:spcAft>
                <a:spcPts val="0"/>
              </a:spcAft>
              <a:buSzPts val="1200"/>
              <a:buFont typeface="Calibri"/>
              <a:buChar char="●"/>
            </a:pPr>
            <a:r>
              <a:rPr lang="en-US"/>
              <a:t>Guided: Prompt students to produce sentences that tell the details about the character.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When students finish adding details about their characters, have them continue writing.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Have a few students tell the class about their characters. Tell students to listen actively and ask questions about other students’ characters.</a:t>
            </a:r>
            <a:endParaRPr/>
          </a:p>
        </p:txBody>
      </p:sp>
      <p:sp>
        <p:nvSpPr>
          <p:cNvPr id="711" name="Google Shape;711;p4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1" name="Shape 721"/>
        <p:cNvGrpSpPr/>
        <p:nvPr/>
      </p:nvGrpSpPr>
      <p:grpSpPr>
        <a:xfrm>
          <a:off x="0" y="0"/>
          <a:ext cx="0" cy="0"/>
          <a:chOff x="0" y="0"/>
          <a:chExt cx="0" cy="0"/>
        </a:xfrm>
      </p:grpSpPr>
      <p:sp>
        <p:nvSpPr>
          <p:cNvPr id="722" name="Google Shape;722;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3" name="Google Shape;723;p5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Remind students that pronouns replace nouns.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Also tell them that the pronouns her, me, and him are objective pronouns.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Objective pronouns replace nouns that receive the action.</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To reinforce objective case pronouns, form several simple sentences that use people as objects and then restate the sentences using her, me, and him as objective case pronouns.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Ask students to name the objective case pronoun and the noun it replaces in each sentence.</a:t>
            </a:r>
            <a:endParaRPr i="0" u="none" strike="noStrike">
              <a:solidFill>
                <a:srgbClr val="000000"/>
              </a:solidFill>
            </a:endParaRPr>
          </a:p>
        </p:txBody>
      </p:sp>
      <p:sp>
        <p:nvSpPr>
          <p:cNvPr id="724" name="Google Shape;724;p5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5" name="Shape 735"/>
        <p:cNvGrpSpPr/>
        <p:nvPr/>
      </p:nvGrpSpPr>
      <p:grpSpPr>
        <a:xfrm>
          <a:off x="0" y="0"/>
          <a:ext cx="0" cy="0"/>
          <a:chOff x="0" y="0"/>
          <a:chExt cx="0" cy="0"/>
        </a:xfrm>
      </p:grpSpPr>
      <p:sp>
        <p:nvSpPr>
          <p:cNvPr id="736" name="Google Shape;736;p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7" name="Google Shape;737;p5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38" name="Google Shape;738;p5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6" name="Shape 746"/>
        <p:cNvGrpSpPr/>
        <p:nvPr/>
      </p:nvGrpSpPr>
      <p:grpSpPr>
        <a:xfrm>
          <a:off x="0" y="0"/>
          <a:ext cx="0" cy="0"/>
          <a:chOff x="0" y="0"/>
          <a:chExt cx="0" cy="0"/>
        </a:xfrm>
      </p:grpSpPr>
      <p:sp>
        <p:nvSpPr>
          <p:cNvPr id="747" name="Google Shape;747;p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8" name="Google Shape;748;p5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Hold up the van Picture Card. </a:t>
            </a:r>
            <a:r>
              <a:rPr i="1" lang="en-US"/>
              <a:t>This is a picture of a van. Listen to the sounds in the word: /v/ /a/ /n/. I hear the sound /v/ at the beginning of van. Say the sound /v/ with me. </a:t>
            </a:r>
            <a:r>
              <a:rPr lang="en-US"/>
              <a:t>Show students the spelling of the word on the back of the card. </a:t>
            </a:r>
            <a:r>
              <a:rPr b="1" lang="en-US"/>
              <a:t>Click path -&gt; Table of Contents -&gt; Unit 3 Week 2 Fairy Tales -&gt; Lesson 4</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Point to the v and say /v/. </a:t>
            </a:r>
            <a:r>
              <a:rPr i="1" lang="en-US"/>
              <a:t>Do you hear the sound /v/? What letter makes the sound /v/?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Write the letters Vv on the board. Have students trace the letters Vv in the air as you lead them.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Point to the letters on the Vv Alphabet Card</a:t>
            </a:r>
            <a:r>
              <a:rPr i="1" lang="en-US"/>
              <a:t>. Listen carefully to the following words: /v/ /e/ /t/, /v/ /e/ /s/ /t/. What sound do you hear at the beginning of each word?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volunteers identify the sound /v/. Have students name the letter that spells the sound /v/ (v). Continue with the following words: vase, van, velvet. </a:t>
            </a:r>
            <a:endParaRPr/>
          </a:p>
          <a:p>
            <a:pPr indent="0" lvl="0" marL="457200" rtl="0" algn="l">
              <a:lnSpc>
                <a:spcPct val="100000"/>
              </a:lnSpc>
              <a:spcBef>
                <a:spcPts val="0"/>
              </a:spcBef>
              <a:spcAft>
                <a:spcPts val="0"/>
              </a:spcAft>
              <a:buNone/>
            </a:pPr>
            <a:r>
              <a:t/>
            </a:r>
            <a:endParaRPr i="1"/>
          </a:p>
        </p:txBody>
      </p:sp>
      <p:sp>
        <p:nvSpPr>
          <p:cNvPr id="749" name="Google Shape;749;p5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9" name="Shape 759"/>
        <p:cNvGrpSpPr/>
        <p:nvPr/>
      </p:nvGrpSpPr>
      <p:grpSpPr>
        <a:xfrm>
          <a:off x="0" y="0"/>
          <a:ext cx="0" cy="0"/>
          <a:chOff x="0" y="0"/>
          <a:chExt cx="0" cy="0"/>
        </a:xfrm>
      </p:grpSpPr>
      <p:sp>
        <p:nvSpPr>
          <p:cNvPr id="760" name="Google Shape;760;g283f628d864_0_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1" name="Google Shape;761;g283f628d864_0_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Have students complete p. 62 in the Student Interactive. </a:t>
            </a:r>
            <a:endParaRPr i="1"/>
          </a:p>
        </p:txBody>
      </p:sp>
      <p:sp>
        <p:nvSpPr>
          <p:cNvPr id="762" name="Google Shape;762;g283f628d864_0_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2" name="Shape 772"/>
        <p:cNvGrpSpPr/>
        <p:nvPr/>
      </p:nvGrpSpPr>
      <p:grpSpPr>
        <a:xfrm>
          <a:off x="0" y="0"/>
          <a:ext cx="0" cy="0"/>
          <a:chOff x="0" y="0"/>
          <a:chExt cx="0" cy="0"/>
        </a:xfrm>
      </p:grpSpPr>
      <p:sp>
        <p:nvSpPr>
          <p:cNvPr id="773" name="Google Shape;773;p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4" name="Google Shape;774;p5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Have students turn to p. 63 in the Student Interactive. </a:t>
            </a:r>
            <a:endParaRPr/>
          </a:p>
          <a:p>
            <a:pPr indent="-190500" lvl="0" marL="228600" rtl="0" algn="l">
              <a:lnSpc>
                <a:spcPct val="100000"/>
              </a:lnSpc>
              <a:spcBef>
                <a:spcPts val="0"/>
              </a:spcBef>
              <a:spcAft>
                <a:spcPts val="0"/>
              </a:spcAft>
              <a:buClr>
                <a:srgbClr val="000000"/>
              </a:buClr>
              <a:buSzPts val="1200"/>
              <a:buFont typeface="Calibri"/>
              <a:buAutoNum type="arabicPeriod"/>
            </a:pPr>
            <a:r>
              <a:rPr i="1" lang="en-US"/>
              <a:t>We are going to read a story today about a woman who bakes</a:t>
            </a:r>
            <a:r>
              <a:rPr lang="en-US"/>
              <a:t>. Point to the title of the story. </a:t>
            </a:r>
            <a:endParaRPr/>
          </a:p>
          <a:p>
            <a:pPr indent="-190500" lvl="0" marL="228600" rtl="0" algn="l">
              <a:lnSpc>
                <a:spcPct val="100000"/>
              </a:lnSpc>
              <a:spcBef>
                <a:spcPts val="0"/>
              </a:spcBef>
              <a:spcAft>
                <a:spcPts val="0"/>
              </a:spcAft>
              <a:buClr>
                <a:srgbClr val="000000"/>
              </a:buClr>
              <a:buSzPts val="1200"/>
              <a:buFont typeface="Calibri"/>
              <a:buAutoNum type="arabicPeriod"/>
            </a:pPr>
            <a:r>
              <a:rPr i="1" lang="en-US"/>
              <a:t>The title of the story is The Man. I hear a word with /a/ in the title. What is it? Yes, it is man. In this story, we will read other words that have sounds we have already learned and words with our new sounds /v/ and /u/.</a:t>
            </a:r>
            <a:r>
              <a:rPr lang="en-US"/>
              <a:t>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Review this week’s high frequency words: any, come, play. Tell students they will practice reading these words in the story The Man.</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Display the words. Have students read them with you. </a:t>
            </a:r>
            <a:r>
              <a:rPr i="1" lang="en-US"/>
              <a:t>When you see these words in the story The Man, you will know how to identify and read them.</a:t>
            </a:r>
            <a:endParaRPr i="1" u="none" strike="noStrike">
              <a:solidFill>
                <a:srgbClr val="000000"/>
              </a:solidFill>
            </a:endParaRPr>
          </a:p>
        </p:txBody>
      </p:sp>
      <p:sp>
        <p:nvSpPr>
          <p:cNvPr id="775" name="Google Shape;775;p5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8" name="Shape 788"/>
        <p:cNvGrpSpPr/>
        <p:nvPr/>
      </p:nvGrpSpPr>
      <p:grpSpPr>
        <a:xfrm>
          <a:off x="0" y="0"/>
          <a:ext cx="0" cy="0"/>
          <a:chOff x="0" y="0"/>
          <a:chExt cx="0" cy="0"/>
        </a:xfrm>
      </p:grpSpPr>
      <p:sp>
        <p:nvSpPr>
          <p:cNvPr id="789" name="Google Shape;789;p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0" name="Google Shape;790;p5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Have students whisper read the story as you listen in.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Then have students reread the story page by page with a partner. Listen carefully as they use letter sound relationships to decode.</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 Partners should reread the story. This time the other student begins.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After students have read the story, call their attention to the first sentence on p. 63</a:t>
            </a:r>
            <a:r>
              <a:rPr i="1" lang="en-US"/>
              <a:t>. I hear a word with the sound /v/. I see the letter v in that word. What sound does the letter v spell? </a:t>
            </a:r>
            <a:r>
              <a:rPr lang="en-US"/>
              <a:t>Help them identify, or say, the sound /v/.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Then have them find and highlight the word with the sound /v/ in the first sentence on p. 63. </a:t>
            </a:r>
            <a:r>
              <a:rPr i="1" lang="en-US"/>
              <a:t>In the second sentence, I hear another word with the sound /v/. </a:t>
            </a:r>
            <a:r>
              <a:rPr lang="en-US"/>
              <a:t>Help students identify the word vest and highlight it. </a:t>
            </a:r>
            <a:r>
              <a:rPr i="1" lang="en-US"/>
              <a:t>We can ask questions about words we don’t know. I don’t know what the word vest means. What questions can I ask about it?</a:t>
            </a:r>
            <a:r>
              <a:rPr lang="en-US"/>
              <a:t> Sample questions: What is a vest? Is it something you can eat? Is it something you can wear? Can the illustration help me figure out what it is? </a:t>
            </a:r>
            <a:r>
              <a:rPr i="1" lang="en-US"/>
              <a:t>Now let’s answer some of those questions. A vest might be something you can eat, because Val is making a cookie with a vest. A vest might be something to wear.</a:t>
            </a:r>
            <a:r>
              <a:rPr lang="en-US"/>
              <a:t> I can look at the illustration and see that Val is adding white icing to the cookie. I think that a vest is something to wear.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Tell students to ask and answer questions about words they don’t know that they read in texts. </a:t>
            </a:r>
            <a:endParaRPr/>
          </a:p>
          <a:p>
            <a:pPr indent="-114300" lvl="0" marL="228600" rtl="0" algn="l">
              <a:lnSpc>
                <a:spcPct val="100000"/>
              </a:lnSpc>
              <a:spcBef>
                <a:spcPts val="0"/>
              </a:spcBef>
              <a:spcAft>
                <a:spcPts val="0"/>
              </a:spcAft>
              <a:buClr>
                <a:srgbClr val="000000"/>
              </a:buClr>
              <a:buSzPts val="1200"/>
              <a:buFont typeface="Arial"/>
              <a:buNone/>
            </a:pPr>
            <a:r>
              <a:t/>
            </a:r>
            <a:endParaRPr i="0"/>
          </a:p>
        </p:txBody>
      </p:sp>
      <p:sp>
        <p:nvSpPr>
          <p:cNvPr id="791" name="Google Shape;791;p5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1" name="Shape 801"/>
        <p:cNvGrpSpPr/>
        <p:nvPr/>
      </p:nvGrpSpPr>
      <p:grpSpPr>
        <a:xfrm>
          <a:off x="0" y="0"/>
          <a:ext cx="0" cy="0"/>
          <a:chOff x="0" y="0"/>
          <a:chExt cx="0" cy="0"/>
        </a:xfrm>
      </p:grpSpPr>
      <p:sp>
        <p:nvSpPr>
          <p:cNvPr id="802" name="Google Shape;802;p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3" name="Google Shape;803;p9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5072" lvl="0" marL="237743" rtl="0" algn="l">
              <a:spcBef>
                <a:spcPts val="0"/>
              </a:spcBef>
              <a:spcAft>
                <a:spcPts val="0"/>
              </a:spcAft>
              <a:buClr>
                <a:schemeClr val="dk1"/>
              </a:buClr>
              <a:buSzPts val="1200"/>
              <a:buFont typeface="Calibri"/>
              <a:buAutoNum type="arabicPeriod"/>
            </a:pPr>
            <a:r>
              <a:rPr lang="en-US"/>
              <a:t>Have students whisper read the story as you listen in. </a:t>
            </a:r>
            <a:endParaRPr/>
          </a:p>
          <a:p>
            <a:pPr indent="-195072" lvl="0" marL="237743" rtl="0" algn="l">
              <a:spcBef>
                <a:spcPts val="0"/>
              </a:spcBef>
              <a:spcAft>
                <a:spcPts val="0"/>
              </a:spcAft>
              <a:buClr>
                <a:schemeClr val="dk1"/>
              </a:buClr>
              <a:buSzPts val="1200"/>
              <a:buFont typeface="Calibri"/>
              <a:buAutoNum type="arabicPeriod"/>
            </a:pPr>
            <a:r>
              <a:rPr lang="en-US"/>
              <a:t>Then have students reread the story page by page with a partner. Listen carefully as they use letter sound relationships to decode. Partners should reread the story. This time the other student begins. </a:t>
            </a:r>
            <a:endParaRPr/>
          </a:p>
          <a:p>
            <a:pPr indent="-195072" lvl="0" marL="237743" rtl="0" algn="l">
              <a:spcBef>
                <a:spcPts val="0"/>
              </a:spcBef>
              <a:spcAft>
                <a:spcPts val="0"/>
              </a:spcAft>
              <a:buClr>
                <a:schemeClr val="dk1"/>
              </a:buClr>
              <a:buSzPts val="1200"/>
              <a:buFont typeface="Calibri"/>
              <a:buAutoNum type="arabicPeriod"/>
            </a:pPr>
            <a:r>
              <a:rPr lang="en-US"/>
              <a:t>After students have read the story, call their attention to the first sentence on p. 63</a:t>
            </a:r>
            <a:r>
              <a:rPr i="1" lang="en-US"/>
              <a:t>. I hear a word with the sound /v/. I see the letter v in that word. What sound does the letter v spell? </a:t>
            </a:r>
            <a:r>
              <a:rPr lang="en-US"/>
              <a:t>Help them identify, or say, the sound /v/. </a:t>
            </a:r>
            <a:endParaRPr/>
          </a:p>
          <a:p>
            <a:pPr indent="-195072" lvl="0" marL="237743" rtl="0" algn="l">
              <a:spcBef>
                <a:spcPts val="0"/>
              </a:spcBef>
              <a:spcAft>
                <a:spcPts val="0"/>
              </a:spcAft>
              <a:buClr>
                <a:schemeClr val="dk1"/>
              </a:buClr>
              <a:buSzPts val="1200"/>
              <a:buFont typeface="Calibri"/>
              <a:buAutoNum type="arabicPeriod"/>
            </a:pPr>
            <a:r>
              <a:rPr lang="en-US"/>
              <a:t>Then have them find and highlight the word with the sound /v/ in the first sentence on p. 63. </a:t>
            </a:r>
            <a:r>
              <a:rPr i="1" lang="en-US"/>
              <a:t>In the second sentence, I hear another word with the sound /v/. </a:t>
            </a:r>
            <a:r>
              <a:rPr lang="en-US"/>
              <a:t>Help students identify the word vest and highlight it. </a:t>
            </a:r>
            <a:endParaRPr/>
          </a:p>
          <a:p>
            <a:pPr indent="-195072" lvl="0" marL="237743" rtl="0" algn="l">
              <a:spcBef>
                <a:spcPts val="0"/>
              </a:spcBef>
              <a:spcAft>
                <a:spcPts val="0"/>
              </a:spcAft>
              <a:buClr>
                <a:schemeClr val="dk1"/>
              </a:buClr>
              <a:buSzPts val="1200"/>
              <a:buFont typeface="Calibri"/>
              <a:buAutoNum type="arabicPeriod"/>
            </a:pPr>
            <a:r>
              <a:rPr i="1" lang="en-US"/>
              <a:t>We can ask questions about words we don’t know. I don’t know what the word vest means. What questions can I ask about it?</a:t>
            </a:r>
            <a:r>
              <a:rPr lang="en-US"/>
              <a:t> Sample questions: What is a vest? Is it something you can eat? Is it something you can wear? Can the illustration help me figure out what it is? </a:t>
            </a:r>
            <a:r>
              <a:rPr i="1" lang="en-US"/>
              <a:t>Now let’s answer some of those questions. A vest might be something you can eat, because Val is making a cookie with a vest. A vest might be something to wear.</a:t>
            </a:r>
            <a:r>
              <a:rPr lang="en-US"/>
              <a:t> I can look at the illustration and see that Val is adding white icing to the cookie. I think that a vest is something to wear. </a:t>
            </a:r>
            <a:endParaRPr/>
          </a:p>
          <a:p>
            <a:pPr indent="-195072" lvl="0" marL="237743" rtl="0" algn="l">
              <a:spcBef>
                <a:spcPts val="0"/>
              </a:spcBef>
              <a:spcAft>
                <a:spcPts val="0"/>
              </a:spcAft>
              <a:buClr>
                <a:schemeClr val="dk1"/>
              </a:buClr>
              <a:buSzPts val="1200"/>
              <a:buFont typeface="Calibri"/>
              <a:buAutoNum type="arabicPeriod"/>
            </a:pPr>
            <a:r>
              <a:rPr lang="en-US"/>
              <a:t>Tell students to ask and answer questions about words they don’t know that they read in texts.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turn to pp. 64–65. </a:t>
            </a:r>
            <a:r>
              <a:rPr i="1" lang="en-US"/>
              <a:t>Which words include the sound /u/? Point to them.</a:t>
            </a:r>
            <a:r>
              <a:rPr lang="en-US"/>
              <a:t>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Help students identify, or say, the words with the sound /u/. Then have them find and underline the words with the sound /u/.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them point out at least three high-frequency words they see, either from this week or from another week.</a:t>
            </a:r>
            <a:endParaRPr i="0"/>
          </a:p>
        </p:txBody>
      </p:sp>
      <p:sp>
        <p:nvSpPr>
          <p:cNvPr id="804" name="Google Shape;804;p9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3" name="Shape 813"/>
        <p:cNvGrpSpPr/>
        <p:nvPr/>
      </p:nvGrpSpPr>
      <p:grpSpPr>
        <a:xfrm>
          <a:off x="0" y="0"/>
          <a:ext cx="0" cy="0"/>
          <a:chOff x="0" y="0"/>
          <a:chExt cx="0" cy="0"/>
        </a:xfrm>
      </p:grpSpPr>
      <p:sp>
        <p:nvSpPr>
          <p:cNvPr id="814" name="Google Shape;814;g209ccc26aff_0_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5" name="Google Shape;815;g209ccc26aff_0_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28600" lvl="0" marL="228600" marR="0" rtl="0" algn="l">
              <a:lnSpc>
                <a:spcPct val="100000"/>
              </a:lnSpc>
              <a:spcBef>
                <a:spcPts val="0"/>
              </a:spcBef>
              <a:spcAft>
                <a:spcPts val="0"/>
              </a:spcAft>
              <a:buClr>
                <a:srgbClr val="000000"/>
              </a:buClr>
              <a:buSzPts val="1200"/>
              <a:buFont typeface="Calibri"/>
              <a:buAutoNum type="arabicPeriod"/>
            </a:pPr>
            <a:r>
              <a:rPr lang="en-US"/>
              <a:t>Tell students that they can use information in the text along with what they already know to make inferences about what an author suggests but does not say in a text. An inference is a guess based on text evidence and what you know about life. Students can</a:t>
            </a:r>
            <a:endParaRPr/>
          </a:p>
          <a:p>
            <a:pPr indent="-304800" lvl="0" marL="914400" marR="0" rtl="0" algn="l">
              <a:lnSpc>
                <a:spcPct val="100000"/>
              </a:lnSpc>
              <a:spcBef>
                <a:spcPts val="0"/>
              </a:spcBef>
              <a:spcAft>
                <a:spcPts val="0"/>
              </a:spcAft>
              <a:buSzPts val="1200"/>
              <a:buFont typeface="Calibri"/>
              <a:buChar char="●"/>
            </a:pPr>
            <a:r>
              <a:rPr lang="en-US"/>
              <a:t>Ask themselves what the text says directly.</a:t>
            </a:r>
            <a:endParaRPr/>
          </a:p>
          <a:p>
            <a:pPr indent="-304800" lvl="0" marL="914400" marR="0" rtl="0" algn="l">
              <a:lnSpc>
                <a:spcPct val="100000"/>
              </a:lnSpc>
              <a:spcBef>
                <a:spcPts val="0"/>
              </a:spcBef>
              <a:spcAft>
                <a:spcPts val="0"/>
              </a:spcAft>
              <a:buSzPts val="1200"/>
              <a:buFont typeface="Calibri"/>
              <a:buChar char="●"/>
            </a:pPr>
            <a:r>
              <a:rPr lang="en-US"/>
              <a:t>Consider what they know already about this idea or topic.</a:t>
            </a:r>
            <a:endParaRPr/>
          </a:p>
          <a:p>
            <a:pPr indent="-304800" lvl="0" marL="914400" marR="0" rtl="0" algn="l">
              <a:lnSpc>
                <a:spcPct val="100000"/>
              </a:lnSpc>
              <a:spcBef>
                <a:spcPts val="0"/>
              </a:spcBef>
              <a:spcAft>
                <a:spcPts val="0"/>
              </a:spcAft>
              <a:buSzPts val="1200"/>
              <a:buFont typeface="Calibri"/>
              <a:buChar char="●"/>
            </a:pPr>
            <a:r>
              <a:rPr lang="en-US"/>
              <a:t>“Read between the lines” to guess what might be true.</a:t>
            </a:r>
            <a:endParaRPr/>
          </a:p>
          <a:p>
            <a:pPr indent="-228600" lvl="0" marL="228600" marR="0" rtl="0" algn="l">
              <a:lnSpc>
                <a:spcPct val="100000"/>
              </a:lnSpc>
              <a:spcBef>
                <a:spcPts val="0"/>
              </a:spcBef>
              <a:spcAft>
                <a:spcPts val="0"/>
              </a:spcAft>
              <a:buSzPts val="1200"/>
              <a:buFont typeface="Calibri"/>
              <a:buAutoNum type="arabicPeriod"/>
            </a:pPr>
            <a:r>
              <a:rPr i="1" lang="en-US"/>
              <a:t>When I make an inference, I use evidence in the text along with information I already know to see if I can guess information that is not stated in the text. Both words and pictures can be used to make inferences. When I look at page 74, the picture helps me see that the gingerbread man is not afraid of Barkley.</a:t>
            </a:r>
            <a:endParaRPr i="1"/>
          </a:p>
          <a:p>
            <a:pPr indent="-228600" lvl="0" marL="228600" marR="0" rtl="0" algn="l">
              <a:lnSpc>
                <a:spcPct val="100000"/>
              </a:lnSpc>
              <a:spcBef>
                <a:spcPts val="0"/>
              </a:spcBef>
              <a:spcAft>
                <a:spcPts val="0"/>
              </a:spcAft>
              <a:buSzPts val="1200"/>
              <a:buFont typeface="Calibri"/>
              <a:buAutoNum type="arabicPeriod"/>
            </a:pPr>
            <a:r>
              <a:rPr lang="en-US"/>
              <a:t>Read the Close Read note on p. 73 in the Student Interactive aloud. </a:t>
            </a:r>
            <a:r>
              <a:rPr i="1" lang="en-US"/>
              <a:t>The gingerbread man jumps up and runs away because Miss Hazelnut wants to eat him. I know because people use the words tasty and yum to talk about things to eat. </a:t>
            </a:r>
            <a:r>
              <a:rPr lang="en-US"/>
              <a:t>Have students highlight the words tasty and yum. Repeat for the Close Read note on p. 81.</a:t>
            </a:r>
            <a:endParaRPr/>
          </a:p>
        </p:txBody>
      </p:sp>
      <p:sp>
        <p:nvSpPr>
          <p:cNvPr id="816" name="Google Shape;816;g209ccc26aff_0_2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6" name="Shape 826"/>
        <p:cNvGrpSpPr/>
        <p:nvPr/>
      </p:nvGrpSpPr>
      <p:grpSpPr>
        <a:xfrm>
          <a:off x="0" y="0"/>
          <a:ext cx="0" cy="0"/>
          <a:chOff x="0" y="0"/>
          <a:chExt cx="0" cy="0"/>
        </a:xfrm>
      </p:grpSpPr>
      <p:sp>
        <p:nvSpPr>
          <p:cNvPr id="827" name="Google Shape;827;p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8" name="Google Shape;828;p5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1" marL="0" rtl="0" algn="l">
              <a:lnSpc>
                <a:spcPct val="100000"/>
              </a:lnSpc>
              <a:spcBef>
                <a:spcPts val="0"/>
              </a:spcBef>
              <a:spcAft>
                <a:spcPts val="0"/>
              </a:spcAft>
              <a:buClr>
                <a:srgbClr val="000000"/>
              </a:buClr>
              <a:buSzPts val="1200"/>
              <a:buFont typeface="Arial"/>
              <a:buNone/>
            </a:pPr>
            <a:r>
              <a:t/>
            </a:r>
            <a:endParaRPr/>
          </a:p>
          <a:p>
            <a:pPr indent="-228600" lvl="0" marL="228600" rtl="0" algn="l">
              <a:lnSpc>
                <a:spcPct val="100000"/>
              </a:lnSpc>
              <a:spcBef>
                <a:spcPts val="0"/>
              </a:spcBef>
              <a:spcAft>
                <a:spcPts val="0"/>
              </a:spcAft>
              <a:buClr>
                <a:srgbClr val="000000"/>
              </a:buClr>
              <a:buSzPts val="1200"/>
              <a:buFont typeface="Calibri"/>
              <a:buAutoNum type="arabicPeriod"/>
            </a:pPr>
            <a:r>
              <a:rPr i="1" lang="en-US"/>
              <a:t>When I make an inference, I use evidence in the text along with information I already know to see if I can guess information that is not stated in the text. Both words and pictures can be used to make inferences. When I look at page 74, the picture helps me see that the gingerbread man is not afraid of Barkley. </a:t>
            </a:r>
            <a:endParaRPr/>
          </a:p>
          <a:p>
            <a:pPr indent="0" lvl="0" marL="0" rtl="0" algn="l">
              <a:lnSpc>
                <a:spcPct val="100000"/>
              </a:lnSpc>
              <a:spcBef>
                <a:spcPts val="0"/>
              </a:spcBef>
              <a:spcAft>
                <a:spcPts val="0"/>
              </a:spcAft>
              <a:buClr>
                <a:srgbClr val="000000"/>
              </a:buClr>
              <a:buSzPts val="1200"/>
              <a:buFont typeface="Arial"/>
              <a:buNone/>
            </a:pPr>
            <a:br>
              <a:rPr i="0" lang="en-US"/>
            </a:br>
            <a:endParaRPr i="0"/>
          </a:p>
        </p:txBody>
      </p:sp>
      <p:sp>
        <p:nvSpPr>
          <p:cNvPr id="829" name="Google Shape;829;p5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p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3" name="Google Shape;143;p7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Have students complete p. 57 in the Student Interactive</a:t>
            </a:r>
            <a:endParaRPr/>
          </a:p>
        </p:txBody>
      </p:sp>
      <p:sp>
        <p:nvSpPr>
          <p:cNvPr id="144" name="Google Shape;144;p7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9" name="Shape 839"/>
        <p:cNvGrpSpPr/>
        <p:nvPr/>
      </p:nvGrpSpPr>
      <p:grpSpPr>
        <a:xfrm>
          <a:off x="0" y="0"/>
          <a:ext cx="0" cy="0"/>
          <a:chOff x="0" y="0"/>
          <a:chExt cx="0" cy="0"/>
        </a:xfrm>
      </p:grpSpPr>
      <p:sp>
        <p:nvSpPr>
          <p:cNvPr id="840" name="Google Shape;840;p1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1" name="Google Shape;841;p10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Arial"/>
              <a:buAutoNum type="arabicPeriod"/>
            </a:pPr>
            <a:r>
              <a:rPr lang="en-US"/>
              <a:t>Read the Close Read note with students. Ask them why the gingerbread man jumps up. </a:t>
            </a:r>
            <a:r>
              <a:rPr i="1" lang="en-US"/>
              <a:t>I think the gingerbread man jumps up and runs away because he is afraid Miss Hazelnut is going to eat him. People use the words tasty and yum to talk about something they are going to eat. </a:t>
            </a:r>
            <a:r>
              <a:rPr lang="en-US"/>
              <a:t>DOK 2</a:t>
            </a:r>
            <a:endParaRPr/>
          </a:p>
        </p:txBody>
      </p:sp>
      <p:sp>
        <p:nvSpPr>
          <p:cNvPr id="842" name="Google Shape;842;p10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2" name="Shape 852"/>
        <p:cNvGrpSpPr/>
        <p:nvPr/>
      </p:nvGrpSpPr>
      <p:grpSpPr>
        <a:xfrm>
          <a:off x="0" y="0"/>
          <a:ext cx="0" cy="0"/>
          <a:chOff x="0" y="0"/>
          <a:chExt cx="0" cy="0"/>
        </a:xfrm>
      </p:grpSpPr>
      <p:sp>
        <p:nvSpPr>
          <p:cNvPr id="853" name="Google Shape;853;p1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4" name="Google Shape;854;p10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Read the Close Read note with students. </a:t>
            </a:r>
            <a:r>
              <a:rPr i="1" lang="en-US"/>
              <a:t>Cornbread Man jumps up. I think he is afraid because he knows Grandma wants to eat him. I know she wants to eat him because she says, “You look good to eat.” </a:t>
            </a:r>
            <a:endParaRPr i="1"/>
          </a:p>
          <a:p>
            <a:pPr indent="-228600" lvl="0" marL="228600" rtl="0" algn="l">
              <a:lnSpc>
                <a:spcPct val="100000"/>
              </a:lnSpc>
              <a:spcBef>
                <a:spcPts val="0"/>
              </a:spcBef>
              <a:spcAft>
                <a:spcPts val="0"/>
              </a:spcAft>
              <a:buClr>
                <a:srgbClr val="000000"/>
              </a:buClr>
              <a:buSzPts val="1200"/>
              <a:buFont typeface="Calibri"/>
              <a:buAutoNum type="arabicPeriod"/>
            </a:pPr>
            <a:r>
              <a:rPr lang="en-US"/>
              <a:t>Prompt students to say whether this is the same reason the gingerbread man jumps up in the story The Gingerbread Man. DOK 2</a:t>
            </a:r>
            <a:br>
              <a:rPr i="0" lang="en-US"/>
            </a:br>
            <a:endParaRPr i="0"/>
          </a:p>
        </p:txBody>
      </p:sp>
      <p:sp>
        <p:nvSpPr>
          <p:cNvPr id="855" name="Google Shape;855;p10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5" name="Shape 865"/>
        <p:cNvGrpSpPr/>
        <p:nvPr/>
      </p:nvGrpSpPr>
      <p:grpSpPr>
        <a:xfrm>
          <a:off x="0" y="0"/>
          <a:ext cx="0" cy="0"/>
          <a:chOff x="0" y="0"/>
          <a:chExt cx="0" cy="0"/>
        </a:xfrm>
      </p:grpSpPr>
      <p:sp>
        <p:nvSpPr>
          <p:cNvPr id="866" name="Google Shape;866;p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7" name="Google Shape;867;p6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marR="0" rtl="0" algn="l">
              <a:lnSpc>
                <a:spcPct val="100000"/>
              </a:lnSpc>
              <a:spcBef>
                <a:spcPts val="0"/>
              </a:spcBef>
              <a:spcAft>
                <a:spcPts val="0"/>
              </a:spcAft>
              <a:buClr>
                <a:srgbClr val="000000"/>
              </a:buClr>
              <a:buSzPts val="1200"/>
              <a:buFont typeface="Calibri"/>
              <a:buAutoNum type="arabicPeriod"/>
            </a:pPr>
            <a:r>
              <a:rPr lang="en-US"/>
              <a:t>Have students use the strategies for making inferences</a:t>
            </a:r>
            <a:endParaRPr/>
          </a:p>
          <a:p>
            <a:pPr indent="-215900" lvl="0" marL="228600" marR="0" rtl="0" algn="l">
              <a:lnSpc>
                <a:spcPct val="100000"/>
              </a:lnSpc>
              <a:spcBef>
                <a:spcPts val="0"/>
              </a:spcBef>
              <a:spcAft>
                <a:spcPts val="0"/>
              </a:spcAft>
              <a:buClr>
                <a:srgbClr val="000000"/>
              </a:buClr>
              <a:buSzPts val="1200"/>
              <a:buFont typeface="Calibri"/>
              <a:buAutoNum type="arabicPeriod"/>
            </a:pPr>
            <a:r>
              <a:rPr lang="en-US"/>
              <a:t>Have students complete p. 89 in the Student Interactive.</a:t>
            </a:r>
            <a:br>
              <a:rPr lang="en-US"/>
            </a:br>
            <a:endParaRPr/>
          </a:p>
        </p:txBody>
      </p:sp>
      <p:sp>
        <p:nvSpPr>
          <p:cNvPr id="868" name="Google Shape;868;p6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8" name="Shape 878"/>
        <p:cNvGrpSpPr/>
        <p:nvPr/>
      </p:nvGrpSpPr>
      <p:grpSpPr>
        <a:xfrm>
          <a:off x="0" y="0"/>
          <a:ext cx="0" cy="0"/>
          <a:chOff x="0" y="0"/>
          <a:chExt cx="0" cy="0"/>
        </a:xfrm>
      </p:grpSpPr>
      <p:sp>
        <p:nvSpPr>
          <p:cNvPr id="879" name="Google Shape;879;p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0" name="Google Shape;880;p6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A story plot consists of actions or a sequence of events. The plot often tells about a problem and how characters react to it and solve it.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Read a stack book aloud. After reading, model identifying the events in the story. Use sequence words such as first, next, and last.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Say: </a:t>
            </a:r>
            <a:r>
              <a:rPr i="1" lang="en-US"/>
              <a:t>The plot is what happens in a story. The plot includes many events. Usually there is a problem that the characters have to solve. What was the problem in this story?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Work with students to identify the problem. </a:t>
            </a:r>
            <a:r>
              <a:rPr i="1" lang="en-US"/>
              <a:t>How was the problem solved?</a:t>
            </a:r>
            <a:r>
              <a:rPr lang="en-US"/>
              <a:t>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Work with students to tell how the characters solved the problem.</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Hold up another stack book that you read aloud during the immersion days. </a:t>
            </a:r>
            <a:r>
              <a:rPr i="1" lang="en-US"/>
              <a:t>Say: Let’s talk about the plot in this book. What happens first?</a:t>
            </a:r>
            <a:r>
              <a:rPr lang="en-US"/>
              <a:t>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Help students walk through the plot by asking what happens first, next, and last.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Then ask students to describe the problem in the story and how the characters solved it. Repeat with another stack book if students need more help identifying the sequence of events.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Finally, say: </a:t>
            </a:r>
            <a:r>
              <a:rPr i="1" lang="en-US"/>
              <a:t>Authors write events for their stories. These events make up the plot. As you write your own fictional stories, think about what events, or actions, might happen to your characters. What problem do they need to solve?</a:t>
            </a:r>
            <a:endParaRPr i="1"/>
          </a:p>
        </p:txBody>
      </p:sp>
      <p:sp>
        <p:nvSpPr>
          <p:cNvPr id="881" name="Google Shape;881;p6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1" name="Shape 891"/>
        <p:cNvGrpSpPr/>
        <p:nvPr/>
      </p:nvGrpSpPr>
      <p:grpSpPr>
        <a:xfrm>
          <a:off x="0" y="0"/>
          <a:ext cx="0" cy="0"/>
          <a:chOff x="0" y="0"/>
          <a:chExt cx="0" cy="0"/>
        </a:xfrm>
      </p:grpSpPr>
      <p:sp>
        <p:nvSpPr>
          <p:cNvPr id="892" name="Google Shape;892;p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3" name="Google Shape;893;p6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After this lesson, students should transition into independent writing.</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 Prompt students to think about events for their story, including a problem and resolution. Then have them continue writing their fiction books. </a:t>
            </a:r>
            <a:endParaRPr/>
          </a:p>
          <a:p>
            <a:pPr indent="-304800" lvl="0" marL="804672" rtl="0" algn="l">
              <a:lnSpc>
                <a:spcPct val="100000"/>
              </a:lnSpc>
              <a:spcBef>
                <a:spcPts val="0"/>
              </a:spcBef>
              <a:spcAft>
                <a:spcPts val="0"/>
              </a:spcAft>
              <a:buSzPts val="1200"/>
              <a:buFont typeface="Calibri"/>
              <a:buChar char="●"/>
            </a:pPr>
            <a:r>
              <a:rPr lang="en-US"/>
              <a:t>Modeled: Use stack texts to identify the problem and resolution of a story. </a:t>
            </a:r>
            <a:endParaRPr/>
          </a:p>
          <a:p>
            <a:pPr indent="-304800" lvl="0" marL="804672" rtl="0" algn="l">
              <a:lnSpc>
                <a:spcPct val="100000"/>
              </a:lnSpc>
              <a:spcBef>
                <a:spcPts val="0"/>
              </a:spcBef>
              <a:spcAft>
                <a:spcPts val="0"/>
              </a:spcAft>
              <a:buSzPts val="1200"/>
              <a:buFont typeface="Calibri"/>
              <a:buChar char="●"/>
            </a:pPr>
            <a:r>
              <a:rPr lang="en-US"/>
              <a:t>Shared: Encourage students to think about a favorite story and identify the problem in the story and how it was solved. </a:t>
            </a:r>
            <a:endParaRPr/>
          </a:p>
          <a:p>
            <a:pPr indent="-304800" lvl="0" marL="804672" rtl="0" algn="l">
              <a:lnSpc>
                <a:spcPct val="100000"/>
              </a:lnSpc>
              <a:spcBef>
                <a:spcPts val="0"/>
              </a:spcBef>
              <a:spcAft>
                <a:spcPts val="0"/>
              </a:spcAft>
              <a:buSzPts val="1200"/>
              <a:buFont typeface="Calibri"/>
              <a:buChar char="●"/>
            </a:pPr>
            <a:r>
              <a:rPr lang="en-US"/>
              <a:t>Guided: Prompt students to identify the events of the plot, including the problem and resolution in the story. </a:t>
            </a:r>
            <a:endParaRPr/>
          </a:p>
          <a:p>
            <a:pPr indent="-231648" lvl="0" marL="228600" rtl="0" algn="l">
              <a:spcBef>
                <a:spcPts val="0"/>
              </a:spcBef>
              <a:spcAft>
                <a:spcPts val="0"/>
              </a:spcAft>
              <a:buSzPts val="1200"/>
              <a:buFont typeface="Calibri"/>
              <a:buAutoNum type="arabicPeriod"/>
            </a:pPr>
            <a:r>
              <a:rPr b="1" lang="en-US"/>
              <a:t>Click path: Table of Contents -&gt; Resource Download Center -&gt; Writing Workshop Conference Notes</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Have a few students share the plots for their stories, including the problem and resolution. Prompt students to suggest other possible resolutions to the problem. </a:t>
            </a:r>
            <a:endParaRPr b="1"/>
          </a:p>
          <a:p>
            <a:pPr indent="0" lvl="0" marL="0" rtl="0" algn="l">
              <a:lnSpc>
                <a:spcPct val="100000"/>
              </a:lnSpc>
              <a:spcBef>
                <a:spcPts val="0"/>
              </a:spcBef>
              <a:spcAft>
                <a:spcPts val="0"/>
              </a:spcAft>
              <a:buSzPts val="1400"/>
              <a:buNone/>
            </a:pPr>
            <a:r>
              <a:t/>
            </a:r>
            <a:endParaRPr/>
          </a:p>
        </p:txBody>
      </p:sp>
      <p:sp>
        <p:nvSpPr>
          <p:cNvPr id="894" name="Google Shape;894;p6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4" name="Shape 904"/>
        <p:cNvGrpSpPr/>
        <p:nvPr/>
      </p:nvGrpSpPr>
      <p:grpSpPr>
        <a:xfrm>
          <a:off x="0" y="0"/>
          <a:ext cx="0" cy="0"/>
          <a:chOff x="0" y="0"/>
          <a:chExt cx="0" cy="0"/>
        </a:xfrm>
      </p:grpSpPr>
      <p:sp>
        <p:nvSpPr>
          <p:cNvPr id="905" name="Google Shape;905;p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6" name="Google Shape;906;p6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Have students edit for an objective case pronoun to complete the practice activity on p. 94 in the Student Interactive.</a:t>
            </a:r>
            <a:endParaRPr/>
          </a:p>
        </p:txBody>
      </p:sp>
      <p:sp>
        <p:nvSpPr>
          <p:cNvPr id="907" name="Google Shape;907;p6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7" name="Shape 917"/>
        <p:cNvGrpSpPr/>
        <p:nvPr/>
      </p:nvGrpSpPr>
      <p:grpSpPr>
        <a:xfrm>
          <a:off x="0" y="0"/>
          <a:ext cx="0" cy="0"/>
          <a:chOff x="0" y="0"/>
          <a:chExt cx="0" cy="0"/>
        </a:xfrm>
      </p:grpSpPr>
      <p:sp>
        <p:nvSpPr>
          <p:cNvPr id="918" name="Google Shape;918;p6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19" name="Google Shape;919;p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7" name="Shape 927"/>
        <p:cNvGrpSpPr/>
        <p:nvPr/>
      </p:nvGrpSpPr>
      <p:grpSpPr>
        <a:xfrm>
          <a:off x="0" y="0"/>
          <a:ext cx="0" cy="0"/>
          <a:chOff x="0" y="0"/>
          <a:chExt cx="0" cy="0"/>
        </a:xfrm>
      </p:grpSpPr>
      <p:sp>
        <p:nvSpPr>
          <p:cNvPr id="928" name="Google Shape;928;p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9" name="Google Shape;929;p6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Display the van Picture Card van. </a:t>
            </a:r>
            <a:r>
              <a:rPr i="1" lang="en-US"/>
              <a:t>Listen to the sounds in van: /v/ /a/ /n/. What sound do you hear in the middle of van? </a:t>
            </a:r>
            <a:r>
              <a:rPr b="1" lang="en-US"/>
              <a:t>Click path -&gt; Table of Contents -&gt; Unit 3 Week 2 Fairy Tales -&gt; Lesson 5</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Students should say /a/. What sound do you hear at the end? Students should say /n/. Then hold up the fan Picture Card. </a:t>
            </a:r>
            <a:r>
              <a:rPr i="1" lang="en-US"/>
              <a:t>This is a picture of a fan. Fan rhymes with van. When words rhyme, it means they have the same middle and ending sounds. Fan and van have the sound /a/ in the middle and the sound /n/ at the end.</a:t>
            </a:r>
            <a:r>
              <a:rPr lang="en-US"/>
              <a:t>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Prompt students to think of other words that rhyme with van and fan. </a:t>
            </a:r>
            <a:r>
              <a:rPr i="1" lang="en-US"/>
              <a:t>What other words can you think of that rhyme with van and fan?</a:t>
            </a:r>
            <a:r>
              <a:rPr lang="en-US"/>
              <a:t> Possible responses include: man, Jan, Dan, ran, ban, can, pan, tan.</a:t>
            </a:r>
            <a:endParaRPr i="0"/>
          </a:p>
        </p:txBody>
      </p:sp>
      <p:sp>
        <p:nvSpPr>
          <p:cNvPr id="930" name="Google Shape;930;p6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9" name="Shape 939"/>
        <p:cNvGrpSpPr/>
        <p:nvPr/>
      </p:nvGrpSpPr>
      <p:grpSpPr>
        <a:xfrm>
          <a:off x="0" y="0"/>
          <a:ext cx="0" cy="0"/>
          <a:chOff x="0" y="0"/>
          <a:chExt cx="0" cy="0"/>
        </a:xfrm>
      </p:grpSpPr>
      <p:sp>
        <p:nvSpPr>
          <p:cNvPr id="940" name="Google Shape;940;p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1" name="Google Shape;941;p6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Write the letters Vv and Uu on the board. Have students identify the letters as you point to them. Then review the sound for each letter: v/v/, u/u/. Ask students to say the sound as you point to each letter. Ask them to give you examples of some words with the sounds.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Divide the class in half. One half is the V-Team. The other is the U-Team. Place teams on opposite sides of the room.</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 Write the words vet, van, jump, just, vat, bug, and hut on the board. </a:t>
            </a:r>
            <a:r>
              <a:rPr i="1" lang="en-US"/>
              <a:t>We will read these words together. If you hear the sound /v/, the V-Team will applaud. If you hear the sound /u/, the U-Team will applaud.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Point to each letter as you read each word aloud. </a:t>
            </a:r>
            <a:r>
              <a:rPr i="1" lang="en-US"/>
              <a:t>Let’s read the first word together: /v/ /e/ /t/, vet.</a:t>
            </a:r>
            <a:endParaRPr/>
          </a:p>
          <a:p>
            <a:pPr indent="-190500" lvl="0" marL="228600" rtl="0" algn="l">
              <a:lnSpc>
                <a:spcPct val="100000"/>
              </a:lnSpc>
              <a:spcBef>
                <a:spcPts val="0"/>
              </a:spcBef>
              <a:spcAft>
                <a:spcPts val="0"/>
              </a:spcAft>
              <a:buClr>
                <a:srgbClr val="000000"/>
              </a:buClr>
              <a:buSzPts val="1200"/>
              <a:buFont typeface="Calibri"/>
              <a:buAutoNum type="arabicPeriod"/>
            </a:pPr>
            <a:r>
              <a:rPr i="1" lang="en-US"/>
              <a:t> </a:t>
            </a:r>
            <a:r>
              <a:rPr lang="en-US"/>
              <a:t>The V-Team should clap. Repeat the activity with the rest of the words. </a:t>
            </a:r>
            <a:endParaRPr/>
          </a:p>
        </p:txBody>
      </p:sp>
      <p:sp>
        <p:nvSpPr>
          <p:cNvPr id="942" name="Google Shape;942;p6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7" name="Shape 957"/>
        <p:cNvGrpSpPr/>
        <p:nvPr/>
      </p:nvGrpSpPr>
      <p:grpSpPr>
        <a:xfrm>
          <a:off x="0" y="0"/>
          <a:ext cx="0" cy="0"/>
          <a:chOff x="0" y="0"/>
          <a:chExt cx="0" cy="0"/>
        </a:xfrm>
      </p:grpSpPr>
      <p:sp>
        <p:nvSpPr>
          <p:cNvPr id="958" name="Google Shape;958;p1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9" name="Google Shape;959;p10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Have students turn to p. 66 in the Student Interactive and read the words with a partner.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look at p. 67 in the Student Interactive. Have them complete the words with u or v. Then have them read the sentences.</a:t>
            </a:r>
            <a:endParaRPr i="1" u="none"/>
          </a:p>
          <a:p>
            <a:pPr indent="-114300" lvl="0" marL="228600" rtl="0" algn="l">
              <a:lnSpc>
                <a:spcPct val="100000"/>
              </a:lnSpc>
              <a:spcBef>
                <a:spcPts val="0"/>
              </a:spcBef>
              <a:spcAft>
                <a:spcPts val="0"/>
              </a:spcAft>
              <a:buClr>
                <a:srgbClr val="000000"/>
              </a:buClr>
              <a:buSzPts val="1200"/>
              <a:buFont typeface="Arial"/>
              <a:buNone/>
            </a:pPr>
            <a:r>
              <a:t/>
            </a:r>
            <a:endParaRPr i="1" u="none"/>
          </a:p>
        </p:txBody>
      </p:sp>
      <p:sp>
        <p:nvSpPr>
          <p:cNvPr id="960" name="Google Shape;960;p10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6" name="Google Shape;156;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Display the high-frequency words any, come, and play.</a:t>
            </a:r>
            <a:endParaRPr/>
          </a:p>
          <a:p>
            <a:pPr indent="-304800" lvl="0" marL="804672" rtl="0" algn="l">
              <a:lnSpc>
                <a:spcPct val="100000"/>
              </a:lnSpc>
              <a:spcBef>
                <a:spcPts val="0"/>
              </a:spcBef>
              <a:spcAft>
                <a:spcPts val="0"/>
              </a:spcAft>
              <a:buSzPts val="1200"/>
              <a:buFont typeface="Calibri"/>
              <a:buChar char="●"/>
            </a:pPr>
            <a:r>
              <a:rPr lang="en-US"/>
              <a:t>Point to the word any and read it. </a:t>
            </a:r>
            <a:endParaRPr/>
          </a:p>
          <a:p>
            <a:pPr indent="-304800" lvl="0" marL="804672" rtl="0" algn="l">
              <a:lnSpc>
                <a:spcPct val="100000"/>
              </a:lnSpc>
              <a:spcBef>
                <a:spcPts val="0"/>
              </a:spcBef>
              <a:spcAft>
                <a:spcPts val="0"/>
              </a:spcAft>
              <a:buSzPts val="1200"/>
              <a:buFont typeface="Calibri"/>
              <a:buChar char="●"/>
            </a:pPr>
            <a:r>
              <a:rPr lang="en-US"/>
              <a:t>Have students point to the word any and read it. </a:t>
            </a:r>
            <a:endParaRPr/>
          </a:p>
          <a:p>
            <a:pPr indent="-304800" lvl="0" marL="804672" rtl="0" algn="l">
              <a:lnSpc>
                <a:spcPct val="100000"/>
              </a:lnSpc>
              <a:spcBef>
                <a:spcPts val="0"/>
              </a:spcBef>
              <a:spcAft>
                <a:spcPts val="0"/>
              </a:spcAft>
              <a:buSzPts val="1200"/>
              <a:buFont typeface="Calibri"/>
              <a:buChar char="●"/>
            </a:pPr>
            <a:r>
              <a:rPr lang="en-US"/>
              <a:t>Repeat for come and play</a:t>
            </a:r>
            <a:endParaRPr/>
          </a:p>
        </p:txBody>
      </p:sp>
      <p:sp>
        <p:nvSpPr>
          <p:cNvPr id="157" name="Google Shape;157;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0" name="Shape 970"/>
        <p:cNvGrpSpPr/>
        <p:nvPr/>
      </p:nvGrpSpPr>
      <p:grpSpPr>
        <a:xfrm>
          <a:off x="0" y="0"/>
          <a:ext cx="0" cy="0"/>
          <a:chOff x="0" y="0"/>
          <a:chExt cx="0" cy="0"/>
        </a:xfrm>
      </p:grpSpPr>
      <p:sp>
        <p:nvSpPr>
          <p:cNvPr id="971" name="Google Shape;971;p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72" name="Google Shape;972;p6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Remind students that high frequency words are words they will hear, see, and use often.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Remind them they will be learning many of these words this year, and the words will help them become better readers.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Say the word come and ask students what letters spell the word. Have students </a:t>
            </a:r>
            <a:endParaRPr/>
          </a:p>
          <a:p>
            <a:pPr indent="-304800" lvl="0" marL="804672" rtl="0" algn="l">
              <a:lnSpc>
                <a:spcPct val="100000"/>
              </a:lnSpc>
              <a:spcBef>
                <a:spcPts val="0"/>
              </a:spcBef>
              <a:spcAft>
                <a:spcPts val="0"/>
              </a:spcAft>
              <a:buSzPts val="1200"/>
              <a:buFont typeface="Calibri"/>
              <a:buChar char="●"/>
            </a:pPr>
            <a:r>
              <a:rPr lang="en-US"/>
              <a:t>say each letter as you write it on the board. </a:t>
            </a:r>
            <a:endParaRPr/>
          </a:p>
          <a:p>
            <a:pPr indent="-304800" lvl="0" marL="804672" rtl="0" algn="l">
              <a:lnSpc>
                <a:spcPct val="100000"/>
              </a:lnSpc>
              <a:spcBef>
                <a:spcPts val="0"/>
              </a:spcBef>
              <a:spcAft>
                <a:spcPts val="0"/>
              </a:spcAft>
              <a:buSzPts val="1200"/>
              <a:buFont typeface="Calibri"/>
              <a:buChar char="●"/>
            </a:pPr>
            <a:r>
              <a:rPr lang="en-US"/>
              <a:t>say and spell the word, clapping for each letter.</a:t>
            </a:r>
            <a:endParaRPr/>
          </a:p>
          <a:p>
            <a:pPr indent="-304800" lvl="0" marL="804672" rtl="0" algn="l">
              <a:lnSpc>
                <a:spcPct val="100000"/>
              </a:lnSpc>
              <a:spcBef>
                <a:spcPts val="0"/>
              </a:spcBef>
              <a:spcAft>
                <a:spcPts val="0"/>
              </a:spcAft>
              <a:buSzPts val="1200"/>
              <a:buFont typeface="Calibri"/>
              <a:buChar char="●"/>
            </a:pPr>
            <a:r>
              <a:rPr lang="en-US"/>
              <a:t>repeat with play and any. </a:t>
            </a:r>
            <a:endParaRPr i="0" u="none" strike="noStrike">
              <a:solidFill>
                <a:srgbClr val="000000"/>
              </a:solidFill>
            </a:endParaRPr>
          </a:p>
        </p:txBody>
      </p:sp>
      <p:sp>
        <p:nvSpPr>
          <p:cNvPr id="973" name="Google Shape;973;p6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3" name="Shape 983"/>
        <p:cNvGrpSpPr/>
        <p:nvPr/>
      </p:nvGrpSpPr>
      <p:grpSpPr>
        <a:xfrm>
          <a:off x="0" y="0"/>
          <a:ext cx="0" cy="0"/>
          <a:chOff x="0" y="0"/>
          <a:chExt cx="0" cy="0"/>
        </a:xfrm>
      </p:grpSpPr>
      <p:sp>
        <p:nvSpPr>
          <p:cNvPr id="984" name="Google Shape;984;p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5" name="Google Shape;985;p7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Tell students that talking about stories often begins with retelling them. </a:t>
            </a:r>
            <a:endParaRPr/>
          </a:p>
          <a:p>
            <a:pPr indent="-215900" lvl="0" marL="228600" rtl="0" algn="l">
              <a:lnSpc>
                <a:spcPct val="100000"/>
              </a:lnSpc>
              <a:spcBef>
                <a:spcPts val="0"/>
              </a:spcBef>
              <a:spcAft>
                <a:spcPts val="0"/>
              </a:spcAft>
              <a:buSzPts val="1200"/>
              <a:buFont typeface="Calibri"/>
              <a:buAutoNum type="arabicPeriod"/>
            </a:pPr>
            <a:r>
              <a:rPr lang="en-US"/>
              <a:t>When students retell stories, they work to remember the most important ideas and message from the text.</a:t>
            </a:r>
            <a:endParaRPr/>
          </a:p>
          <a:p>
            <a:pPr indent="-215900" lvl="0" marL="228600" rtl="0" algn="l">
              <a:lnSpc>
                <a:spcPct val="100000"/>
              </a:lnSpc>
              <a:spcBef>
                <a:spcPts val="0"/>
              </a:spcBef>
              <a:spcAft>
                <a:spcPts val="0"/>
              </a:spcAft>
              <a:buSzPts val="1200"/>
              <a:buFont typeface="Calibri"/>
              <a:buAutoNum type="arabicPeriod"/>
            </a:pPr>
            <a:r>
              <a:rPr lang="en-US"/>
              <a:t> Students should</a:t>
            </a:r>
            <a:endParaRPr/>
          </a:p>
          <a:p>
            <a:pPr indent="-304800" lvl="0" marL="804672" rtl="0" algn="l">
              <a:lnSpc>
                <a:spcPct val="100000"/>
              </a:lnSpc>
              <a:spcBef>
                <a:spcPts val="0"/>
              </a:spcBef>
              <a:spcAft>
                <a:spcPts val="0"/>
              </a:spcAft>
              <a:buSzPts val="1200"/>
              <a:buFont typeface="Calibri"/>
              <a:buChar char="●"/>
            </a:pPr>
            <a:r>
              <a:rPr lang="en-US"/>
              <a:t>make sure they understand what the stories are about. </a:t>
            </a:r>
            <a:endParaRPr/>
          </a:p>
          <a:p>
            <a:pPr indent="-304800" lvl="0" marL="804672" rtl="0" algn="l">
              <a:lnSpc>
                <a:spcPct val="100000"/>
              </a:lnSpc>
              <a:spcBef>
                <a:spcPts val="0"/>
              </a:spcBef>
              <a:spcAft>
                <a:spcPts val="0"/>
              </a:spcAft>
              <a:buSzPts val="1200"/>
              <a:buFont typeface="Calibri"/>
              <a:buChar char="●"/>
            </a:pPr>
            <a:r>
              <a:rPr lang="en-US"/>
              <a:t>think about ideas or information they could share with others. </a:t>
            </a:r>
            <a:endParaRPr/>
          </a:p>
          <a:p>
            <a:pPr indent="-304800" lvl="0" marL="804672" rtl="0" algn="l">
              <a:lnSpc>
                <a:spcPct val="100000"/>
              </a:lnSpc>
              <a:spcBef>
                <a:spcPts val="0"/>
              </a:spcBef>
              <a:spcAft>
                <a:spcPts val="0"/>
              </a:spcAft>
              <a:buSzPts val="1200"/>
              <a:buFont typeface="Calibri"/>
              <a:buChar char="●"/>
            </a:pPr>
            <a:r>
              <a:rPr lang="en-US"/>
              <a:t>speak loudly and clearly as they share information and ideas. </a:t>
            </a:r>
            <a:endParaRPr/>
          </a:p>
          <a:p>
            <a:pPr indent="-304800" lvl="0" marL="804672" rtl="0" algn="l">
              <a:lnSpc>
                <a:spcPct val="100000"/>
              </a:lnSpc>
              <a:spcBef>
                <a:spcPts val="0"/>
              </a:spcBef>
              <a:spcAft>
                <a:spcPts val="0"/>
              </a:spcAft>
              <a:buSzPts val="1200"/>
              <a:buFont typeface="Calibri"/>
              <a:buChar char="●"/>
            </a:pPr>
            <a:r>
              <a:rPr lang="en-US"/>
              <a:t>listen actively to others so they can connect ideas. </a:t>
            </a:r>
            <a:endParaRPr/>
          </a:p>
          <a:p>
            <a:pPr indent="-215900" lvl="0" marL="228600" rtl="0" algn="l">
              <a:lnSpc>
                <a:spcPct val="100000"/>
              </a:lnSpc>
              <a:spcBef>
                <a:spcPts val="0"/>
              </a:spcBef>
              <a:spcAft>
                <a:spcPts val="0"/>
              </a:spcAft>
              <a:buSzPts val="1200"/>
              <a:buFont typeface="Calibri"/>
              <a:buAutoNum type="arabicPeriod"/>
            </a:pPr>
            <a:r>
              <a:rPr lang="en-US"/>
              <a:t>Model sharing ideas and information using the Weekly Question on p. 90 in the Student Interactive.</a:t>
            </a:r>
            <a:endParaRPr/>
          </a:p>
          <a:p>
            <a:pPr indent="-215900" lvl="0" marL="228600" rtl="0" algn="l">
              <a:lnSpc>
                <a:spcPct val="100000"/>
              </a:lnSpc>
              <a:spcBef>
                <a:spcPts val="0"/>
              </a:spcBef>
              <a:spcAft>
                <a:spcPts val="0"/>
              </a:spcAft>
              <a:buSzPts val="1200"/>
              <a:buFont typeface="Calibri"/>
              <a:buAutoNum type="arabicPeriod"/>
            </a:pPr>
            <a:r>
              <a:rPr i="1" lang="en-US"/>
              <a:t>I know that stories can sometimes be similar and different. When I look for things that are similar, I am comparing stories. When I look for things that are different, I am contrasting stories. I can also retell stories and tell how they compare and contrast. </a:t>
            </a:r>
            <a:endParaRPr i="1"/>
          </a:p>
        </p:txBody>
      </p:sp>
      <p:sp>
        <p:nvSpPr>
          <p:cNvPr id="986" name="Google Shape;986;p7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6" name="Shape 996"/>
        <p:cNvGrpSpPr/>
        <p:nvPr/>
      </p:nvGrpSpPr>
      <p:grpSpPr>
        <a:xfrm>
          <a:off x="0" y="0"/>
          <a:ext cx="0" cy="0"/>
          <a:chOff x="0" y="0"/>
          <a:chExt cx="0" cy="0"/>
        </a:xfrm>
      </p:grpSpPr>
      <p:sp>
        <p:nvSpPr>
          <p:cNvPr id="997" name="Google Shape;997;p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98" name="Google Shape;998;p7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lang="en-US"/>
              <a:t>Have students complete p. 90 in the Student Interactive.</a:t>
            </a:r>
            <a:endParaRPr/>
          </a:p>
          <a:p>
            <a:pPr indent="-215900" lvl="0" marL="228600" rtl="0" algn="l">
              <a:lnSpc>
                <a:spcPct val="100000"/>
              </a:lnSpc>
              <a:spcBef>
                <a:spcPts val="0"/>
              </a:spcBef>
              <a:spcAft>
                <a:spcPts val="0"/>
              </a:spcAft>
              <a:buSzPts val="1200"/>
              <a:buFont typeface="Calibri"/>
              <a:buAutoNum type="arabicPeriod"/>
            </a:pPr>
            <a:r>
              <a:rPr lang="en-US"/>
              <a:t>Have students use evidence from the stories they have read this week to respond to the Weekly Question. </a:t>
            </a:r>
            <a:endParaRPr/>
          </a:p>
          <a:p>
            <a:pPr indent="-215900" lvl="0" marL="228600" rtl="0" algn="l">
              <a:lnSpc>
                <a:spcPct val="100000"/>
              </a:lnSpc>
              <a:spcBef>
                <a:spcPts val="0"/>
              </a:spcBef>
              <a:spcAft>
                <a:spcPts val="0"/>
              </a:spcAft>
              <a:buSzPts val="1200"/>
              <a:buFont typeface="Calibri"/>
              <a:buAutoNum type="arabicPeriod"/>
            </a:pPr>
            <a:r>
              <a:rPr lang="en-US"/>
              <a:t>Tell them to write or draw their response on a sheet of paper and then share it with a partner.</a:t>
            </a:r>
            <a:endParaRPr b="1"/>
          </a:p>
        </p:txBody>
      </p:sp>
      <p:sp>
        <p:nvSpPr>
          <p:cNvPr id="999" name="Google Shape;999;p7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1" name="Shape 1011"/>
        <p:cNvGrpSpPr/>
        <p:nvPr/>
      </p:nvGrpSpPr>
      <p:grpSpPr>
        <a:xfrm>
          <a:off x="0" y="0"/>
          <a:ext cx="0" cy="0"/>
          <a:chOff x="0" y="0"/>
          <a:chExt cx="0" cy="0"/>
        </a:xfrm>
      </p:grpSpPr>
      <p:sp>
        <p:nvSpPr>
          <p:cNvPr id="1012" name="Google Shape;1012;p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3" name="Google Shape;1013;p7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An author plans out the plot of a story before writing.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Planning out the events of the story helps the author identify the challenges and solutions that make up the plot.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Tell students that it is often easy to figure out the resolution of the story because it usually comes at the end of the book. Hold up a stack book that your class is familiar with. </a:t>
            </a:r>
            <a:r>
              <a:rPr i="1" lang="en-US"/>
              <a:t>This book has a plot that includes a problem and a solution. Does anyone remember the problem? </a:t>
            </a:r>
            <a:r>
              <a:rPr lang="en-US"/>
              <a:t>Call on a student to name the problem. </a:t>
            </a:r>
            <a:r>
              <a:rPr i="1" lang="en-US"/>
              <a:t>Now, does anyone remember the solution? Call on another student to tell you the resolution. The author wrote the problem and solution for this book. The author decided what the problem would be and how it would be solved.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Have students look at p. 97 in the Student Interactive. Discuss what is happening in the picture and ask students to identify the problem. Then say: </a:t>
            </a:r>
            <a:r>
              <a:rPr i="1" lang="en-US"/>
              <a:t>Today I will teach you how to generate, or think of, ideas for the end of a story. To come up with ideas, we will brainstorm and draw our ideas. How will this story end? </a:t>
            </a:r>
            <a:r>
              <a:rPr lang="en-US"/>
              <a:t>How </a:t>
            </a:r>
            <a:r>
              <a:rPr i="1" lang="en-US"/>
              <a:t>will the tortoise win the race? Let’s think of ideas. I know! One way the tortoise can win the race is by taking a shortcut. I’ll draw a picture on the board of the tortoise sneaking through the grass. What other ways can the tortoise win the race? </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Based on students’ ideas, adjust your drawing or begin a new drawing on the board. When students have generated many ideas for an ending, say: </a:t>
            </a:r>
            <a:r>
              <a:rPr i="1" lang="en-US"/>
              <a:t>We thought of many ideas for a solution. Did we all think of the same way to end the story? No. There are many ways to end a story, and when you are the author, you get to choose.</a:t>
            </a:r>
            <a:r>
              <a:rPr lang="en-US"/>
              <a:t> Have students draw an ending in the Student Interactive.</a:t>
            </a:r>
            <a:endParaRPr i="1"/>
          </a:p>
        </p:txBody>
      </p:sp>
      <p:sp>
        <p:nvSpPr>
          <p:cNvPr id="1014" name="Google Shape;1014;p7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4" name="Shape 1024"/>
        <p:cNvGrpSpPr/>
        <p:nvPr/>
      </p:nvGrpSpPr>
      <p:grpSpPr>
        <a:xfrm>
          <a:off x="0" y="0"/>
          <a:ext cx="0" cy="0"/>
          <a:chOff x="0" y="0"/>
          <a:chExt cx="0" cy="0"/>
        </a:xfrm>
      </p:grpSpPr>
      <p:sp>
        <p:nvSpPr>
          <p:cNvPr id="1025" name="Google Shape;1025;p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26" name="Google Shape;1026;p7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Clr>
                <a:srgbClr val="000000"/>
              </a:buClr>
              <a:buSzPts val="1200"/>
              <a:buFont typeface="Calibri"/>
              <a:buAutoNum type="arabicPeriod"/>
            </a:pPr>
            <a:r>
              <a:rPr lang="en-US"/>
              <a:t>Display the following sentence and guide students to answer the question. </a:t>
            </a:r>
            <a:endParaRPr/>
          </a:p>
          <a:p>
            <a:pPr indent="0" lvl="0" marL="457200" rtl="0" algn="l">
              <a:spcBef>
                <a:spcPts val="0"/>
              </a:spcBef>
              <a:spcAft>
                <a:spcPts val="0"/>
              </a:spcAft>
              <a:buNone/>
            </a:pPr>
            <a:r>
              <a:rPr lang="en-US"/>
              <a:t>(1) Jim ran to me. </a:t>
            </a:r>
            <a:endParaRPr/>
          </a:p>
          <a:p>
            <a:pPr indent="0" lvl="0" marL="457200" rtl="0" algn="l">
              <a:spcBef>
                <a:spcPts val="0"/>
              </a:spcBef>
              <a:spcAft>
                <a:spcPts val="0"/>
              </a:spcAft>
              <a:buNone/>
            </a:pPr>
            <a:r>
              <a:rPr lang="en-US"/>
              <a:t>Which word in the sentence is an objective case pronoun?</a:t>
            </a:r>
            <a:endParaRPr/>
          </a:p>
          <a:p>
            <a:pPr indent="0" lvl="0" marL="457200" rtl="0" algn="l">
              <a:spcBef>
                <a:spcPts val="0"/>
              </a:spcBef>
              <a:spcAft>
                <a:spcPts val="0"/>
              </a:spcAft>
              <a:buNone/>
            </a:pPr>
            <a:r>
              <a:rPr lang="en-US"/>
              <a:t>A Jim </a:t>
            </a:r>
            <a:endParaRPr/>
          </a:p>
          <a:p>
            <a:pPr indent="0" lvl="0" marL="457200" rtl="0" algn="l">
              <a:spcBef>
                <a:spcPts val="0"/>
              </a:spcBef>
              <a:spcAft>
                <a:spcPts val="0"/>
              </a:spcAft>
              <a:buNone/>
            </a:pPr>
            <a:r>
              <a:rPr lang="en-US"/>
              <a:t>B ran</a:t>
            </a:r>
            <a:endParaRPr/>
          </a:p>
          <a:p>
            <a:pPr indent="0" lvl="0" marL="457200" rtl="0" algn="l">
              <a:spcBef>
                <a:spcPts val="0"/>
              </a:spcBef>
              <a:spcAft>
                <a:spcPts val="0"/>
              </a:spcAft>
              <a:buNone/>
            </a:pPr>
            <a:r>
              <a:rPr lang="en-US"/>
              <a:t>C to </a:t>
            </a:r>
            <a:endParaRPr/>
          </a:p>
          <a:p>
            <a:pPr indent="0" lvl="0" marL="457200" rtl="0" algn="l">
              <a:spcBef>
                <a:spcPts val="0"/>
              </a:spcBef>
              <a:spcAft>
                <a:spcPts val="0"/>
              </a:spcAft>
              <a:buNone/>
            </a:pPr>
            <a:r>
              <a:rPr b="1" lang="en-US"/>
              <a:t>D me</a:t>
            </a:r>
            <a:endParaRPr/>
          </a:p>
          <a:p>
            <a:pPr indent="-228600" lvl="0" marL="228600" rtl="0" algn="l">
              <a:lnSpc>
                <a:spcPct val="100000"/>
              </a:lnSpc>
              <a:spcBef>
                <a:spcPts val="0"/>
              </a:spcBef>
              <a:spcAft>
                <a:spcPts val="0"/>
              </a:spcAft>
              <a:buClr>
                <a:srgbClr val="000000"/>
              </a:buClr>
              <a:buSzPts val="1200"/>
              <a:buFont typeface="Calibri"/>
              <a:buAutoNum type="arabicPeriod"/>
            </a:pPr>
            <a:r>
              <a:rPr lang="en-US"/>
              <a:t>Provide more practice with present tense by having students complete Language and Conventions, p. 88, from the Resource Download Center. </a:t>
            </a:r>
            <a:r>
              <a:rPr b="1" i="0" lang="en-US" u="none" strike="noStrike">
                <a:solidFill>
                  <a:srgbClr val="000000"/>
                </a:solidFill>
              </a:rPr>
              <a:t>Click path: Table of Contents -&gt; Resource Download Center -&gt; Language and Conventions -&gt; U2 W3</a:t>
            </a:r>
            <a:endParaRPr b="1" i="0" u="none" strike="noStrike">
              <a:solidFill>
                <a:srgbClr val="000000"/>
              </a:solidFill>
            </a:endParaRPr>
          </a:p>
          <a:p>
            <a:pPr indent="-152400" lvl="0" marL="228600" rtl="0" algn="l">
              <a:lnSpc>
                <a:spcPct val="100000"/>
              </a:lnSpc>
              <a:spcBef>
                <a:spcPts val="0"/>
              </a:spcBef>
              <a:spcAft>
                <a:spcPts val="0"/>
              </a:spcAft>
              <a:buClr>
                <a:schemeClr val="dk1"/>
              </a:buClr>
              <a:buSzPts val="1200"/>
              <a:buFont typeface="Arial"/>
              <a:buNone/>
            </a:pPr>
            <a:r>
              <a:t/>
            </a:r>
            <a:endParaRPr b="1" i="0" sz="1200" u="none" strike="noStrike">
              <a:solidFill>
                <a:srgbClr val="000000"/>
              </a:solidFill>
            </a:endParaRPr>
          </a:p>
          <a:p>
            <a:pPr indent="0" lvl="0" marL="0" rtl="0" algn="l">
              <a:lnSpc>
                <a:spcPct val="100000"/>
              </a:lnSpc>
              <a:spcBef>
                <a:spcPts val="0"/>
              </a:spcBef>
              <a:spcAft>
                <a:spcPts val="0"/>
              </a:spcAft>
              <a:buClr>
                <a:schemeClr val="dk1"/>
              </a:buClr>
              <a:buSzPts val="1200"/>
              <a:buFont typeface="Calibri"/>
              <a:buNone/>
            </a:pPr>
            <a:r>
              <a:t/>
            </a:r>
            <a:endParaRPr b="1" i="0" sz="1200" u="none" strike="noStrike">
              <a:solidFill>
                <a:srgbClr val="000000"/>
              </a:solidFill>
            </a:endParaRPr>
          </a:p>
          <a:p>
            <a:pPr indent="0" lvl="0" marL="0" rtl="0" algn="l">
              <a:lnSpc>
                <a:spcPct val="100000"/>
              </a:lnSpc>
              <a:spcBef>
                <a:spcPts val="0"/>
              </a:spcBef>
              <a:spcAft>
                <a:spcPts val="0"/>
              </a:spcAft>
              <a:buClr>
                <a:schemeClr val="dk1"/>
              </a:buClr>
              <a:buSzPts val="1800"/>
              <a:buFont typeface="Calibri"/>
              <a:buNone/>
            </a:pPr>
            <a:r>
              <a:t/>
            </a:r>
            <a:endParaRPr i="0" sz="1800" u="none" strike="noStrike">
              <a:solidFill>
                <a:srgbClr val="000000"/>
              </a:solidFill>
            </a:endParaRPr>
          </a:p>
        </p:txBody>
      </p:sp>
      <p:sp>
        <p:nvSpPr>
          <p:cNvPr id="1027" name="Google Shape;1027;p7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6" name="Shape 1036"/>
        <p:cNvGrpSpPr/>
        <p:nvPr/>
      </p:nvGrpSpPr>
      <p:grpSpPr>
        <a:xfrm>
          <a:off x="0" y="0"/>
          <a:ext cx="0" cy="0"/>
          <a:chOff x="0" y="0"/>
          <a:chExt cx="0" cy="0"/>
        </a:xfrm>
      </p:grpSpPr>
      <p:sp>
        <p:nvSpPr>
          <p:cNvPr id="1037" name="Google Shape;1037;p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38" name="Google Shape;1038;p8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1039" name="Google Shape;1039;p8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9" name="Google Shape;169;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Remind students of the Essential Question for Unit 3: Why do we like stories?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Point out the Weekly Question: How are two versions of the same story alike and different?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Explain that students will read two fairy tales this week.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follow along as you turn to p. 54 of the Student Interactive and point to the picture of the pigs.</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Explain that stories that begin the same way can have different endings.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Point out the two different endings on p. 55. Then read the infographic, “Telling Stories Different Ways.”</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 Use the following prompts to guide discussion:</a:t>
            </a:r>
            <a:endParaRPr/>
          </a:p>
          <a:p>
            <a:pPr indent="-304800" lvl="0" marL="804672" rtl="0" algn="l">
              <a:lnSpc>
                <a:spcPct val="100000"/>
              </a:lnSpc>
              <a:spcBef>
                <a:spcPts val="0"/>
              </a:spcBef>
              <a:spcAft>
                <a:spcPts val="0"/>
              </a:spcAft>
              <a:buSzPts val="1200"/>
              <a:buFont typeface="Calibri"/>
              <a:buChar char="●"/>
            </a:pPr>
            <a:r>
              <a:rPr lang="en-US"/>
              <a:t>Ask students to look at the picture on p. 54 and tell what they see. </a:t>
            </a:r>
            <a:endParaRPr/>
          </a:p>
          <a:p>
            <a:pPr indent="-304800" lvl="0" marL="804672" rtl="0" algn="l">
              <a:lnSpc>
                <a:spcPct val="100000"/>
              </a:lnSpc>
              <a:spcBef>
                <a:spcPts val="0"/>
              </a:spcBef>
              <a:spcAft>
                <a:spcPts val="0"/>
              </a:spcAft>
              <a:buSzPts val="1200"/>
              <a:buFont typeface="Calibri"/>
              <a:buChar char="●"/>
            </a:pPr>
            <a:r>
              <a:rPr lang="en-US"/>
              <a:t>Look at ending 1. Have students explain what is happening in the picture. </a:t>
            </a:r>
            <a:endParaRPr/>
          </a:p>
          <a:p>
            <a:pPr indent="-304800" lvl="0" marL="804672" rtl="0" algn="l">
              <a:lnSpc>
                <a:spcPct val="100000"/>
              </a:lnSpc>
              <a:spcBef>
                <a:spcPts val="0"/>
              </a:spcBef>
              <a:spcAft>
                <a:spcPts val="0"/>
              </a:spcAft>
              <a:buSzPts val="1200"/>
              <a:buFont typeface="Calibri"/>
              <a:buChar char="●"/>
            </a:pPr>
            <a:r>
              <a:rPr lang="en-US"/>
              <a:t>Look at ending 2. Have students explain what is happening in the picture. </a:t>
            </a:r>
            <a:endParaRPr/>
          </a:p>
          <a:p>
            <a:pPr indent="-304800" lvl="0" marL="804672" rtl="0" algn="l">
              <a:lnSpc>
                <a:spcPct val="100000"/>
              </a:lnSpc>
              <a:spcBef>
                <a:spcPts val="0"/>
              </a:spcBef>
              <a:spcAft>
                <a:spcPts val="0"/>
              </a:spcAft>
              <a:buSzPts val="1200"/>
              <a:buFont typeface="Calibri"/>
              <a:buChar char="●"/>
            </a:pPr>
            <a:r>
              <a:rPr lang="en-US"/>
              <a:t>Ask students to explain how the two endings are different.</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turn to a partner to talk about how the two versions of the story are alike and different.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Remind students of the Weekly Question: How are two versions of the same story alike and different?</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 Tell students that they just learned that stories can start the same way but be different, with different events and different endings.</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 Explain that this week students will learn more about comparing stories.</a:t>
            </a:r>
            <a:endParaRPr/>
          </a:p>
        </p:txBody>
      </p:sp>
      <p:sp>
        <p:nvSpPr>
          <p:cNvPr id="170" name="Google Shape;170;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2" name="Google Shape;182;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228600" rtl="0" algn="l">
              <a:lnSpc>
                <a:spcPct val="100000"/>
              </a:lnSpc>
              <a:spcBef>
                <a:spcPts val="0"/>
              </a:spcBef>
              <a:spcAft>
                <a:spcPts val="0"/>
              </a:spcAft>
              <a:buClr>
                <a:srgbClr val="000000"/>
              </a:buClr>
              <a:buSzPts val="1200"/>
              <a:buFont typeface="Calibri"/>
              <a:buAutoNum type="arabicPeriod"/>
            </a:pPr>
            <a:r>
              <a:rPr lang="en-US"/>
              <a:t>Tell students that they will listen to a fairy tale.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Fairy tales are traditional stories that tell about make-believe events and characters.</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Have students listen as you read aloud the story “The Three Javelinas.”</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Encourage students to be active listeners by looking at you and thinking about what you are saying as you read aloud.</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Purpose: Have students listen actively for elements of fairy tales, such as make-believe events and characters.</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READ: the entire text aloud without stopping for the Think Aloud callouts. </a:t>
            </a:r>
            <a:endParaRPr/>
          </a:p>
          <a:p>
            <a:pPr indent="-190500" lvl="0" marL="228600" rtl="0" algn="l">
              <a:lnSpc>
                <a:spcPct val="100000"/>
              </a:lnSpc>
              <a:spcBef>
                <a:spcPts val="0"/>
              </a:spcBef>
              <a:spcAft>
                <a:spcPts val="0"/>
              </a:spcAft>
              <a:buClr>
                <a:srgbClr val="000000"/>
              </a:buClr>
              <a:buSzPts val="1200"/>
              <a:buFont typeface="Calibri"/>
              <a:buAutoNum type="arabicPeriod"/>
            </a:pPr>
            <a:r>
              <a:rPr lang="en-US"/>
              <a:t>REREAD: the text aloud, pausing to model the Think Aloud strategies related to fairy tales.</a:t>
            </a:r>
            <a:endParaRPr/>
          </a:p>
          <a:p>
            <a:pPr indent="-190500" lvl="0" marL="228600" rtl="0" algn="l">
              <a:lnSpc>
                <a:spcPct val="100000"/>
              </a:lnSpc>
              <a:spcBef>
                <a:spcPts val="0"/>
              </a:spcBef>
              <a:spcAft>
                <a:spcPts val="0"/>
              </a:spcAft>
              <a:buSzPts val="1200"/>
              <a:buFont typeface="Calibri"/>
              <a:buAutoNum type="arabicPeriod"/>
            </a:pPr>
            <a:r>
              <a:rPr lang="en-US"/>
              <a:t>Use the chart to help students identify the characters in the story. </a:t>
            </a:r>
            <a:endParaRPr/>
          </a:p>
        </p:txBody>
      </p:sp>
      <p:sp>
        <p:nvSpPr>
          <p:cNvPr id="183" name="Google Shape;183;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 name="Shape 15"/>
        <p:cNvGrpSpPr/>
        <p:nvPr/>
      </p:nvGrpSpPr>
      <p:grpSpPr>
        <a:xfrm>
          <a:off x="0" y="0"/>
          <a:ext cx="0" cy="0"/>
          <a:chOff x="0" y="0"/>
          <a:chExt cx="0" cy="0"/>
        </a:xfrm>
      </p:grpSpPr>
      <p:sp>
        <p:nvSpPr>
          <p:cNvPr id="16" name="Google Shape;16;p7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7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7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3" name="Shape 73"/>
        <p:cNvGrpSpPr/>
        <p:nvPr/>
      </p:nvGrpSpPr>
      <p:grpSpPr>
        <a:xfrm>
          <a:off x="0" y="0"/>
          <a:ext cx="0" cy="0"/>
          <a:chOff x="0" y="0"/>
          <a:chExt cx="0" cy="0"/>
        </a:xfrm>
      </p:grpSpPr>
      <p:sp>
        <p:nvSpPr>
          <p:cNvPr id="74" name="Google Shape;74;p87"/>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5" name="Google Shape;75;p87"/>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6" name="Google Shape;76;p8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8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8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9" name="Shape 19"/>
        <p:cNvGrpSpPr/>
        <p:nvPr/>
      </p:nvGrpSpPr>
      <p:grpSpPr>
        <a:xfrm>
          <a:off x="0" y="0"/>
          <a:ext cx="0" cy="0"/>
          <a:chOff x="0" y="0"/>
          <a:chExt cx="0" cy="0"/>
        </a:xfrm>
      </p:grpSpPr>
      <p:sp>
        <p:nvSpPr>
          <p:cNvPr id="20" name="Google Shape;20;g21f908b7389_0_76"/>
          <p:cNvSpPr txBox="1"/>
          <p:nvPr>
            <p:ph type="ctrTitle"/>
          </p:nvPr>
        </p:nvSpPr>
        <p:spPr>
          <a:xfrm>
            <a:off x="1524000" y="1122363"/>
            <a:ext cx="9144000" cy="23877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g21f908b7389_0_76"/>
          <p:cNvSpPr txBox="1"/>
          <p:nvPr>
            <p:ph idx="1" type="subTitle"/>
          </p:nvPr>
        </p:nvSpPr>
        <p:spPr>
          <a:xfrm>
            <a:off x="1524000" y="3602038"/>
            <a:ext cx="9144000" cy="1655700"/>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2" name="Google Shape;22;g21f908b7389_0_76"/>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g21f908b7389_0_76"/>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g21f908b7389_0_76"/>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7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7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 name="Google Shape;28;p7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7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7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80"/>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80"/>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4" name="Google Shape;34;p8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8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8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8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81"/>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81"/>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p8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8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8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82"/>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82"/>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7" name="Google Shape;47;p82"/>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82"/>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9" name="Google Shape;49;p82"/>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 name="Google Shape;50;p8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8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8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3" name="Shape 53"/>
        <p:cNvGrpSpPr/>
        <p:nvPr/>
      </p:nvGrpSpPr>
      <p:grpSpPr>
        <a:xfrm>
          <a:off x="0" y="0"/>
          <a:ext cx="0" cy="0"/>
          <a:chOff x="0" y="0"/>
          <a:chExt cx="0" cy="0"/>
        </a:xfrm>
      </p:grpSpPr>
      <p:sp>
        <p:nvSpPr>
          <p:cNvPr id="54" name="Google Shape;54;p8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84"/>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6" name="Google Shape;56;p84"/>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7" name="Google Shape;57;p8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8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8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0" name="Shape 60"/>
        <p:cNvGrpSpPr/>
        <p:nvPr/>
      </p:nvGrpSpPr>
      <p:grpSpPr>
        <a:xfrm>
          <a:off x="0" y="0"/>
          <a:ext cx="0" cy="0"/>
          <a:chOff x="0" y="0"/>
          <a:chExt cx="0" cy="0"/>
        </a:xfrm>
      </p:grpSpPr>
      <p:sp>
        <p:nvSpPr>
          <p:cNvPr id="61" name="Google Shape;61;p8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 name="Google Shape;62;p85"/>
          <p:cNvSpPr/>
          <p:nvPr>
            <p:ph idx="2" type="pic"/>
          </p:nvPr>
        </p:nvSpPr>
        <p:spPr>
          <a:xfrm>
            <a:off x="5183188" y="987425"/>
            <a:ext cx="6172200" cy="4873625"/>
          </a:xfrm>
          <a:prstGeom prst="rect">
            <a:avLst/>
          </a:prstGeom>
          <a:noFill/>
          <a:ln>
            <a:noFill/>
          </a:ln>
        </p:spPr>
      </p:sp>
      <p:sp>
        <p:nvSpPr>
          <p:cNvPr id="63" name="Google Shape;63;p85"/>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4" name="Google Shape;64;p8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p8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8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7" name="Shape 67"/>
        <p:cNvGrpSpPr/>
        <p:nvPr/>
      </p:nvGrpSpPr>
      <p:grpSpPr>
        <a:xfrm>
          <a:off x="0" y="0"/>
          <a:ext cx="0" cy="0"/>
          <a:chOff x="0" y="0"/>
          <a:chExt cx="0" cy="0"/>
        </a:xfrm>
      </p:grpSpPr>
      <p:sp>
        <p:nvSpPr>
          <p:cNvPr id="68" name="Google Shape;68;p8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 name="Google Shape;69;p86"/>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0" name="Google Shape;70;p8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8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8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theme" Target="../theme/theme1.xml"/><Relationship Id="rId10" Type="http://schemas.openxmlformats.org/officeDocument/2006/relationships/slideLayout" Target="../slideLayouts/slideLayout10.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7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7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7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7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7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6.png"/><Relationship Id="rId6" Type="http://schemas.openxmlformats.org/officeDocument/2006/relationships/image" Target="../media/image2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6.png"/><Relationship Id="rId6" Type="http://schemas.openxmlformats.org/officeDocument/2006/relationships/image" Target="../media/image16.png"/><Relationship Id="rId7"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6.png"/><Relationship Id="rId6" Type="http://schemas.openxmlformats.org/officeDocument/2006/relationships/image" Target="../media/image2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6.png"/><Relationship Id="rId6" Type="http://schemas.openxmlformats.org/officeDocument/2006/relationships/image" Target="../media/image12.png"/><Relationship Id="rId7" Type="http://schemas.openxmlformats.org/officeDocument/2006/relationships/image" Target="../media/image14.png"/><Relationship Id="rId8"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6.png"/><Relationship Id="rId6" Type="http://schemas.openxmlformats.org/officeDocument/2006/relationships/image" Target="../media/image2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6.png"/><Relationship Id="rId6"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6.png"/><Relationship Id="rId6" Type="http://schemas.openxmlformats.org/officeDocument/2006/relationships/image" Target="../media/image19.png"/><Relationship Id="rId7" Type="http://schemas.openxmlformats.org/officeDocument/2006/relationships/image" Target="../media/image22.png"/><Relationship Id="rId8" Type="http://schemas.openxmlformats.org/officeDocument/2006/relationships/image" Target="../media/image1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6.png"/><Relationship Id="rId6"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png"/><Relationship Id="rId4" Type="http://schemas.openxmlformats.org/officeDocument/2006/relationships/hyperlink" Target="mailto:k12learningpermissions@savvas.com"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6.png"/><Relationship Id="rId6" Type="http://schemas.openxmlformats.org/officeDocument/2006/relationships/image" Target="../media/image2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6.png"/><Relationship Id="rId6" Type="http://schemas.openxmlformats.org/officeDocument/2006/relationships/image" Target="../media/image29.png"/><Relationship Id="rId7" Type="http://schemas.openxmlformats.org/officeDocument/2006/relationships/image" Target="../media/image2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6.png"/><Relationship Id="rId6" Type="http://schemas.openxmlformats.org/officeDocument/2006/relationships/image" Target="../media/image34.png"/><Relationship Id="rId7" Type="http://schemas.openxmlformats.org/officeDocument/2006/relationships/image" Target="../media/image2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6.png"/><Relationship Id="rId6" Type="http://schemas.openxmlformats.org/officeDocument/2006/relationships/image" Target="../media/image3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6.png"/><Relationship Id="rId6" Type="http://schemas.openxmlformats.org/officeDocument/2006/relationships/image" Target="../media/image4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6.png"/><Relationship Id="rId6" Type="http://schemas.openxmlformats.org/officeDocument/2006/relationships/image" Target="../media/image28.png"/><Relationship Id="rId7" Type="http://schemas.openxmlformats.org/officeDocument/2006/relationships/image" Target="../media/image3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6.png"/><Relationship Id="rId6" Type="http://schemas.openxmlformats.org/officeDocument/2006/relationships/image" Target="../media/image3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6.png"/><Relationship Id="rId6" Type="http://schemas.openxmlformats.org/officeDocument/2006/relationships/image" Target="../media/image38.png"/><Relationship Id="rId7" Type="http://schemas.openxmlformats.org/officeDocument/2006/relationships/image" Target="../media/image2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6.png"/><Relationship Id="rId6" Type="http://schemas.openxmlformats.org/officeDocument/2006/relationships/image" Target="../media/image3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6.png"/><Relationship Id="rId6" Type="http://schemas.openxmlformats.org/officeDocument/2006/relationships/image" Target="../media/image3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6.png"/><Relationship Id="rId6" Type="http://schemas.openxmlformats.org/officeDocument/2006/relationships/image" Target="../media/image3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6.png"/><Relationship Id="rId6" Type="http://schemas.openxmlformats.org/officeDocument/2006/relationships/image" Target="../media/image1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6.png"/><Relationship Id="rId6" Type="http://schemas.openxmlformats.org/officeDocument/2006/relationships/image" Target="../media/image3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2.png"/><Relationship Id="rId6" Type="http://schemas.openxmlformats.org/officeDocument/2006/relationships/image" Target="../media/image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2.png"/><Relationship Id="rId6" Type="http://schemas.openxmlformats.org/officeDocument/2006/relationships/image" Target="../media/image41.png"/><Relationship Id="rId7" Type="http://schemas.openxmlformats.org/officeDocument/2006/relationships/image" Target="../media/image4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2.png"/><Relationship Id="rId6" Type="http://schemas.openxmlformats.org/officeDocument/2006/relationships/image" Target="../media/image45.png"/><Relationship Id="rId7" Type="http://schemas.openxmlformats.org/officeDocument/2006/relationships/image" Target="../media/image4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6.png"/><Relationship Id="rId6" Type="http://schemas.openxmlformats.org/officeDocument/2006/relationships/image" Target="../media/image4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6.png"/><Relationship Id="rId6" Type="http://schemas.openxmlformats.org/officeDocument/2006/relationships/image" Target="../media/image27.png"/><Relationship Id="rId7" Type="http://schemas.openxmlformats.org/officeDocument/2006/relationships/image" Target="../media/image4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6.png"/><Relationship Id="rId6" Type="http://schemas.openxmlformats.org/officeDocument/2006/relationships/image" Target="../media/image4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6.png"/><Relationship Id="rId6" Type="http://schemas.openxmlformats.org/officeDocument/2006/relationships/image" Target="../media/image5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6.png"/><Relationship Id="rId6" Type="http://schemas.openxmlformats.org/officeDocument/2006/relationships/image" Target="../media/image5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6.png"/><Relationship Id="rId6" Type="http://schemas.openxmlformats.org/officeDocument/2006/relationships/image" Target="../media/image5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6.png"/><Relationship Id="rId6" Type="http://schemas.openxmlformats.org/officeDocument/2006/relationships/image" Target="../media/image12.png"/><Relationship Id="rId7" Type="http://schemas.openxmlformats.org/officeDocument/2006/relationships/image" Target="../media/image47.png"/><Relationship Id="rId8" Type="http://schemas.openxmlformats.org/officeDocument/2006/relationships/image" Target="../media/image6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6.png"/><Relationship Id="rId6" Type="http://schemas.openxmlformats.org/officeDocument/2006/relationships/image" Target="../media/image5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2.png"/><Relationship Id="rId6" Type="http://schemas.openxmlformats.org/officeDocument/2006/relationships/image" Target="../media/image10.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6.png"/><Relationship Id="rId6" Type="http://schemas.openxmlformats.org/officeDocument/2006/relationships/image" Target="../media/image1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6.png"/><Relationship Id="rId6" Type="http://schemas.openxmlformats.org/officeDocument/2006/relationships/image" Target="../media/image53.png"/><Relationship Id="rId7" Type="http://schemas.openxmlformats.org/officeDocument/2006/relationships/image" Target="../media/image4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6.png"/><Relationship Id="rId6" Type="http://schemas.openxmlformats.org/officeDocument/2006/relationships/image" Target="../media/image73.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6.png"/><Relationship Id="rId6" Type="http://schemas.openxmlformats.org/officeDocument/2006/relationships/image" Target="../media/image56.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6.png"/><Relationship Id="rId6" Type="http://schemas.openxmlformats.org/officeDocument/2006/relationships/image" Target="../media/image57.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6.png"/><Relationship Id="rId6" Type="http://schemas.openxmlformats.org/officeDocument/2006/relationships/image" Target="../media/image59.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6.png"/><Relationship Id="rId6" Type="http://schemas.openxmlformats.org/officeDocument/2006/relationships/image" Target="../media/image27.png"/><Relationship Id="rId7" Type="http://schemas.openxmlformats.org/officeDocument/2006/relationships/image" Target="../media/image40.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6.png"/><Relationship Id="rId6" Type="http://schemas.openxmlformats.org/officeDocument/2006/relationships/image" Target="../media/image6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2.png"/><Relationship Id="rId6" Type="http://schemas.openxmlformats.org/officeDocument/2006/relationships/image" Target="../media/image7.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6.png"/><Relationship Id="rId6" Type="http://schemas.openxmlformats.org/officeDocument/2006/relationships/image" Target="../media/image60.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6.png"/><Relationship Id="rId6" Type="http://schemas.openxmlformats.org/officeDocument/2006/relationships/image" Target="../media/image64.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6.png"/><Relationship Id="rId6" Type="http://schemas.openxmlformats.org/officeDocument/2006/relationships/image" Target="../media/image61.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6.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6.png"/><Relationship Id="rId6" Type="http://schemas.openxmlformats.org/officeDocument/2006/relationships/image" Target="../media/image13.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6.png"/><Relationship Id="rId6" Type="http://schemas.openxmlformats.org/officeDocument/2006/relationships/image" Target="../media/image66.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 Id="rId3" Type="http://schemas.openxmlformats.org/officeDocument/2006/relationships/image" Target="../media/image2.png"/><Relationship Id="rId4" Type="http://schemas.openxmlformats.org/officeDocument/2006/relationships/image" Target="../media/image5.png"/><Relationship Id="rId5" Type="http://schemas.openxmlformats.org/officeDocument/2006/relationships/image" Target="../media/image6.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2.png"/><Relationship Id="rId6" Type="http://schemas.openxmlformats.org/officeDocument/2006/relationships/image" Target="../media/image53.png"/><Relationship Id="rId7" Type="http://schemas.openxmlformats.org/officeDocument/2006/relationships/image" Target="../media/image68.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8.xml"/><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2.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2.png"/><Relationship Id="rId6" Type="http://schemas.openxmlformats.org/officeDocument/2006/relationships/image" Target="../media/image7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6.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0.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6.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1.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6.png"/><Relationship Id="rId6" Type="http://schemas.openxmlformats.org/officeDocument/2006/relationships/image" Target="../media/image69.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2.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6.png"/><Relationship Id="rId6" Type="http://schemas.openxmlformats.org/officeDocument/2006/relationships/image" Target="../media/image67.png"/><Relationship Id="rId7" Type="http://schemas.openxmlformats.org/officeDocument/2006/relationships/image" Target="../media/image27.png"/><Relationship Id="rId8" Type="http://schemas.openxmlformats.org/officeDocument/2006/relationships/image" Target="../media/image40.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3.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6.png"/><Relationship Id="rId6" Type="http://schemas.openxmlformats.org/officeDocument/2006/relationships/image" Target="../media/image70.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4.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6.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5.xml"/><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6.png"/><Relationship Id="rId6" Type="http://schemas.openxmlformats.org/officeDocument/2006/relationships/image" Target="../media/image2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
          <p:cNvSpPr/>
          <p:nvPr/>
        </p:nvSpPr>
        <p:spPr>
          <a:xfrm rot="-5400000">
            <a:off x="1670738" y="-2513949"/>
            <a:ext cx="9523058" cy="12271677"/>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85" name="Google Shape;85;p1"/>
          <p:cNvPicPr preferRelativeResize="0"/>
          <p:nvPr/>
        </p:nvPicPr>
        <p:blipFill rotWithShape="1">
          <a:blip r:embed="rId3">
            <a:alphaModFix/>
          </a:blip>
          <a:srcRect b="0" l="0" r="0" t="0"/>
          <a:stretch/>
        </p:blipFill>
        <p:spPr>
          <a:xfrm rot="-293960">
            <a:off x="1443189" y="1534325"/>
            <a:ext cx="2491133" cy="4490098"/>
          </a:xfrm>
          <a:prstGeom prst="rect">
            <a:avLst/>
          </a:prstGeom>
          <a:noFill/>
          <a:ln>
            <a:noFill/>
          </a:ln>
        </p:spPr>
      </p:pic>
      <p:sp>
        <p:nvSpPr>
          <p:cNvPr id="86" name="Google Shape;86;p1"/>
          <p:cNvSpPr txBox="1"/>
          <p:nvPr/>
        </p:nvSpPr>
        <p:spPr>
          <a:xfrm>
            <a:off x="3704392" y="2783291"/>
            <a:ext cx="7231608" cy="110795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600"/>
              <a:buFont typeface="Arial"/>
              <a:buNone/>
            </a:pPr>
            <a:r>
              <a:rPr b="0" i="0" lang="en-US" sz="6600" u="none" cap="none" strike="noStrike">
                <a:solidFill>
                  <a:schemeClr val="lt1"/>
                </a:solidFill>
                <a:latin typeface="Century Gothic"/>
                <a:ea typeface="Century Gothic"/>
                <a:cs typeface="Century Gothic"/>
                <a:sym typeface="Century Gothic"/>
              </a:rPr>
              <a:t>Unit 3: </a:t>
            </a:r>
            <a:r>
              <a:rPr b="1" i="0" lang="en-US" sz="6600" u="none" cap="none" strike="noStrike">
                <a:solidFill>
                  <a:schemeClr val="lt1"/>
                </a:solidFill>
                <a:latin typeface="Century Gothic"/>
                <a:ea typeface="Century Gothic"/>
                <a:cs typeface="Century Gothic"/>
                <a:sym typeface="Century Gothic"/>
              </a:rPr>
              <a:t>Week 2</a:t>
            </a:r>
            <a:endParaRPr b="1"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87" name="Google Shape;87;p1"/>
          <p:cNvPicPr preferRelativeResize="0"/>
          <p:nvPr/>
        </p:nvPicPr>
        <p:blipFill rotWithShape="1">
          <a:blip r:embed="rId4">
            <a:alphaModFix/>
          </a:blip>
          <a:srcRect b="0" l="0" r="52261" t="0"/>
          <a:stretch/>
        </p:blipFill>
        <p:spPr>
          <a:xfrm>
            <a:off x="892974" y="435432"/>
            <a:ext cx="2645200" cy="756644"/>
          </a:xfrm>
          <a:prstGeom prst="rect">
            <a:avLst/>
          </a:prstGeom>
          <a:noFill/>
          <a:ln>
            <a:noFill/>
          </a:ln>
        </p:spPr>
      </p:pic>
      <p:pic>
        <p:nvPicPr>
          <p:cNvPr descr="Logo, company name&#10;&#10;Description automatically generated" id="88" name="Google Shape;88;p1"/>
          <p:cNvPicPr preferRelativeResize="0"/>
          <p:nvPr/>
        </p:nvPicPr>
        <p:blipFill rotWithShape="1">
          <a:blip r:embed="rId5">
            <a:alphaModFix/>
          </a:blip>
          <a:srcRect b="11561" l="5777" r="5316" t="0"/>
          <a:stretch/>
        </p:blipFill>
        <p:spPr>
          <a:xfrm>
            <a:off x="296429" y="5977397"/>
            <a:ext cx="1919145" cy="767597"/>
          </a:xfrm>
          <a:prstGeom prst="rect">
            <a:avLst/>
          </a:prstGeom>
          <a:noFill/>
          <a:ln>
            <a:noFill/>
          </a:ln>
        </p:spPr>
      </p:pic>
      <p:cxnSp>
        <p:nvCxnSpPr>
          <p:cNvPr id="89" name="Google Shape;89;p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0" name="Google Shape;90;p1"/>
          <p:cNvSpPr/>
          <p:nvPr/>
        </p:nvSpPr>
        <p:spPr>
          <a:xfrm>
            <a:off x="7212021" y="4976680"/>
            <a:ext cx="4979979" cy="1000717"/>
          </a:xfrm>
          <a:prstGeom prst="ellipse">
            <a:avLst/>
          </a:prstGeom>
          <a:solidFill>
            <a:schemeClr val="lt1"/>
          </a:solidFill>
          <a:ln cap="flat" cmpd="sng" w="1905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accent1"/>
                </a:solidFill>
                <a:latin typeface="Century Gothic"/>
                <a:ea typeface="Century Gothic"/>
                <a:cs typeface="Century Gothic"/>
                <a:sym typeface="Century Gothic"/>
              </a:rPr>
              <a:t>Grade K</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pic>
        <p:nvPicPr>
          <p:cNvPr descr="A picture containing clock&#10;&#10;Description automatically generated" id="196" name="Google Shape;196;p1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97" name="Google Shape;197;p1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98" name="Google Shape;198;p1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99" name="Google Shape;199;p1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00" name="Google Shape;200;p1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Fairy Tale </a:t>
            </a:r>
            <a:endParaRPr b="0" i="0" sz="1400" u="none" cap="none" strike="noStrike">
              <a:solidFill>
                <a:srgbClr val="000000"/>
              </a:solidFill>
              <a:latin typeface="Century Gothic"/>
              <a:ea typeface="Century Gothic"/>
              <a:cs typeface="Century Gothic"/>
              <a:sym typeface="Century Gothic"/>
            </a:endParaRPr>
          </a:p>
        </p:txBody>
      </p:sp>
      <p:sp>
        <p:nvSpPr>
          <p:cNvPr id="201" name="Google Shape;201;p1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68,69</a:t>
            </a:r>
            <a:endParaRPr b="0" i="0" sz="1400" u="none" cap="none" strike="noStrike">
              <a:solidFill>
                <a:srgbClr val="000000"/>
              </a:solidFill>
              <a:latin typeface="Century Gothic"/>
              <a:ea typeface="Century Gothic"/>
              <a:cs typeface="Century Gothic"/>
              <a:sym typeface="Century Gothic"/>
            </a:endParaRPr>
          </a:p>
        </p:txBody>
      </p:sp>
      <p:pic>
        <p:nvPicPr>
          <p:cNvPr id="202" name="Google Shape;202;p12"/>
          <p:cNvPicPr preferRelativeResize="0"/>
          <p:nvPr/>
        </p:nvPicPr>
        <p:blipFill rotWithShape="1">
          <a:blip r:embed="rId6">
            <a:alphaModFix/>
          </a:blip>
          <a:srcRect b="0" l="0" r="0" t="0"/>
          <a:stretch/>
        </p:blipFill>
        <p:spPr>
          <a:xfrm>
            <a:off x="538375" y="1634900"/>
            <a:ext cx="8826576" cy="361767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203" name="Google Shape;203;p12"/>
          <p:cNvSpPr txBox="1"/>
          <p:nvPr/>
        </p:nvSpPr>
        <p:spPr>
          <a:xfrm>
            <a:off x="9608675" y="1919900"/>
            <a:ext cx="24645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68 in your Student Interactive. </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pic>
        <p:nvPicPr>
          <p:cNvPr descr="A picture containing clock&#10;&#10;Description automatically generated" id="209" name="Google Shape;209;p1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10" name="Google Shape;210;p1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11" name="Google Shape;211;p1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12" name="Google Shape;212;p1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13" name="Google Shape;213;p1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 </a:t>
            </a:r>
            <a:endParaRPr b="0" i="0" sz="1400" u="none" cap="none" strike="noStrike">
              <a:solidFill>
                <a:srgbClr val="000000"/>
              </a:solidFill>
              <a:latin typeface="Century Gothic"/>
              <a:ea typeface="Century Gothic"/>
              <a:cs typeface="Century Gothic"/>
              <a:sym typeface="Century Gothic"/>
            </a:endParaRPr>
          </a:p>
        </p:txBody>
      </p:sp>
      <p:sp>
        <p:nvSpPr>
          <p:cNvPr id="214" name="Google Shape;214;p1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a:t>
            </a:r>
            <a:r>
              <a:rPr b="1" lang="en-US" sz="2400">
                <a:solidFill>
                  <a:schemeClr val="lt1"/>
                </a:solidFill>
                <a:latin typeface="Century Gothic"/>
                <a:ea typeface="Century Gothic"/>
                <a:cs typeface="Century Gothic"/>
                <a:sym typeface="Century Gothic"/>
              </a:rPr>
              <a:t>e </a:t>
            </a:r>
            <a:r>
              <a:rPr b="1" i="0" lang="en-US" sz="2400" u="none" cap="none" strike="noStrike">
                <a:solidFill>
                  <a:schemeClr val="lt1"/>
                </a:solidFill>
                <a:latin typeface="Century Gothic"/>
                <a:ea typeface="Century Gothic"/>
                <a:cs typeface="Century Gothic"/>
                <a:sym typeface="Century Gothic"/>
              </a:rPr>
              <a:t>68</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text, clipart&#10;&#10;Description automatically generated" id="215" name="Google Shape;215;p13"/>
          <p:cNvPicPr preferRelativeResize="0"/>
          <p:nvPr/>
        </p:nvPicPr>
        <p:blipFill rotWithShape="1">
          <a:blip r:embed="rId6">
            <a:alphaModFix/>
          </a:blip>
          <a:srcRect b="0" l="0" r="0" t="0"/>
          <a:stretch/>
        </p:blipFill>
        <p:spPr>
          <a:xfrm>
            <a:off x="6602050" y="2335801"/>
            <a:ext cx="4948236" cy="713781"/>
          </a:xfrm>
          <a:prstGeom prst="rect">
            <a:avLst/>
          </a:prstGeom>
          <a:noFill/>
          <a:ln>
            <a:noFill/>
          </a:ln>
        </p:spPr>
      </p:pic>
      <p:sp>
        <p:nvSpPr>
          <p:cNvPr id="216" name="Google Shape;216;p13"/>
          <p:cNvSpPr txBox="1"/>
          <p:nvPr/>
        </p:nvSpPr>
        <p:spPr>
          <a:xfrm>
            <a:off x="6610013" y="3218838"/>
            <a:ext cx="49323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Talk about how you know the story is a fairy tale.</a:t>
            </a:r>
            <a:endParaRPr b="0" i="0" sz="3200" u="none" cap="none" strike="noStrike">
              <a:solidFill>
                <a:schemeClr val="dk1"/>
              </a:solidFill>
              <a:latin typeface="Century Gothic"/>
              <a:ea typeface="Century Gothic"/>
              <a:cs typeface="Century Gothic"/>
              <a:sym typeface="Century Gothic"/>
            </a:endParaRPr>
          </a:p>
        </p:txBody>
      </p:sp>
      <p:pic>
        <p:nvPicPr>
          <p:cNvPr id="217" name="Google Shape;217;p13"/>
          <p:cNvPicPr preferRelativeResize="0"/>
          <p:nvPr/>
        </p:nvPicPr>
        <p:blipFill rotWithShape="1">
          <a:blip r:embed="rId7">
            <a:alphaModFix/>
          </a:blip>
          <a:srcRect b="0" l="0" r="0" t="0"/>
          <a:stretch/>
        </p:blipFill>
        <p:spPr>
          <a:xfrm>
            <a:off x="618761" y="1405283"/>
            <a:ext cx="5409279" cy="443776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pic>
        <p:nvPicPr>
          <p:cNvPr descr="A picture containing clock&#10;&#10;Description automatically generated" id="223" name="Google Shape;223;p1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24" name="Google Shape;224;p1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25" name="Google Shape;225;p1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26" name="Google Shape;226;p1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27" name="Google Shape;227;p1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Academic Vocabulary </a:t>
            </a:r>
            <a:endParaRPr b="0" i="0" sz="1400" u="none" cap="none" strike="noStrike">
              <a:solidFill>
                <a:srgbClr val="000000"/>
              </a:solidFill>
              <a:latin typeface="Century Gothic"/>
              <a:ea typeface="Century Gothic"/>
              <a:cs typeface="Century Gothic"/>
              <a:sym typeface="Century Gothic"/>
            </a:endParaRPr>
          </a:p>
        </p:txBody>
      </p:sp>
      <p:sp>
        <p:nvSpPr>
          <p:cNvPr id="228" name="Google Shape;228;p1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91</a:t>
            </a:r>
            <a:endParaRPr b="0" i="0" sz="1400" u="none" cap="none" strike="noStrike">
              <a:solidFill>
                <a:srgbClr val="000000"/>
              </a:solidFill>
              <a:latin typeface="Century Gothic"/>
              <a:ea typeface="Century Gothic"/>
              <a:cs typeface="Century Gothic"/>
              <a:sym typeface="Century Gothic"/>
            </a:endParaRPr>
          </a:p>
        </p:txBody>
      </p:sp>
      <p:pic>
        <p:nvPicPr>
          <p:cNvPr id="229" name="Google Shape;229;p14"/>
          <p:cNvPicPr preferRelativeResize="0"/>
          <p:nvPr/>
        </p:nvPicPr>
        <p:blipFill rotWithShape="1">
          <a:blip r:embed="rId6">
            <a:alphaModFix/>
          </a:blip>
          <a:srcRect b="0" l="0" r="0" t="0"/>
          <a:stretch/>
        </p:blipFill>
        <p:spPr>
          <a:xfrm>
            <a:off x="2038875" y="1394600"/>
            <a:ext cx="6185949" cy="51263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230" name="Google Shape;230;p14"/>
          <p:cNvSpPr txBox="1"/>
          <p:nvPr/>
        </p:nvSpPr>
        <p:spPr>
          <a:xfrm>
            <a:off x="8762450" y="2246963"/>
            <a:ext cx="32568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91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pic>
        <p:nvPicPr>
          <p:cNvPr descr="A picture containing clock&#10;&#10;Description automatically generated" id="236" name="Google Shape;236;p1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37" name="Google Shape;237;p1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38" name="Google Shape;238;p1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39" name="Google Shape;239;p1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40" name="Google Shape;240;p1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Handwriting </a:t>
            </a:r>
            <a:endParaRPr b="0" i="0" sz="1400" u="none" cap="none" strike="noStrike">
              <a:solidFill>
                <a:srgbClr val="000000"/>
              </a:solidFill>
              <a:latin typeface="Century Gothic"/>
              <a:ea typeface="Century Gothic"/>
              <a:cs typeface="Century Gothic"/>
              <a:sym typeface="Century Gothic"/>
            </a:endParaRPr>
          </a:p>
        </p:txBody>
      </p:sp>
      <p:pic>
        <p:nvPicPr>
          <p:cNvPr descr="Table&#10;&#10;Description automatically generated with low confidence" id="241" name="Google Shape;241;p15"/>
          <p:cNvPicPr preferRelativeResize="0"/>
          <p:nvPr/>
        </p:nvPicPr>
        <p:blipFill rotWithShape="1">
          <a:blip r:embed="rId6">
            <a:alphaModFix/>
          </a:blip>
          <a:srcRect b="0" l="0" r="0" t="0"/>
          <a:stretch/>
        </p:blipFill>
        <p:spPr>
          <a:xfrm>
            <a:off x="4648037" y="1582249"/>
            <a:ext cx="5713346" cy="4567309"/>
          </a:xfrm>
          <a:prstGeom prst="rect">
            <a:avLst/>
          </a:prstGeom>
          <a:noFill/>
          <a:ln>
            <a:noFill/>
          </a:ln>
        </p:spPr>
      </p:pic>
      <p:pic>
        <p:nvPicPr>
          <p:cNvPr id="242" name="Google Shape;242;p15"/>
          <p:cNvPicPr preferRelativeResize="0"/>
          <p:nvPr/>
        </p:nvPicPr>
        <p:blipFill rotWithShape="1">
          <a:blip r:embed="rId7">
            <a:alphaModFix/>
          </a:blip>
          <a:srcRect b="0" l="0" r="0" t="0"/>
          <a:stretch/>
        </p:blipFill>
        <p:spPr>
          <a:xfrm>
            <a:off x="1866900" y="4060119"/>
            <a:ext cx="1517125" cy="1901556"/>
          </a:xfrm>
          <a:prstGeom prst="rect">
            <a:avLst/>
          </a:prstGeom>
          <a:noFill/>
          <a:ln>
            <a:noFill/>
          </a:ln>
        </p:spPr>
      </p:pic>
      <p:pic>
        <p:nvPicPr>
          <p:cNvPr id="243" name="Google Shape;243;p15"/>
          <p:cNvPicPr preferRelativeResize="0"/>
          <p:nvPr/>
        </p:nvPicPr>
        <p:blipFill rotWithShape="1">
          <a:blip r:embed="rId8">
            <a:alphaModFix/>
          </a:blip>
          <a:srcRect b="0" l="0" r="0" t="0"/>
          <a:stretch/>
        </p:blipFill>
        <p:spPr>
          <a:xfrm>
            <a:off x="1897788" y="1674212"/>
            <a:ext cx="1455342" cy="199079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pic>
        <p:nvPicPr>
          <p:cNvPr descr="A picture containing clock&#10;&#10;Description automatically generated" id="249" name="Google Shape;249;p1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50" name="Google Shape;250;p1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51" name="Google Shape;251;p1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52" name="Google Shape;252;p1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53" name="Google Shape;253;p1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Fiction</a:t>
            </a:r>
            <a:endParaRPr b="0" i="0" sz="1400" u="none" cap="none" strike="noStrike">
              <a:solidFill>
                <a:srgbClr val="000000"/>
              </a:solidFill>
              <a:latin typeface="Century Gothic"/>
              <a:ea typeface="Century Gothic"/>
              <a:cs typeface="Century Gothic"/>
              <a:sym typeface="Century Gothic"/>
            </a:endParaRPr>
          </a:p>
        </p:txBody>
      </p:sp>
      <p:sp>
        <p:nvSpPr>
          <p:cNvPr id="254" name="Google Shape;254;p16"/>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95</a:t>
            </a:r>
            <a:endParaRPr b="0" i="0" sz="1400" u="none" cap="none" strike="noStrike">
              <a:solidFill>
                <a:srgbClr val="000000"/>
              </a:solidFill>
              <a:latin typeface="Century Gothic"/>
              <a:ea typeface="Century Gothic"/>
              <a:cs typeface="Century Gothic"/>
              <a:sym typeface="Century Gothic"/>
            </a:endParaRPr>
          </a:p>
        </p:txBody>
      </p:sp>
      <p:sp>
        <p:nvSpPr>
          <p:cNvPr id="255" name="Google Shape;255;p16"/>
          <p:cNvSpPr txBox="1"/>
          <p:nvPr/>
        </p:nvSpPr>
        <p:spPr>
          <a:xfrm>
            <a:off x="8430875" y="2578063"/>
            <a:ext cx="2891400" cy="2062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95 in your Student Interactive.</a:t>
            </a:r>
            <a:endParaRPr b="0" i="0" sz="3200" u="none" cap="none" strike="noStrike">
              <a:solidFill>
                <a:schemeClr val="dk1"/>
              </a:solidFill>
              <a:latin typeface="Century Gothic"/>
              <a:ea typeface="Century Gothic"/>
              <a:cs typeface="Century Gothic"/>
              <a:sym typeface="Century Gothic"/>
            </a:endParaRPr>
          </a:p>
        </p:txBody>
      </p:sp>
      <p:pic>
        <p:nvPicPr>
          <p:cNvPr id="256" name="Google Shape;256;p16"/>
          <p:cNvPicPr preferRelativeResize="0"/>
          <p:nvPr/>
        </p:nvPicPr>
        <p:blipFill rotWithShape="1">
          <a:blip r:embed="rId6">
            <a:alphaModFix/>
          </a:blip>
          <a:srcRect b="0" l="0" r="0" t="0"/>
          <a:stretch/>
        </p:blipFill>
        <p:spPr>
          <a:xfrm>
            <a:off x="1417427" y="1297875"/>
            <a:ext cx="5984648" cy="492814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pic>
        <p:nvPicPr>
          <p:cNvPr descr="A picture containing clock&#10;&#10;Description automatically generated" id="262" name="Google Shape;262;p1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63" name="Google Shape;263;p1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64" name="Google Shape;264;p1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65" name="Google Shape;265;p1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66" name="Google Shape;266;p1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267" name="Google Shape;267;p17"/>
          <p:cNvSpPr txBox="1"/>
          <p:nvPr/>
        </p:nvSpPr>
        <p:spPr>
          <a:xfrm>
            <a:off x="1105088" y="2235284"/>
            <a:ext cx="9390600" cy="1077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Review</a:t>
            </a:r>
            <a:r>
              <a:rPr b="0" i="0" lang="en-US" sz="3200" u="none" cap="none" strike="noStrike">
                <a:solidFill>
                  <a:schemeClr val="dk1"/>
                </a:solidFill>
                <a:latin typeface="Century Gothic"/>
                <a:ea typeface="Century Gothic"/>
                <a:cs typeface="Century Gothic"/>
                <a:sym typeface="Century Gothic"/>
              </a:rPr>
              <a:t> your stories</a:t>
            </a:r>
            <a:r>
              <a:rPr lang="en-US" sz="3200">
                <a:solidFill>
                  <a:schemeClr val="dk1"/>
                </a:solidFill>
                <a:latin typeface="Century Gothic"/>
                <a:ea typeface="Century Gothic"/>
                <a:cs typeface="Century Gothic"/>
                <a:sym typeface="Century Gothic"/>
              </a:rPr>
              <a:t> and add </a:t>
            </a:r>
            <a:r>
              <a:rPr b="0" i="0" lang="en-US" sz="3200" u="none" cap="none" strike="noStrike">
                <a:solidFill>
                  <a:schemeClr val="dk1"/>
                </a:solidFill>
                <a:latin typeface="Century Gothic"/>
                <a:ea typeface="Century Gothic"/>
                <a:cs typeface="Century Gothic"/>
                <a:sym typeface="Century Gothic"/>
              </a:rPr>
              <a:t>details to your setting.</a:t>
            </a:r>
            <a:endParaRPr b="0" i="0" sz="1400" u="none" cap="none" strike="noStrike">
              <a:solidFill>
                <a:srgbClr val="000000"/>
              </a:solidFill>
              <a:latin typeface="Century Gothic"/>
              <a:ea typeface="Century Gothic"/>
              <a:cs typeface="Century Gothic"/>
              <a:sym typeface="Century Gothic"/>
            </a:endParaRPr>
          </a:p>
        </p:txBody>
      </p:sp>
      <p:pic>
        <p:nvPicPr>
          <p:cNvPr descr="Books outline" id="268" name="Google Shape;268;p17"/>
          <p:cNvPicPr preferRelativeResize="0"/>
          <p:nvPr/>
        </p:nvPicPr>
        <p:blipFill rotWithShape="1">
          <a:blip r:embed="rId6">
            <a:alphaModFix/>
          </a:blip>
          <a:srcRect b="0" l="0" r="0" t="0"/>
          <a:stretch/>
        </p:blipFill>
        <p:spPr>
          <a:xfrm>
            <a:off x="8731351" y="3566093"/>
            <a:ext cx="1843692" cy="1934057"/>
          </a:xfrm>
          <a:prstGeom prst="rect">
            <a:avLst/>
          </a:prstGeom>
          <a:noFill/>
          <a:ln>
            <a:noFill/>
          </a:ln>
        </p:spPr>
      </p:pic>
      <p:sp>
        <p:nvSpPr>
          <p:cNvPr id="269" name="Google Shape;269;p17"/>
          <p:cNvSpPr txBox="1"/>
          <p:nvPr/>
        </p:nvSpPr>
        <p:spPr>
          <a:xfrm>
            <a:off x="1105093" y="4134250"/>
            <a:ext cx="41622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Continue </a:t>
            </a:r>
            <a:r>
              <a:rPr b="0" i="0" lang="en-US" sz="3200" u="none" cap="none" strike="noStrike">
                <a:solidFill>
                  <a:schemeClr val="dk1"/>
                </a:solidFill>
                <a:latin typeface="Century Gothic"/>
                <a:ea typeface="Century Gothic"/>
                <a:cs typeface="Century Gothic"/>
                <a:sym typeface="Century Gothic"/>
              </a:rPr>
              <a:t>writing.</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pic>
        <p:nvPicPr>
          <p:cNvPr descr="A picture containing clock&#10;&#10;Description automatically generated" id="275" name="Google Shape;275;p1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76" name="Google Shape;276;p1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77" name="Google Shape;277;p1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78" name="Google Shape;278;p1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79" name="Google Shape;279;p1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280" name="Google Shape;280;p19"/>
          <p:cNvSpPr txBox="1"/>
          <p:nvPr/>
        </p:nvSpPr>
        <p:spPr>
          <a:xfrm>
            <a:off x="1965111" y="2020100"/>
            <a:ext cx="71550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00"/>
              <a:buFont typeface="Arial"/>
              <a:buNone/>
            </a:pPr>
            <a:r>
              <a:rPr b="0" i="0" lang="en-US" sz="4800" u="none" cap="none" strike="noStrike">
                <a:solidFill>
                  <a:schemeClr val="accent1"/>
                </a:solidFill>
                <a:latin typeface="Century Gothic"/>
                <a:ea typeface="Century Gothic"/>
                <a:cs typeface="Century Gothic"/>
                <a:sym typeface="Century Gothic"/>
              </a:rPr>
              <a:t>___ went to the store.</a:t>
            </a:r>
            <a:endParaRPr b="0" i="0" sz="4800" u="none" cap="none" strike="noStrike">
              <a:solidFill>
                <a:schemeClr val="accent1"/>
              </a:solidFill>
              <a:latin typeface="Century Gothic"/>
              <a:ea typeface="Century Gothic"/>
              <a:cs typeface="Century Gothic"/>
              <a:sym typeface="Century Gothic"/>
            </a:endParaRPr>
          </a:p>
        </p:txBody>
      </p:sp>
      <p:sp>
        <p:nvSpPr>
          <p:cNvPr id="281" name="Google Shape;281;p19"/>
          <p:cNvSpPr txBox="1"/>
          <p:nvPr/>
        </p:nvSpPr>
        <p:spPr>
          <a:xfrm>
            <a:off x="1965110" y="3260527"/>
            <a:ext cx="71550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00"/>
              <a:buFont typeface="Arial"/>
              <a:buNone/>
            </a:pPr>
            <a:r>
              <a:rPr b="0" i="0" lang="en-US" sz="4800" u="none" cap="none" strike="noStrike">
                <a:solidFill>
                  <a:srgbClr val="C55A11"/>
                </a:solidFill>
                <a:latin typeface="Century Gothic"/>
                <a:ea typeface="Century Gothic"/>
                <a:cs typeface="Century Gothic"/>
                <a:sym typeface="Century Gothic"/>
              </a:rPr>
              <a:t>___ likes the swim.</a:t>
            </a:r>
            <a:endParaRPr b="0" i="0" sz="4800" u="none" cap="none" strike="noStrike">
              <a:solidFill>
                <a:srgbClr val="C55A11"/>
              </a:solidFill>
              <a:latin typeface="Century Gothic"/>
              <a:ea typeface="Century Gothic"/>
              <a:cs typeface="Century Gothic"/>
              <a:sym typeface="Century Gothic"/>
            </a:endParaRPr>
          </a:p>
        </p:txBody>
      </p:sp>
      <p:sp>
        <p:nvSpPr>
          <p:cNvPr id="282" name="Google Shape;282;p19"/>
          <p:cNvSpPr txBox="1"/>
          <p:nvPr/>
        </p:nvSpPr>
        <p:spPr>
          <a:xfrm>
            <a:off x="3589312" y="5249909"/>
            <a:ext cx="5879100" cy="954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Name </a:t>
            </a:r>
            <a:r>
              <a:rPr b="0" i="0" lang="en-US" sz="2800" u="none" cap="none" strike="noStrike">
                <a:solidFill>
                  <a:schemeClr val="dk1"/>
                </a:solidFill>
                <a:latin typeface="Century Gothic"/>
                <a:ea typeface="Century Gothic"/>
                <a:cs typeface="Century Gothic"/>
                <a:sym typeface="Century Gothic"/>
              </a:rPr>
              <a:t>the pronouns.</a:t>
            </a:r>
            <a:endParaRPr b="0" i="0" sz="2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Rewrite</a:t>
            </a:r>
            <a:r>
              <a:rPr b="0" i="0" lang="en-US" sz="2800" u="none" cap="none" strike="noStrike">
                <a:solidFill>
                  <a:schemeClr val="dk1"/>
                </a:solidFill>
                <a:latin typeface="Century Gothic"/>
                <a:ea typeface="Century Gothic"/>
                <a:cs typeface="Century Gothic"/>
                <a:sym typeface="Century Gothic"/>
              </a:rPr>
              <a:t> with different pronouns.</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pic>
        <p:nvPicPr>
          <p:cNvPr descr="A picture containing drawing, lamp&#10;&#10;Description automatically generated" id="287" name="Google Shape;287;p20"/>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288" name="Google Shape;288;p20"/>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289" name="Google Shape;289;p20"/>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290" name="Google Shape;290;p20"/>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2</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291" name="Google Shape;291;p20"/>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292" name="Google Shape;292;p2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pic>
        <p:nvPicPr>
          <p:cNvPr descr="A picture containing clock&#10;&#10;Description automatically generated" id="298" name="Google Shape;298;p2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99" name="Google Shape;299;p2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00" name="Google Shape;300;p2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01" name="Google Shape;301;p2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02" name="Google Shape;302;p2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Phonics</a:t>
            </a:r>
            <a:endParaRPr b="0" i="0" sz="1400" u="none" cap="none" strike="noStrike">
              <a:solidFill>
                <a:srgbClr val="000000"/>
              </a:solidFill>
              <a:latin typeface="Century Gothic"/>
              <a:ea typeface="Century Gothic"/>
              <a:cs typeface="Century Gothic"/>
              <a:sym typeface="Century Gothic"/>
            </a:endParaRPr>
          </a:p>
        </p:txBody>
      </p:sp>
      <p:pic>
        <p:nvPicPr>
          <p:cNvPr id="303" name="Google Shape;303;p21"/>
          <p:cNvPicPr preferRelativeResize="0"/>
          <p:nvPr/>
        </p:nvPicPr>
        <p:blipFill rotWithShape="1">
          <a:blip r:embed="rId6">
            <a:alphaModFix/>
          </a:blip>
          <a:srcRect b="0" l="0" r="0" t="0"/>
          <a:stretch/>
        </p:blipFill>
        <p:spPr>
          <a:xfrm>
            <a:off x="1224175" y="1447275"/>
            <a:ext cx="3374675" cy="475692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304" name="Google Shape;304;p21"/>
          <p:cNvPicPr preferRelativeResize="0"/>
          <p:nvPr/>
        </p:nvPicPr>
        <p:blipFill rotWithShape="1">
          <a:blip r:embed="rId7">
            <a:alphaModFix/>
          </a:blip>
          <a:srcRect b="0" l="0" r="0" t="0"/>
          <a:stretch/>
        </p:blipFill>
        <p:spPr>
          <a:xfrm>
            <a:off x="9016738" y="2433612"/>
            <a:ext cx="1455342" cy="1990799"/>
          </a:xfrm>
          <a:prstGeom prst="rect">
            <a:avLst/>
          </a:prstGeom>
          <a:noFill/>
          <a:ln>
            <a:noFill/>
          </a:ln>
        </p:spPr>
      </p:pic>
      <p:pic>
        <p:nvPicPr>
          <p:cNvPr id="305" name="Google Shape;305;p21"/>
          <p:cNvPicPr preferRelativeResize="0"/>
          <p:nvPr/>
        </p:nvPicPr>
        <p:blipFill rotWithShape="1">
          <a:blip r:embed="rId8">
            <a:alphaModFix/>
          </a:blip>
          <a:srcRect b="0" l="0" r="0" t="0"/>
          <a:stretch/>
        </p:blipFill>
        <p:spPr>
          <a:xfrm>
            <a:off x="10386525" y="2478194"/>
            <a:ext cx="1517125" cy="1901556"/>
          </a:xfrm>
          <a:prstGeom prst="rect">
            <a:avLst/>
          </a:prstGeom>
          <a:noFill/>
          <a:ln>
            <a:noFill/>
          </a:ln>
        </p:spPr>
      </p:pic>
      <p:sp>
        <p:nvSpPr>
          <p:cNvPr id="306" name="Google Shape;306;p21"/>
          <p:cNvSpPr txBox="1"/>
          <p:nvPr/>
        </p:nvSpPr>
        <p:spPr>
          <a:xfrm>
            <a:off x="5391204" y="2416768"/>
            <a:ext cx="2833200" cy="769500"/>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bus</a:t>
            </a:r>
            <a:endParaRPr b="0" i="0" sz="4400" u="none" cap="none" strike="noStrike">
              <a:solidFill>
                <a:srgbClr val="000000"/>
              </a:solidFill>
              <a:latin typeface="Century Gothic"/>
              <a:ea typeface="Century Gothic"/>
              <a:cs typeface="Century Gothic"/>
              <a:sym typeface="Century Gothic"/>
            </a:endParaRPr>
          </a:p>
        </p:txBody>
      </p:sp>
      <p:sp>
        <p:nvSpPr>
          <p:cNvPr id="307" name="Google Shape;307;p21"/>
          <p:cNvSpPr txBox="1"/>
          <p:nvPr/>
        </p:nvSpPr>
        <p:spPr>
          <a:xfrm>
            <a:off x="5391204" y="3862769"/>
            <a:ext cx="2833200" cy="769500"/>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fun</a:t>
            </a:r>
            <a:endParaRPr b="0" i="0" sz="4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pic>
        <p:nvPicPr>
          <p:cNvPr descr="A picture containing clock&#10;&#10;Description automatically generated" id="313" name="Google Shape;313;p2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14" name="Google Shape;314;p2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15" name="Google Shape;315;p2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16" name="Google Shape;316;p2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17" name="Google Shape;317;p2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a:t>
            </a:r>
            <a:endParaRPr b="0" i="0" sz="1400" u="none" cap="none" strike="noStrike">
              <a:solidFill>
                <a:srgbClr val="000000"/>
              </a:solidFill>
              <a:latin typeface="Century Gothic"/>
              <a:ea typeface="Century Gothic"/>
              <a:cs typeface="Century Gothic"/>
              <a:sym typeface="Century Gothic"/>
            </a:endParaRPr>
          </a:p>
        </p:txBody>
      </p:sp>
      <p:sp>
        <p:nvSpPr>
          <p:cNvPr id="318" name="Google Shape;318;p2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58</a:t>
            </a:r>
            <a:endParaRPr b="0" i="0" sz="1400" u="none" cap="none" strike="noStrike">
              <a:solidFill>
                <a:srgbClr val="000000"/>
              </a:solidFill>
              <a:latin typeface="Century Gothic"/>
              <a:ea typeface="Century Gothic"/>
              <a:cs typeface="Century Gothic"/>
              <a:sym typeface="Century Gothic"/>
            </a:endParaRPr>
          </a:p>
        </p:txBody>
      </p:sp>
      <p:pic>
        <p:nvPicPr>
          <p:cNvPr id="319" name="Google Shape;319;p22"/>
          <p:cNvPicPr preferRelativeResize="0"/>
          <p:nvPr/>
        </p:nvPicPr>
        <p:blipFill rotWithShape="1">
          <a:blip r:embed="rId6">
            <a:alphaModFix/>
          </a:blip>
          <a:srcRect b="0" l="0" r="0" t="0"/>
          <a:stretch/>
        </p:blipFill>
        <p:spPr>
          <a:xfrm>
            <a:off x="1675600" y="1386862"/>
            <a:ext cx="5871874" cy="487776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320" name="Google Shape;320;p22"/>
          <p:cNvSpPr txBox="1"/>
          <p:nvPr/>
        </p:nvSpPr>
        <p:spPr>
          <a:xfrm>
            <a:off x="8562850" y="2246951"/>
            <a:ext cx="32568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58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pic>
        <p:nvPicPr>
          <p:cNvPr descr="A picture containing clock&#10;&#10;Description automatically generated" id="96" name="Google Shape;96;g21f908b7389_0_0"/>
          <p:cNvPicPr preferRelativeResize="0"/>
          <p:nvPr/>
        </p:nvPicPr>
        <p:blipFill rotWithShape="1">
          <a:blip r:embed="rId3">
            <a:alphaModFix/>
          </a:blip>
          <a:srcRect b="0" l="0" r="52260" t="0"/>
          <a:stretch/>
        </p:blipFill>
        <p:spPr>
          <a:xfrm>
            <a:off x="4305489" y="1536072"/>
            <a:ext cx="3157122" cy="903076"/>
          </a:xfrm>
          <a:prstGeom prst="rect">
            <a:avLst/>
          </a:prstGeom>
          <a:noFill/>
          <a:ln>
            <a:noFill/>
          </a:ln>
        </p:spPr>
      </p:pic>
      <p:sp>
        <p:nvSpPr>
          <p:cNvPr id="97" name="Google Shape;97;g21f908b7389_0_0"/>
          <p:cNvSpPr txBox="1"/>
          <p:nvPr/>
        </p:nvSpPr>
        <p:spPr>
          <a:xfrm>
            <a:off x="1132955" y="3092001"/>
            <a:ext cx="9140700" cy="29052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Copyright © Savvas Learning Company LLC. All Rights Reserved.</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br>
              <a:rPr b="0" i="0" lang="en-US" sz="1400" u="none" cap="none" strike="noStrike">
                <a:solidFill>
                  <a:schemeClr val="dk1"/>
                </a:solidFill>
                <a:latin typeface="Arial"/>
                <a:ea typeface="Arial"/>
                <a:cs typeface="Arial"/>
                <a:sym typeface="Arial"/>
              </a:rPr>
            </a:br>
            <a:r>
              <a:rPr b="0" i="0" lang="en-US" sz="1400" u="none" cap="none" strike="noStrike">
                <a:solidFill>
                  <a:srgbClr val="000000"/>
                </a:solidFill>
                <a:latin typeface="Arial"/>
                <a:ea typeface="Arial"/>
                <a:cs typeface="Arial"/>
                <a:sym typeface="Arial"/>
              </a:rPr>
              <a:t>This publication is protected by copyright, and permission should be obtained from the publisher prior to any prohibited reproduction, storage in a retrieval system, or transmission in any form or by any means, electronic, mechanical, photocopying, recording, or otherwise. For information regarding permissions, request forms, and the appropriate contacts within the Savvas Learning Company Rights Management group, please send your query to: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br>
              <a:rPr b="0" i="0" lang="en-US" sz="1400" u="none" cap="none" strike="noStrike">
                <a:solidFill>
                  <a:schemeClr val="dk1"/>
                </a:solidFill>
                <a:latin typeface="Arial"/>
                <a:ea typeface="Arial"/>
                <a:cs typeface="Arial"/>
                <a:sym typeface="Arial"/>
              </a:rPr>
            </a:br>
            <a:r>
              <a:rPr b="0" i="0" lang="en-US" sz="1400" u="none" cap="none" strike="noStrike">
                <a:solidFill>
                  <a:srgbClr val="000000"/>
                </a:solidFill>
                <a:latin typeface="Arial"/>
                <a:ea typeface="Arial"/>
                <a:cs typeface="Arial"/>
                <a:sym typeface="Arial"/>
              </a:rPr>
              <a:t>Savvas Learning Company LLC, 15 East Midland Avenue, Paramus, NJ 07652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or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rPr b="0" i="0" lang="en-US" sz="1400" u="sng" cap="none" strike="noStrike">
                <a:solidFill>
                  <a:srgbClr val="000000"/>
                </a:solidFill>
                <a:latin typeface="Arial"/>
                <a:ea typeface="Arial"/>
                <a:cs typeface="Arial"/>
                <a:sym typeface="Arial"/>
                <a:hlinkClick r:id="rId4">
                  <a:extLst>
                    <a:ext uri="{A12FA001-AC4F-418D-AE19-62706E023703}">
                      <ahyp:hlinkClr val="tx"/>
                    </a:ext>
                  </a:extLst>
                </a:hlinkClick>
              </a:rPr>
              <a:t>k12learningpermissions@savvas.com</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myView Literacy®</a:t>
            </a:r>
            <a:r>
              <a:rPr b="0" i="0" lang="en-US" sz="1400" u="none" cap="none" strike="noStrike">
                <a:solidFill>
                  <a:srgbClr val="000000"/>
                </a:solidFill>
                <a:latin typeface="Arial"/>
                <a:ea typeface="Arial"/>
                <a:cs typeface="Arial"/>
                <a:sym typeface="Arial"/>
              </a:rPr>
              <a:t> is an exclusive trademark of Savvas Learning Company LLC in the U.S. and/or other countries.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pic>
        <p:nvPicPr>
          <p:cNvPr descr="A picture containing clock&#10;&#10;Description automatically generated" id="326" name="Google Shape;326;p2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27" name="Google Shape;327;p2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28" name="Google Shape;328;p2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29" name="Google Shape;329;p2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30" name="Google Shape;330;p2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High-Frequency Words</a:t>
            </a:r>
            <a:endParaRPr b="0" i="0" sz="1400" u="none" cap="none" strike="noStrike">
              <a:solidFill>
                <a:srgbClr val="000000"/>
              </a:solidFill>
              <a:latin typeface="Century Gothic"/>
              <a:ea typeface="Century Gothic"/>
              <a:cs typeface="Century Gothic"/>
              <a:sym typeface="Century Gothic"/>
            </a:endParaRPr>
          </a:p>
        </p:txBody>
      </p:sp>
      <p:sp>
        <p:nvSpPr>
          <p:cNvPr id="331" name="Google Shape;331;p23"/>
          <p:cNvSpPr txBox="1"/>
          <p:nvPr/>
        </p:nvSpPr>
        <p:spPr>
          <a:xfrm>
            <a:off x="4495801" y="2538726"/>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come</a:t>
            </a:r>
            <a:endParaRPr b="0" i="0" sz="1400" u="none" cap="none" strike="noStrike">
              <a:solidFill>
                <a:srgbClr val="000000"/>
              </a:solidFill>
              <a:latin typeface="Century Gothic"/>
              <a:ea typeface="Century Gothic"/>
              <a:cs typeface="Century Gothic"/>
              <a:sym typeface="Century Gothic"/>
            </a:endParaRPr>
          </a:p>
        </p:txBody>
      </p:sp>
      <p:sp>
        <p:nvSpPr>
          <p:cNvPr id="332" name="Google Shape;332;p23"/>
          <p:cNvSpPr txBox="1"/>
          <p:nvPr/>
        </p:nvSpPr>
        <p:spPr>
          <a:xfrm>
            <a:off x="8002497" y="2524559"/>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play</a:t>
            </a:r>
            <a:endParaRPr b="0" i="0" sz="1400" u="none" cap="none" strike="noStrike">
              <a:solidFill>
                <a:srgbClr val="000000"/>
              </a:solidFill>
              <a:latin typeface="Century Gothic"/>
              <a:ea typeface="Century Gothic"/>
              <a:cs typeface="Century Gothic"/>
              <a:sym typeface="Century Gothic"/>
            </a:endParaRPr>
          </a:p>
        </p:txBody>
      </p:sp>
      <p:sp>
        <p:nvSpPr>
          <p:cNvPr id="333" name="Google Shape;333;p23"/>
          <p:cNvSpPr txBox="1"/>
          <p:nvPr/>
        </p:nvSpPr>
        <p:spPr>
          <a:xfrm>
            <a:off x="753927" y="2538726"/>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any</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pic>
        <p:nvPicPr>
          <p:cNvPr descr="A picture containing clock&#10;&#10;Description automatically generated" id="339" name="Google Shape;339;p2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40" name="Google Shape;340;p2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41" name="Google Shape;341;p2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42" name="Google Shape;342;p2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43" name="Google Shape;343;p2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Preview Vocabulary</a:t>
            </a:r>
            <a:endParaRPr b="0" i="0" sz="1400" u="none" cap="none" strike="noStrike">
              <a:solidFill>
                <a:srgbClr val="000000"/>
              </a:solidFill>
              <a:latin typeface="Century Gothic"/>
              <a:ea typeface="Century Gothic"/>
              <a:cs typeface="Century Gothic"/>
              <a:sym typeface="Century Gothic"/>
            </a:endParaRPr>
          </a:p>
        </p:txBody>
      </p:sp>
      <p:sp>
        <p:nvSpPr>
          <p:cNvPr id="344" name="Google Shape;344;p24"/>
          <p:cNvSpPr txBox="1"/>
          <p:nvPr/>
        </p:nvSpPr>
        <p:spPr>
          <a:xfrm>
            <a:off x="1498682" y="2920012"/>
            <a:ext cx="4219500" cy="861900"/>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5000" u="none" cap="none" strike="noStrike">
                <a:solidFill>
                  <a:schemeClr val="dk1"/>
                </a:solidFill>
                <a:latin typeface="Century Gothic"/>
                <a:ea typeface="Century Gothic"/>
                <a:cs typeface="Century Gothic"/>
                <a:sym typeface="Century Gothic"/>
              </a:rPr>
              <a:t>catch</a:t>
            </a:r>
            <a:endParaRPr b="0" i="0" sz="5000" u="none" cap="none" strike="noStrike">
              <a:solidFill>
                <a:srgbClr val="000000"/>
              </a:solidFill>
              <a:latin typeface="Century Gothic"/>
              <a:ea typeface="Century Gothic"/>
              <a:cs typeface="Century Gothic"/>
              <a:sym typeface="Century Gothic"/>
            </a:endParaRPr>
          </a:p>
        </p:txBody>
      </p:sp>
      <p:sp>
        <p:nvSpPr>
          <p:cNvPr id="345" name="Google Shape;345;p24"/>
          <p:cNvSpPr txBox="1"/>
          <p:nvPr/>
        </p:nvSpPr>
        <p:spPr>
          <a:xfrm>
            <a:off x="6473761" y="2920012"/>
            <a:ext cx="4219500" cy="861900"/>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5000" u="none" cap="none" strike="noStrike">
                <a:solidFill>
                  <a:schemeClr val="dk1"/>
                </a:solidFill>
                <a:latin typeface="Century Gothic"/>
                <a:ea typeface="Century Gothic"/>
                <a:cs typeface="Century Gothic"/>
                <a:sym typeface="Century Gothic"/>
              </a:rPr>
              <a:t>gobbled</a:t>
            </a:r>
            <a:endParaRPr b="0" i="0" sz="5000" u="none" cap="none" strike="noStrike">
              <a:solidFill>
                <a:srgbClr val="000000"/>
              </a:solidFill>
              <a:latin typeface="Century Gothic"/>
              <a:ea typeface="Century Gothic"/>
              <a:cs typeface="Century Gothic"/>
              <a:sym typeface="Century Gothic"/>
            </a:endParaRPr>
          </a:p>
        </p:txBody>
      </p:sp>
      <p:sp>
        <p:nvSpPr>
          <p:cNvPr id="346" name="Google Shape;346;p2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70</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pic>
        <p:nvPicPr>
          <p:cNvPr descr="A picture containing clock&#10;&#10;Description automatically generated" id="352" name="Google Shape;352;p2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53" name="Google Shape;353;p2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54" name="Google Shape;354;p2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55" name="Google Shape;355;p2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56" name="Google Shape;356;p2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The Gingerbread Man</a:t>
            </a:r>
            <a:endParaRPr b="0" i="0" sz="1400" u="none" cap="none" strike="noStrike">
              <a:solidFill>
                <a:srgbClr val="000000"/>
              </a:solidFill>
              <a:latin typeface="Century Gothic"/>
              <a:ea typeface="Century Gothic"/>
              <a:cs typeface="Century Gothic"/>
              <a:sym typeface="Century Gothic"/>
            </a:endParaRPr>
          </a:p>
        </p:txBody>
      </p:sp>
      <p:pic>
        <p:nvPicPr>
          <p:cNvPr id="357" name="Google Shape;357;p26"/>
          <p:cNvPicPr preferRelativeResize="0"/>
          <p:nvPr/>
        </p:nvPicPr>
        <p:blipFill rotWithShape="1">
          <a:blip r:embed="rId6">
            <a:alphaModFix/>
          </a:blip>
          <a:srcRect b="0" l="0" r="0" t="0"/>
          <a:stretch/>
        </p:blipFill>
        <p:spPr>
          <a:xfrm>
            <a:off x="2606050" y="1411525"/>
            <a:ext cx="6267125" cy="518842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358" name="Google Shape;358;p26"/>
          <p:cNvSpPr/>
          <p:nvPr/>
        </p:nvSpPr>
        <p:spPr>
          <a:xfrm>
            <a:off x="9958392" y="140912"/>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71</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pic>
        <p:nvPicPr>
          <p:cNvPr descr="A picture containing clock&#10;&#10;Description automatically generated" id="364" name="Google Shape;364;p2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65" name="Google Shape;365;p2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66" name="Google Shape;366;p2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67" name="Google Shape;367;p2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68" name="Google Shape;368;p2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The Gingerbread Man</a:t>
            </a:r>
            <a:endParaRPr b="0" i="0" sz="1400" u="none" cap="none" strike="noStrike">
              <a:solidFill>
                <a:srgbClr val="000000"/>
              </a:solidFill>
              <a:latin typeface="Century Gothic"/>
              <a:ea typeface="Century Gothic"/>
              <a:cs typeface="Century Gothic"/>
              <a:sym typeface="Century Gothic"/>
            </a:endParaRPr>
          </a:p>
        </p:txBody>
      </p:sp>
      <p:sp>
        <p:nvSpPr>
          <p:cNvPr id="369" name="Google Shape;369;p2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72,73</a:t>
            </a:r>
            <a:endParaRPr b="0" i="0" sz="1400" u="none" cap="none" strike="noStrike">
              <a:solidFill>
                <a:srgbClr val="000000"/>
              </a:solidFill>
              <a:latin typeface="Century Gothic"/>
              <a:ea typeface="Century Gothic"/>
              <a:cs typeface="Century Gothic"/>
              <a:sym typeface="Century Gothic"/>
            </a:endParaRPr>
          </a:p>
        </p:txBody>
      </p:sp>
      <p:pic>
        <p:nvPicPr>
          <p:cNvPr id="370" name="Google Shape;370;p28"/>
          <p:cNvPicPr preferRelativeResize="0"/>
          <p:nvPr/>
        </p:nvPicPr>
        <p:blipFill rotWithShape="1">
          <a:blip r:embed="rId6">
            <a:alphaModFix/>
          </a:blip>
          <a:srcRect b="0" l="0" r="0" t="0"/>
          <a:stretch/>
        </p:blipFill>
        <p:spPr>
          <a:xfrm>
            <a:off x="2713050" y="1755625"/>
            <a:ext cx="8907258" cy="366267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Icon&#10;&#10;Description automatically generated" id="371" name="Google Shape;371;p28"/>
          <p:cNvPicPr preferRelativeResize="0"/>
          <p:nvPr/>
        </p:nvPicPr>
        <p:blipFill rotWithShape="1">
          <a:blip r:embed="rId7">
            <a:alphaModFix/>
          </a:blip>
          <a:srcRect b="0" l="0" r="0" t="0"/>
          <a:stretch/>
        </p:blipFill>
        <p:spPr>
          <a:xfrm>
            <a:off x="2" y="2412188"/>
            <a:ext cx="2809399" cy="20336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pic>
        <p:nvPicPr>
          <p:cNvPr descr="A picture containing clock&#10;&#10;Description automatically generated" id="377" name="Google Shape;377;p2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78" name="Google Shape;378;p2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79" name="Google Shape;379;p2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80" name="Google Shape;380;p2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81" name="Google Shape;381;p2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The Gingerbread Man</a:t>
            </a:r>
            <a:endParaRPr b="0" i="0" sz="1400" u="none" cap="none" strike="noStrike">
              <a:solidFill>
                <a:srgbClr val="000000"/>
              </a:solidFill>
              <a:latin typeface="Century Gothic"/>
              <a:ea typeface="Century Gothic"/>
              <a:cs typeface="Century Gothic"/>
              <a:sym typeface="Century Gothic"/>
            </a:endParaRPr>
          </a:p>
        </p:txBody>
      </p:sp>
      <p:sp>
        <p:nvSpPr>
          <p:cNvPr id="382" name="Google Shape;382;p29"/>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74,75</a:t>
            </a:r>
            <a:endParaRPr b="0" i="0" sz="1400" u="none" cap="none" strike="noStrike">
              <a:solidFill>
                <a:srgbClr val="000000"/>
              </a:solidFill>
              <a:latin typeface="Century Gothic"/>
              <a:ea typeface="Century Gothic"/>
              <a:cs typeface="Century Gothic"/>
              <a:sym typeface="Century Gothic"/>
            </a:endParaRPr>
          </a:p>
        </p:txBody>
      </p:sp>
      <p:pic>
        <p:nvPicPr>
          <p:cNvPr id="383" name="Google Shape;383;p29"/>
          <p:cNvPicPr preferRelativeResize="0"/>
          <p:nvPr/>
        </p:nvPicPr>
        <p:blipFill rotWithShape="1">
          <a:blip r:embed="rId6">
            <a:alphaModFix/>
          </a:blip>
          <a:srcRect b="0" l="0" r="0" t="0"/>
          <a:stretch/>
        </p:blipFill>
        <p:spPr>
          <a:xfrm>
            <a:off x="2607600" y="1710925"/>
            <a:ext cx="8899925" cy="365837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Icon&#10;&#10;Description automatically generated" id="384" name="Google Shape;384;p29"/>
          <p:cNvPicPr preferRelativeResize="0"/>
          <p:nvPr/>
        </p:nvPicPr>
        <p:blipFill rotWithShape="1">
          <a:blip r:embed="rId7">
            <a:alphaModFix/>
          </a:blip>
          <a:srcRect b="0" l="0" r="0" t="0"/>
          <a:stretch/>
        </p:blipFill>
        <p:spPr>
          <a:xfrm>
            <a:off x="2" y="2412188"/>
            <a:ext cx="2809399" cy="20336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pic>
        <p:nvPicPr>
          <p:cNvPr descr="A picture containing clock&#10;&#10;Description automatically generated" id="390" name="Google Shape;390;p3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91" name="Google Shape;391;p3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92" name="Google Shape;392;p3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93" name="Google Shape;393;p3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94" name="Google Shape;394;p3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The Gingerbread Man</a:t>
            </a:r>
            <a:endParaRPr b="0" i="0" sz="1400" u="none" cap="none" strike="noStrike">
              <a:solidFill>
                <a:srgbClr val="000000"/>
              </a:solidFill>
              <a:latin typeface="Century Gothic"/>
              <a:ea typeface="Century Gothic"/>
              <a:cs typeface="Century Gothic"/>
              <a:sym typeface="Century Gothic"/>
            </a:endParaRPr>
          </a:p>
        </p:txBody>
      </p:sp>
      <p:sp>
        <p:nvSpPr>
          <p:cNvPr id="395" name="Google Shape;395;p3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76</a:t>
            </a:r>
            <a:endParaRPr b="0" i="0" sz="1400" u="none" cap="none" strike="noStrike">
              <a:solidFill>
                <a:srgbClr val="000000"/>
              </a:solidFill>
              <a:latin typeface="Century Gothic"/>
              <a:ea typeface="Century Gothic"/>
              <a:cs typeface="Century Gothic"/>
              <a:sym typeface="Century Gothic"/>
            </a:endParaRPr>
          </a:p>
        </p:txBody>
      </p:sp>
      <p:pic>
        <p:nvPicPr>
          <p:cNvPr id="396" name="Google Shape;396;p30"/>
          <p:cNvPicPr preferRelativeResize="0"/>
          <p:nvPr/>
        </p:nvPicPr>
        <p:blipFill rotWithShape="1">
          <a:blip r:embed="rId6">
            <a:alphaModFix/>
          </a:blip>
          <a:srcRect b="0" l="0" r="0" t="0"/>
          <a:stretch/>
        </p:blipFill>
        <p:spPr>
          <a:xfrm>
            <a:off x="3257074" y="1641409"/>
            <a:ext cx="5677852" cy="470964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pic>
        <p:nvPicPr>
          <p:cNvPr descr="A picture containing clock&#10;&#10;Description automatically generated" id="402" name="Google Shape;402;p9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03" name="Google Shape;403;p9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04" name="Google Shape;404;p9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05" name="Google Shape;405;p9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06" name="Google Shape;406;p9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Preview Vocabulary</a:t>
            </a:r>
            <a:endParaRPr b="0" i="0" sz="1400" u="none" cap="none" strike="noStrike">
              <a:solidFill>
                <a:srgbClr val="000000"/>
              </a:solidFill>
              <a:latin typeface="Century Gothic"/>
              <a:ea typeface="Century Gothic"/>
              <a:cs typeface="Century Gothic"/>
              <a:sym typeface="Century Gothic"/>
            </a:endParaRPr>
          </a:p>
        </p:txBody>
      </p:sp>
      <p:sp>
        <p:nvSpPr>
          <p:cNvPr id="407" name="Google Shape;407;p90"/>
          <p:cNvSpPr txBox="1"/>
          <p:nvPr/>
        </p:nvSpPr>
        <p:spPr>
          <a:xfrm>
            <a:off x="1323053" y="2919952"/>
            <a:ext cx="4219500" cy="861900"/>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5000" u="none" cap="none" strike="noStrike">
                <a:solidFill>
                  <a:schemeClr val="dk1"/>
                </a:solidFill>
                <a:latin typeface="Century Gothic"/>
                <a:ea typeface="Century Gothic"/>
                <a:cs typeface="Century Gothic"/>
                <a:sym typeface="Century Gothic"/>
              </a:rPr>
              <a:t>baking</a:t>
            </a:r>
            <a:endParaRPr b="0" i="0" sz="5000" u="none" cap="none" strike="noStrike">
              <a:solidFill>
                <a:srgbClr val="000000"/>
              </a:solidFill>
              <a:latin typeface="Century Gothic"/>
              <a:ea typeface="Century Gothic"/>
              <a:cs typeface="Century Gothic"/>
              <a:sym typeface="Century Gothic"/>
            </a:endParaRPr>
          </a:p>
        </p:txBody>
      </p:sp>
      <p:sp>
        <p:nvSpPr>
          <p:cNvPr id="408" name="Google Shape;408;p90"/>
          <p:cNvSpPr txBox="1"/>
          <p:nvPr/>
        </p:nvSpPr>
        <p:spPr>
          <a:xfrm>
            <a:off x="6166971" y="2919952"/>
            <a:ext cx="4219500" cy="861900"/>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5000" u="none" cap="none" strike="noStrike">
                <a:solidFill>
                  <a:schemeClr val="dk1"/>
                </a:solidFill>
                <a:latin typeface="Century Gothic"/>
                <a:ea typeface="Century Gothic"/>
                <a:cs typeface="Century Gothic"/>
                <a:sym typeface="Century Gothic"/>
              </a:rPr>
              <a:t>jumped</a:t>
            </a:r>
            <a:endParaRPr b="0" i="0" sz="50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 name="Shape 413"/>
        <p:cNvGrpSpPr/>
        <p:nvPr/>
      </p:nvGrpSpPr>
      <p:grpSpPr>
        <a:xfrm>
          <a:off x="0" y="0"/>
          <a:ext cx="0" cy="0"/>
          <a:chOff x="0" y="0"/>
          <a:chExt cx="0" cy="0"/>
        </a:xfrm>
      </p:grpSpPr>
      <p:pic>
        <p:nvPicPr>
          <p:cNvPr descr="A picture containing clock&#10;&#10;Description automatically generated" id="414" name="Google Shape;414;p9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15" name="Google Shape;415;p9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16" name="Google Shape;416;p9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17" name="Google Shape;417;p9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18" name="Google Shape;418;p9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3600" u="none" cap="none" strike="noStrike">
                <a:solidFill>
                  <a:schemeClr val="lt1"/>
                </a:solidFill>
                <a:latin typeface="Century Gothic"/>
                <a:ea typeface="Century Gothic"/>
                <a:cs typeface="Century Gothic"/>
                <a:sym typeface="Century Gothic"/>
              </a:rPr>
              <a:t>   First Read – The Story of Cornbread Man </a:t>
            </a:r>
            <a:endParaRPr b="0" i="0" sz="3600" u="none" cap="none" strike="noStrike">
              <a:solidFill>
                <a:srgbClr val="000000"/>
              </a:solidFill>
              <a:latin typeface="Century Gothic"/>
              <a:ea typeface="Century Gothic"/>
              <a:cs typeface="Century Gothic"/>
              <a:sym typeface="Century Gothic"/>
            </a:endParaRPr>
          </a:p>
        </p:txBody>
      </p:sp>
      <p:pic>
        <p:nvPicPr>
          <p:cNvPr id="419" name="Google Shape;419;p91"/>
          <p:cNvPicPr preferRelativeResize="0"/>
          <p:nvPr/>
        </p:nvPicPr>
        <p:blipFill rotWithShape="1">
          <a:blip r:embed="rId6">
            <a:alphaModFix/>
          </a:blip>
          <a:srcRect b="0" l="0" r="0" t="0"/>
          <a:stretch/>
        </p:blipFill>
        <p:spPr>
          <a:xfrm>
            <a:off x="2948400" y="1317775"/>
            <a:ext cx="5789200" cy="522288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420" name="Google Shape;420;p91"/>
          <p:cNvSpPr/>
          <p:nvPr/>
        </p:nvSpPr>
        <p:spPr>
          <a:xfrm>
            <a:off x="9958392" y="140912"/>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78</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 name="Shape 425"/>
        <p:cNvGrpSpPr/>
        <p:nvPr/>
      </p:nvGrpSpPr>
      <p:grpSpPr>
        <a:xfrm>
          <a:off x="0" y="0"/>
          <a:ext cx="0" cy="0"/>
          <a:chOff x="0" y="0"/>
          <a:chExt cx="0" cy="0"/>
        </a:xfrm>
      </p:grpSpPr>
      <p:pic>
        <p:nvPicPr>
          <p:cNvPr descr="A picture containing clock&#10;&#10;Description automatically generated" id="426" name="Google Shape;426;p9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27" name="Google Shape;427;p9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28" name="Google Shape;428;p9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29" name="Google Shape;429;p9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30" name="Google Shape;430;p9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chemeClr val="lt1"/>
                </a:solidFill>
                <a:latin typeface="Century Gothic"/>
                <a:ea typeface="Century Gothic"/>
                <a:cs typeface="Century Gothic"/>
                <a:sym typeface="Century Gothic"/>
              </a:rPr>
              <a:t>   First Read – The Story of Cornbread Man</a:t>
            </a:r>
            <a:endParaRPr b="0" i="0" sz="1200" u="none" cap="none" strike="noStrike">
              <a:solidFill>
                <a:srgbClr val="000000"/>
              </a:solidFill>
              <a:latin typeface="Century Gothic"/>
              <a:ea typeface="Century Gothic"/>
              <a:cs typeface="Century Gothic"/>
              <a:sym typeface="Century Gothic"/>
            </a:endParaRPr>
          </a:p>
        </p:txBody>
      </p:sp>
      <p:sp>
        <p:nvSpPr>
          <p:cNvPr id="431" name="Google Shape;431;p9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79</a:t>
            </a:r>
            <a:endParaRPr b="0" i="0" sz="1400" u="none" cap="none" strike="noStrike">
              <a:solidFill>
                <a:srgbClr val="000000"/>
              </a:solidFill>
              <a:latin typeface="Century Gothic"/>
              <a:ea typeface="Century Gothic"/>
              <a:cs typeface="Century Gothic"/>
              <a:sym typeface="Century Gothic"/>
            </a:endParaRPr>
          </a:p>
        </p:txBody>
      </p:sp>
      <p:pic>
        <p:nvPicPr>
          <p:cNvPr descr="Icon&#10;&#10;Description automatically generated" id="432" name="Google Shape;432;p92"/>
          <p:cNvPicPr preferRelativeResize="0"/>
          <p:nvPr/>
        </p:nvPicPr>
        <p:blipFill rotWithShape="1">
          <a:blip r:embed="rId6">
            <a:alphaModFix/>
          </a:blip>
          <a:srcRect b="0" l="0" r="0" t="0"/>
          <a:stretch/>
        </p:blipFill>
        <p:spPr>
          <a:xfrm>
            <a:off x="0" y="2072785"/>
            <a:ext cx="3237018" cy="2343150"/>
          </a:xfrm>
          <a:prstGeom prst="rect">
            <a:avLst/>
          </a:prstGeom>
          <a:noFill/>
          <a:ln>
            <a:noFill/>
          </a:ln>
        </p:spPr>
      </p:pic>
      <p:pic>
        <p:nvPicPr>
          <p:cNvPr id="433" name="Google Shape;433;p92"/>
          <p:cNvPicPr preferRelativeResize="0"/>
          <p:nvPr/>
        </p:nvPicPr>
        <p:blipFill rotWithShape="1">
          <a:blip r:embed="rId7">
            <a:alphaModFix/>
          </a:blip>
          <a:srcRect b="0" l="0" r="0" t="0"/>
          <a:stretch/>
        </p:blipFill>
        <p:spPr>
          <a:xfrm>
            <a:off x="3044139" y="1238491"/>
            <a:ext cx="5728343" cy="53340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 name="Shape 438"/>
        <p:cNvGrpSpPr/>
        <p:nvPr/>
      </p:nvGrpSpPr>
      <p:grpSpPr>
        <a:xfrm>
          <a:off x="0" y="0"/>
          <a:ext cx="0" cy="0"/>
          <a:chOff x="0" y="0"/>
          <a:chExt cx="0" cy="0"/>
        </a:xfrm>
      </p:grpSpPr>
      <p:pic>
        <p:nvPicPr>
          <p:cNvPr descr="A picture containing clock&#10;&#10;Description automatically generated" id="439" name="Google Shape;439;p9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40" name="Google Shape;440;p9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41" name="Google Shape;441;p9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42" name="Google Shape;442;p9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43" name="Google Shape;443;p9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chemeClr val="lt1"/>
                </a:solidFill>
                <a:latin typeface="Century Gothic"/>
                <a:ea typeface="Century Gothic"/>
                <a:cs typeface="Century Gothic"/>
                <a:sym typeface="Century Gothic"/>
              </a:rPr>
              <a:t>   First Read – The Story of Cornbread Man</a:t>
            </a:r>
            <a:endParaRPr b="0" i="0" sz="1200" u="none" cap="none" strike="noStrike">
              <a:solidFill>
                <a:srgbClr val="000000"/>
              </a:solidFill>
              <a:latin typeface="Century Gothic"/>
              <a:ea typeface="Century Gothic"/>
              <a:cs typeface="Century Gothic"/>
              <a:sym typeface="Century Gothic"/>
            </a:endParaRPr>
          </a:p>
        </p:txBody>
      </p:sp>
      <p:sp>
        <p:nvSpPr>
          <p:cNvPr id="444" name="Google Shape;444;p9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80,81</a:t>
            </a:r>
            <a:endParaRPr b="0" i="0" sz="1400" u="none" cap="none" strike="noStrike">
              <a:solidFill>
                <a:srgbClr val="000000"/>
              </a:solidFill>
              <a:latin typeface="Century Gothic"/>
              <a:ea typeface="Century Gothic"/>
              <a:cs typeface="Century Gothic"/>
              <a:sym typeface="Century Gothic"/>
            </a:endParaRPr>
          </a:p>
        </p:txBody>
      </p:sp>
      <p:pic>
        <p:nvPicPr>
          <p:cNvPr id="445" name="Google Shape;445;p93"/>
          <p:cNvPicPr preferRelativeResize="0"/>
          <p:nvPr/>
        </p:nvPicPr>
        <p:blipFill rotWithShape="1">
          <a:blip r:embed="rId6">
            <a:alphaModFix/>
          </a:blip>
          <a:srcRect b="0" l="0" r="0" t="0"/>
          <a:stretch/>
        </p:blipFill>
        <p:spPr>
          <a:xfrm>
            <a:off x="711450" y="1497075"/>
            <a:ext cx="9981876" cy="408404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pic>
        <p:nvPicPr>
          <p:cNvPr descr="A picture containing drawing, lamp&#10;&#10;Description automatically generated" id="102" name="Google Shape;102;p6"/>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103" name="Google Shape;103;p6"/>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104" name="Google Shape;104;p6"/>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105" name="Google Shape;105;p6"/>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b="0" i="0" lang="en-US" sz="6000" u="none" cap="none" strike="noStrike">
                <a:solidFill>
                  <a:schemeClr val="lt1"/>
                </a:solidFill>
                <a:latin typeface="Century Gothic"/>
                <a:ea typeface="Century Gothic"/>
                <a:cs typeface="Century Gothic"/>
                <a:sym typeface="Century Gothic"/>
              </a:rPr>
              <a:t>Lesson 1</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106" name="Google Shape;106;p6"/>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107" name="Google Shape;107;p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pic>
        <p:nvPicPr>
          <p:cNvPr descr="A picture containing clock&#10;&#10;Description automatically generated" id="451" name="Google Shape;451;p9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52" name="Google Shape;452;p9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53" name="Google Shape;453;p9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54" name="Google Shape;454;p9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55" name="Google Shape;455;p9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chemeClr val="lt1"/>
                </a:solidFill>
                <a:latin typeface="Century Gothic"/>
                <a:ea typeface="Century Gothic"/>
                <a:cs typeface="Century Gothic"/>
                <a:sym typeface="Century Gothic"/>
              </a:rPr>
              <a:t>   First Read – The Story of Cornbread Man</a:t>
            </a:r>
            <a:endParaRPr b="0" i="0" sz="1200" u="none" cap="none" strike="noStrike">
              <a:solidFill>
                <a:srgbClr val="000000"/>
              </a:solidFill>
              <a:latin typeface="Century Gothic"/>
              <a:ea typeface="Century Gothic"/>
              <a:cs typeface="Century Gothic"/>
              <a:sym typeface="Century Gothic"/>
            </a:endParaRPr>
          </a:p>
        </p:txBody>
      </p:sp>
      <p:sp>
        <p:nvSpPr>
          <p:cNvPr id="456" name="Google Shape;456;p9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82,83</a:t>
            </a:r>
            <a:endParaRPr b="0" i="0" sz="1400" u="none" cap="none" strike="noStrike">
              <a:solidFill>
                <a:srgbClr val="000000"/>
              </a:solidFill>
              <a:latin typeface="Century Gothic"/>
              <a:ea typeface="Century Gothic"/>
              <a:cs typeface="Century Gothic"/>
              <a:sym typeface="Century Gothic"/>
            </a:endParaRPr>
          </a:p>
        </p:txBody>
      </p:sp>
      <p:pic>
        <p:nvPicPr>
          <p:cNvPr id="457" name="Google Shape;457;p94"/>
          <p:cNvPicPr preferRelativeResize="0"/>
          <p:nvPr/>
        </p:nvPicPr>
        <p:blipFill rotWithShape="1">
          <a:blip r:embed="rId6">
            <a:alphaModFix/>
          </a:blip>
          <a:srcRect b="0" l="0" r="0" t="0"/>
          <a:stretch/>
        </p:blipFill>
        <p:spPr>
          <a:xfrm>
            <a:off x="2410400" y="1582625"/>
            <a:ext cx="9223576" cy="378490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Icon&#10;&#10;Description automatically generated" id="458" name="Google Shape;458;p94"/>
          <p:cNvPicPr preferRelativeResize="0"/>
          <p:nvPr/>
        </p:nvPicPr>
        <p:blipFill rotWithShape="1">
          <a:blip r:embed="rId7">
            <a:alphaModFix/>
          </a:blip>
          <a:srcRect b="0" l="0" r="0" t="0"/>
          <a:stretch/>
        </p:blipFill>
        <p:spPr>
          <a:xfrm>
            <a:off x="-122750" y="2311243"/>
            <a:ext cx="2689625" cy="1946932"/>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3" name="Shape 463"/>
        <p:cNvGrpSpPr/>
        <p:nvPr/>
      </p:nvGrpSpPr>
      <p:grpSpPr>
        <a:xfrm>
          <a:off x="0" y="0"/>
          <a:ext cx="0" cy="0"/>
          <a:chOff x="0" y="0"/>
          <a:chExt cx="0" cy="0"/>
        </a:xfrm>
      </p:grpSpPr>
      <p:pic>
        <p:nvPicPr>
          <p:cNvPr descr="A picture containing clock&#10;&#10;Description automatically generated" id="464" name="Google Shape;464;p9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65" name="Google Shape;465;p9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66" name="Google Shape;466;p9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67" name="Google Shape;467;p9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68" name="Google Shape;468;p9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chemeClr val="lt1"/>
                </a:solidFill>
                <a:latin typeface="Century Gothic"/>
                <a:ea typeface="Century Gothic"/>
                <a:cs typeface="Century Gothic"/>
                <a:sym typeface="Century Gothic"/>
              </a:rPr>
              <a:t>   First Read – The Story of Cornbread Man</a:t>
            </a:r>
            <a:endParaRPr b="0" i="0" sz="1200" u="none" cap="none" strike="noStrike">
              <a:solidFill>
                <a:srgbClr val="000000"/>
              </a:solidFill>
              <a:latin typeface="Century Gothic"/>
              <a:ea typeface="Century Gothic"/>
              <a:cs typeface="Century Gothic"/>
              <a:sym typeface="Century Gothic"/>
            </a:endParaRPr>
          </a:p>
        </p:txBody>
      </p:sp>
      <p:sp>
        <p:nvSpPr>
          <p:cNvPr id="469" name="Google Shape;469;p9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84,85</a:t>
            </a:r>
            <a:endParaRPr b="0" i="0" sz="1400" u="none" cap="none" strike="noStrike">
              <a:solidFill>
                <a:srgbClr val="000000"/>
              </a:solidFill>
              <a:latin typeface="Century Gothic"/>
              <a:ea typeface="Century Gothic"/>
              <a:cs typeface="Century Gothic"/>
              <a:sym typeface="Century Gothic"/>
            </a:endParaRPr>
          </a:p>
        </p:txBody>
      </p:sp>
      <p:pic>
        <p:nvPicPr>
          <p:cNvPr id="470" name="Google Shape;470;p95"/>
          <p:cNvPicPr preferRelativeResize="0"/>
          <p:nvPr/>
        </p:nvPicPr>
        <p:blipFill rotWithShape="1">
          <a:blip r:embed="rId6">
            <a:alphaModFix/>
          </a:blip>
          <a:srcRect b="0" l="0" r="0" t="0"/>
          <a:stretch/>
        </p:blipFill>
        <p:spPr>
          <a:xfrm>
            <a:off x="905100" y="1530600"/>
            <a:ext cx="10122702" cy="415742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5" name="Shape 475"/>
        <p:cNvGrpSpPr/>
        <p:nvPr/>
      </p:nvGrpSpPr>
      <p:grpSpPr>
        <a:xfrm>
          <a:off x="0" y="0"/>
          <a:ext cx="0" cy="0"/>
          <a:chOff x="0" y="0"/>
          <a:chExt cx="0" cy="0"/>
        </a:xfrm>
      </p:grpSpPr>
      <p:pic>
        <p:nvPicPr>
          <p:cNvPr descr="A picture containing clock&#10;&#10;Description automatically generated" id="476" name="Google Shape;476;p9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77" name="Google Shape;477;p9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78" name="Google Shape;478;p9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79" name="Google Shape;479;p9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80" name="Google Shape;480;p9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Develop Vocabulary</a:t>
            </a:r>
            <a:endParaRPr b="0" i="0" sz="1400" u="none" cap="none" strike="noStrike">
              <a:solidFill>
                <a:srgbClr val="000000"/>
              </a:solidFill>
              <a:latin typeface="Century Gothic"/>
              <a:ea typeface="Century Gothic"/>
              <a:cs typeface="Century Gothic"/>
              <a:sym typeface="Century Gothic"/>
            </a:endParaRPr>
          </a:p>
        </p:txBody>
      </p:sp>
      <p:sp>
        <p:nvSpPr>
          <p:cNvPr id="481" name="Google Shape;481;p96"/>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86</a:t>
            </a:r>
            <a:endParaRPr b="0" i="0" sz="1400" u="none" cap="none" strike="noStrike">
              <a:solidFill>
                <a:srgbClr val="000000"/>
              </a:solidFill>
              <a:latin typeface="Century Gothic"/>
              <a:ea typeface="Century Gothic"/>
              <a:cs typeface="Century Gothic"/>
              <a:sym typeface="Century Gothic"/>
            </a:endParaRPr>
          </a:p>
        </p:txBody>
      </p:sp>
      <p:sp>
        <p:nvSpPr>
          <p:cNvPr id="482" name="Google Shape;482;p96"/>
          <p:cNvSpPr txBox="1"/>
          <p:nvPr/>
        </p:nvSpPr>
        <p:spPr>
          <a:xfrm>
            <a:off x="1339275" y="2412413"/>
            <a:ext cx="8782800" cy="222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4400">
                <a:latin typeface="Century Gothic"/>
                <a:ea typeface="Century Gothic"/>
                <a:cs typeface="Century Gothic"/>
                <a:sym typeface="Century Gothic"/>
              </a:rPr>
              <a:t>What did Cornbread Man do</a:t>
            </a:r>
            <a:r>
              <a:rPr lang="en-US" sz="4400"/>
              <a:t>?</a:t>
            </a:r>
            <a:endParaRPr sz="4400"/>
          </a:p>
          <a:p>
            <a:pPr indent="0" lvl="0" marL="0" rtl="0" algn="l">
              <a:spcBef>
                <a:spcPts val="0"/>
              </a:spcBef>
              <a:spcAft>
                <a:spcPts val="0"/>
              </a:spcAft>
              <a:buNone/>
            </a:pPr>
            <a:r>
              <a:t/>
            </a:r>
            <a:endParaRPr sz="4400">
              <a:latin typeface="Century Gothic"/>
              <a:ea typeface="Century Gothic"/>
              <a:cs typeface="Century Gothic"/>
              <a:sym typeface="Century Gothic"/>
            </a:endParaRPr>
          </a:p>
          <a:p>
            <a:pPr indent="0" lvl="0" marL="0" rtl="0" algn="l">
              <a:spcBef>
                <a:spcPts val="0"/>
              </a:spcBef>
              <a:spcAft>
                <a:spcPts val="0"/>
              </a:spcAft>
              <a:buNone/>
            </a:pPr>
            <a:r>
              <a:rPr lang="en-US" sz="4400">
                <a:latin typeface="Century Gothic"/>
                <a:ea typeface="Century Gothic"/>
                <a:cs typeface="Century Gothic"/>
                <a:sym typeface="Century Gothic"/>
              </a:rPr>
              <a:t>He </a:t>
            </a:r>
            <a:r>
              <a:rPr lang="en-US" sz="4400">
                <a:solidFill>
                  <a:schemeClr val="accent1"/>
                </a:solidFill>
                <a:latin typeface="Century Gothic"/>
                <a:ea typeface="Century Gothic"/>
                <a:cs typeface="Century Gothic"/>
                <a:sym typeface="Century Gothic"/>
              </a:rPr>
              <a:t>________</a:t>
            </a:r>
            <a:r>
              <a:rPr lang="en-US" sz="4400">
                <a:latin typeface="Century Gothic"/>
                <a:ea typeface="Century Gothic"/>
                <a:cs typeface="Century Gothic"/>
                <a:sym typeface="Century Gothic"/>
              </a:rPr>
              <a:t> up and ran away. </a:t>
            </a:r>
            <a:endParaRPr sz="4400">
              <a:latin typeface="Century Gothic"/>
              <a:ea typeface="Century Gothic"/>
              <a:cs typeface="Century Gothic"/>
              <a:sym typeface="Century Gothic"/>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pic>
        <p:nvPicPr>
          <p:cNvPr descr="A picture containing clock&#10;&#10;Description automatically generated" id="488" name="Google Shape;488;p9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89" name="Google Shape;489;p9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90" name="Google Shape;490;p9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91" name="Google Shape;491;p9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92" name="Google Shape;492;p9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a:t>
            </a:r>
            <a:endParaRPr b="0" i="0" sz="1400" u="none" cap="none" strike="noStrike">
              <a:solidFill>
                <a:srgbClr val="000000"/>
              </a:solidFill>
              <a:latin typeface="Century Gothic"/>
              <a:ea typeface="Century Gothic"/>
              <a:cs typeface="Century Gothic"/>
              <a:sym typeface="Century Gothic"/>
            </a:endParaRPr>
          </a:p>
        </p:txBody>
      </p:sp>
      <p:sp>
        <p:nvSpPr>
          <p:cNvPr id="493" name="Google Shape;493;p9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86</a:t>
            </a:r>
            <a:endParaRPr b="0" i="0" sz="1400" u="none" cap="none" strike="noStrike">
              <a:solidFill>
                <a:srgbClr val="000000"/>
              </a:solidFill>
              <a:latin typeface="Century Gothic"/>
              <a:ea typeface="Century Gothic"/>
              <a:cs typeface="Century Gothic"/>
              <a:sym typeface="Century Gothic"/>
            </a:endParaRPr>
          </a:p>
        </p:txBody>
      </p:sp>
      <p:pic>
        <p:nvPicPr>
          <p:cNvPr id="494" name="Google Shape;494;p97"/>
          <p:cNvPicPr preferRelativeResize="0"/>
          <p:nvPr/>
        </p:nvPicPr>
        <p:blipFill rotWithShape="1">
          <a:blip r:embed="rId6">
            <a:alphaModFix/>
          </a:blip>
          <a:srcRect b="0" l="0" r="0" t="0"/>
          <a:stretch/>
        </p:blipFill>
        <p:spPr>
          <a:xfrm>
            <a:off x="1850375" y="1297875"/>
            <a:ext cx="6197150" cy="514665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495" name="Google Shape;495;p97"/>
          <p:cNvSpPr txBox="1"/>
          <p:nvPr/>
        </p:nvSpPr>
        <p:spPr>
          <a:xfrm>
            <a:off x="8762450" y="2246963"/>
            <a:ext cx="32568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86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 name="Shape 500"/>
        <p:cNvGrpSpPr/>
        <p:nvPr/>
      </p:nvGrpSpPr>
      <p:grpSpPr>
        <a:xfrm>
          <a:off x="0" y="0"/>
          <a:ext cx="0" cy="0"/>
          <a:chOff x="0" y="0"/>
          <a:chExt cx="0" cy="0"/>
        </a:xfrm>
      </p:grpSpPr>
      <p:pic>
        <p:nvPicPr>
          <p:cNvPr descr="A picture containing clock&#10;&#10;Description automatically generated" id="501" name="Google Shape;501;p3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02" name="Google Shape;502;p3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03" name="Google Shape;503;p3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04" name="Google Shape;504;p3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05" name="Google Shape;505;p3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Check for Understanding </a:t>
            </a:r>
            <a:endParaRPr b="0" i="0" sz="1400" u="none" cap="none" strike="noStrike">
              <a:solidFill>
                <a:srgbClr val="000000"/>
              </a:solidFill>
              <a:latin typeface="Century Gothic"/>
              <a:ea typeface="Century Gothic"/>
              <a:cs typeface="Century Gothic"/>
              <a:sym typeface="Century Gothic"/>
            </a:endParaRPr>
          </a:p>
        </p:txBody>
      </p:sp>
      <p:sp>
        <p:nvSpPr>
          <p:cNvPr id="506" name="Google Shape;506;p3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87</a:t>
            </a:r>
            <a:endParaRPr i="0" sz="1400" u="none" cap="none" strike="noStrike">
              <a:solidFill>
                <a:srgbClr val="000000"/>
              </a:solidFill>
              <a:latin typeface="Century Gothic"/>
              <a:ea typeface="Century Gothic"/>
              <a:cs typeface="Century Gothic"/>
              <a:sym typeface="Century Gothic"/>
            </a:endParaRPr>
          </a:p>
        </p:txBody>
      </p:sp>
      <p:pic>
        <p:nvPicPr>
          <p:cNvPr id="507" name="Google Shape;507;p34"/>
          <p:cNvPicPr preferRelativeResize="0"/>
          <p:nvPr/>
        </p:nvPicPr>
        <p:blipFill rotWithShape="1">
          <a:blip r:embed="rId6">
            <a:alphaModFix/>
          </a:blip>
          <a:srcRect b="0" l="0" r="0" t="0"/>
          <a:stretch/>
        </p:blipFill>
        <p:spPr>
          <a:xfrm>
            <a:off x="2028184" y="1297875"/>
            <a:ext cx="6281090" cy="523552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508" name="Google Shape;508;p34"/>
          <p:cNvSpPr txBox="1"/>
          <p:nvPr/>
        </p:nvSpPr>
        <p:spPr>
          <a:xfrm>
            <a:off x="8762450" y="2246963"/>
            <a:ext cx="32568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87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3" name="Shape 513"/>
        <p:cNvGrpSpPr/>
        <p:nvPr/>
      </p:nvGrpSpPr>
      <p:grpSpPr>
        <a:xfrm>
          <a:off x="0" y="0"/>
          <a:ext cx="0" cy="0"/>
          <a:chOff x="0" y="0"/>
          <a:chExt cx="0" cy="0"/>
        </a:xfrm>
      </p:grpSpPr>
      <p:pic>
        <p:nvPicPr>
          <p:cNvPr descr="A picture containing clock&#10;&#10;Description automatically generated" id="514" name="Google Shape;514;p3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15" name="Google Shape;515;p35"/>
          <p:cNvPicPr preferRelativeResize="0"/>
          <p:nvPr/>
        </p:nvPicPr>
        <p:blipFill rotWithShape="1">
          <a:blip r:embed="rId4">
            <a:alphaModFix/>
          </a:blip>
          <a:srcRect b="0" l="0" r="0" t="0"/>
          <a:stretch/>
        </p:blipFill>
        <p:spPr>
          <a:xfrm rot="9387287">
            <a:off x="9298677" y="5485050"/>
            <a:ext cx="2842710" cy="979582"/>
          </a:xfrm>
          <a:prstGeom prst="rect">
            <a:avLst/>
          </a:prstGeom>
          <a:noFill/>
          <a:ln>
            <a:noFill/>
          </a:ln>
        </p:spPr>
      </p:pic>
      <p:pic>
        <p:nvPicPr>
          <p:cNvPr descr="Logo, company name&#10;&#10;Description automatically generated" id="516" name="Google Shape;516;p3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17" name="Google Shape;517;p3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18" name="Google Shape;518;p3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Fiction</a:t>
            </a:r>
            <a:endParaRPr b="0" i="0" sz="1400" u="none" cap="none" strike="noStrike">
              <a:solidFill>
                <a:srgbClr val="000000"/>
              </a:solidFill>
              <a:latin typeface="Century Gothic"/>
              <a:ea typeface="Century Gothic"/>
              <a:cs typeface="Century Gothic"/>
              <a:sym typeface="Century Gothic"/>
            </a:endParaRPr>
          </a:p>
        </p:txBody>
      </p:sp>
      <p:sp>
        <p:nvSpPr>
          <p:cNvPr id="519" name="Google Shape;519;p35"/>
          <p:cNvSpPr/>
          <p:nvPr/>
        </p:nvSpPr>
        <p:spPr>
          <a:xfrm>
            <a:off x="4419601" y="2967094"/>
            <a:ext cx="3352797" cy="1706880"/>
          </a:xfrm>
          <a:prstGeom prst="ellipse">
            <a:avLst/>
          </a:prstGeom>
          <a:noFill/>
          <a:ln cap="flat" cmpd="sng" w="28575">
            <a:solidFill>
              <a:srgbClr val="31538F"/>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520" name="Google Shape;520;p35"/>
          <p:cNvCxnSpPr/>
          <p:nvPr/>
        </p:nvCxnSpPr>
        <p:spPr>
          <a:xfrm rot="10800000">
            <a:off x="3502311" y="2706586"/>
            <a:ext cx="1259700" cy="467400"/>
          </a:xfrm>
          <a:prstGeom prst="straightConnector1">
            <a:avLst/>
          </a:prstGeom>
          <a:noFill/>
          <a:ln cap="flat" cmpd="sng" w="28575">
            <a:solidFill>
              <a:srgbClr val="3E6EC2"/>
            </a:solidFill>
            <a:prstDash val="solid"/>
            <a:round/>
            <a:headEnd len="sm" w="sm" type="none"/>
            <a:tailEnd len="sm" w="sm" type="none"/>
          </a:ln>
        </p:spPr>
      </p:cxnSp>
      <p:cxnSp>
        <p:nvCxnSpPr>
          <p:cNvPr id="521" name="Google Shape;521;p35"/>
          <p:cNvCxnSpPr/>
          <p:nvPr/>
        </p:nvCxnSpPr>
        <p:spPr>
          <a:xfrm flipH="1">
            <a:off x="3542978" y="4473257"/>
            <a:ext cx="1178360" cy="568120"/>
          </a:xfrm>
          <a:prstGeom prst="straightConnector1">
            <a:avLst/>
          </a:prstGeom>
          <a:noFill/>
          <a:ln cap="flat" cmpd="sng" w="28575">
            <a:solidFill>
              <a:srgbClr val="3E6EC2"/>
            </a:solidFill>
            <a:prstDash val="solid"/>
            <a:round/>
            <a:headEnd len="sm" w="sm" type="none"/>
            <a:tailEnd len="sm" w="sm" type="none"/>
          </a:ln>
        </p:spPr>
      </p:cxnSp>
      <p:cxnSp>
        <p:nvCxnSpPr>
          <p:cNvPr id="522" name="Google Shape;522;p35"/>
          <p:cNvCxnSpPr/>
          <p:nvPr/>
        </p:nvCxnSpPr>
        <p:spPr>
          <a:xfrm flipH="1" rot="10800000">
            <a:off x="7490965" y="2646732"/>
            <a:ext cx="1193400" cy="587100"/>
          </a:xfrm>
          <a:prstGeom prst="straightConnector1">
            <a:avLst/>
          </a:prstGeom>
          <a:noFill/>
          <a:ln cap="flat" cmpd="sng" w="28575">
            <a:solidFill>
              <a:srgbClr val="3E6EC2"/>
            </a:solidFill>
            <a:prstDash val="solid"/>
            <a:round/>
            <a:headEnd len="sm" w="sm" type="none"/>
            <a:tailEnd len="sm" w="sm" type="none"/>
          </a:ln>
        </p:spPr>
      </p:cxnSp>
      <p:cxnSp>
        <p:nvCxnSpPr>
          <p:cNvPr id="523" name="Google Shape;523;p35"/>
          <p:cNvCxnSpPr/>
          <p:nvPr/>
        </p:nvCxnSpPr>
        <p:spPr>
          <a:xfrm rot="10800000">
            <a:off x="7490983" y="4454048"/>
            <a:ext cx="1259840" cy="467360"/>
          </a:xfrm>
          <a:prstGeom prst="straightConnector1">
            <a:avLst/>
          </a:prstGeom>
          <a:noFill/>
          <a:ln cap="flat" cmpd="sng" w="28575">
            <a:solidFill>
              <a:srgbClr val="3E6EC2"/>
            </a:solidFill>
            <a:prstDash val="solid"/>
            <a:round/>
            <a:headEnd len="sm" w="sm" type="none"/>
            <a:tailEnd len="sm" w="sm" type="none"/>
          </a:ln>
        </p:spPr>
      </p:cxn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8" name="Shape 528"/>
        <p:cNvGrpSpPr/>
        <p:nvPr/>
      </p:nvGrpSpPr>
      <p:grpSpPr>
        <a:xfrm>
          <a:off x="0" y="0"/>
          <a:ext cx="0" cy="0"/>
          <a:chOff x="0" y="0"/>
          <a:chExt cx="0" cy="0"/>
        </a:xfrm>
      </p:grpSpPr>
      <p:pic>
        <p:nvPicPr>
          <p:cNvPr descr="A picture containing clock&#10;&#10;Description automatically generated" id="529" name="Google Shape;529;p3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30" name="Google Shape;530;p3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31" name="Google Shape;531;p3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32" name="Google Shape;532;p3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33" name="Google Shape;533;p3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534" name="Google Shape;534;p36"/>
          <p:cNvSpPr txBox="1"/>
          <p:nvPr/>
        </p:nvSpPr>
        <p:spPr>
          <a:xfrm>
            <a:off x="1411251" y="2291740"/>
            <a:ext cx="67230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Let’s continue writing.</a:t>
            </a:r>
            <a:endParaRPr b="1" i="0" sz="3200" u="none" cap="none" strike="noStrike">
              <a:solidFill>
                <a:schemeClr val="dk1"/>
              </a:solidFill>
              <a:latin typeface="Century Gothic"/>
              <a:ea typeface="Century Gothic"/>
              <a:cs typeface="Century Gothic"/>
              <a:sym typeface="Century Gothic"/>
            </a:endParaRPr>
          </a:p>
        </p:txBody>
      </p:sp>
      <p:pic>
        <p:nvPicPr>
          <p:cNvPr descr="Books outline" id="535" name="Google Shape;535;p36"/>
          <p:cNvPicPr preferRelativeResize="0"/>
          <p:nvPr/>
        </p:nvPicPr>
        <p:blipFill rotWithShape="1">
          <a:blip r:embed="rId6">
            <a:alphaModFix/>
          </a:blip>
          <a:srcRect b="0" l="0" r="0" t="0"/>
          <a:stretch/>
        </p:blipFill>
        <p:spPr>
          <a:xfrm>
            <a:off x="8904042" y="3412479"/>
            <a:ext cx="2429785" cy="2429785"/>
          </a:xfrm>
          <a:prstGeom prst="rect">
            <a:avLst/>
          </a:prstGeom>
          <a:noFill/>
          <a:ln>
            <a:noFill/>
          </a:ln>
        </p:spPr>
      </p:pic>
      <p:sp>
        <p:nvSpPr>
          <p:cNvPr id="536" name="Google Shape;536;p36"/>
          <p:cNvSpPr txBox="1"/>
          <p:nvPr/>
        </p:nvSpPr>
        <p:spPr>
          <a:xfrm>
            <a:off x="1411251" y="3727350"/>
            <a:ext cx="74928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Remember to include </a:t>
            </a:r>
            <a:r>
              <a:rPr b="1" i="0" lang="en-US" sz="3200" u="none" cap="none" strike="noStrike">
                <a:solidFill>
                  <a:schemeClr val="dk1"/>
                </a:solidFill>
                <a:latin typeface="Century Gothic"/>
                <a:ea typeface="Century Gothic"/>
                <a:cs typeface="Century Gothic"/>
                <a:sym typeface="Century Gothic"/>
              </a:rPr>
              <a:t>characters</a:t>
            </a:r>
            <a:r>
              <a:rPr lang="en-US" sz="3200">
                <a:solidFill>
                  <a:schemeClr val="dk1"/>
                </a:solidFill>
                <a:latin typeface="Century Gothic"/>
                <a:ea typeface="Century Gothic"/>
                <a:cs typeface="Century Gothic"/>
                <a:sym typeface="Century Gothic"/>
              </a:rPr>
              <a:t> and g</a:t>
            </a:r>
            <a:r>
              <a:rPr b="0" i="0" lang="en-US" sz="3200" u="none" cap="none" strike="noStrike">
                <a:solidFill>
                  <a:schemeClr val="dk1"/>
                </a:solidFill>
                <a:latin typeface="Century Gothic"/>
                <a:ea typeface="Century Gothic"/>
                <a:cs typeface="Century Gothic"/>
                <a:sym typeface="Century Gothic"/>
              </a:rPr>
              <a:t>ive </a:t>
            </a:r>
            <a:r>
              <a:rPr b="1" i="0" lang="en-US" sz="3200" u="none" cap="none" strike="noStrike">
                <a:solidFill>
                  <a:schemeClr val="dk1"/>
                </a:solidFill>
                <a:latin typeface="Century Gothic"/>
                <a:ea typeface="Century Gothic"/>
                <a:cs typeface="Century Gothic"/>
                <a:sym typeface="Century Gothic"/>
              </a:rPr>
              <a:t>details</a:t>
            </a:r>
            <a:r>
              <a:rPr b="0" i="0" lang="en-US" sz="3200" u="none" cap="none" strike="noStrike">
                <a:solidFill>
                  <a:schemeClr val="dk1"/>
                </a:solidFill>
                <a:latin typeface="Century Gothic"/>
                <a:ea typeface="Century Gothic"/>
                <a:cs typeface="Century Gothic"/>
                <a:sym typeface="Century Gothic"/>
              </a:rPr>
              <a:t> about characters in the </a:t>
            </a:r>
            <a:r>
              <a:rPr b="1" i="0" lang="en-US" sz="3200" u="none" cap="none" strike="noStrike">
                <a:solidFill>
                  <a:schemeClr val="dk1"/>
                </a:solidFill>
                <a:latin typeface="Century Gothic"/>
                <a:ea typeface="Century Gothic"/>
                <a:cs typeface="Century Gothic"/>
                <a:sym typeface="Century Gothic"/>
              </a:rPr>
              <a:t>words and pictures. </a:t>
            </a:r>
            <a:endParaRPr b="1"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1" name="Shape 541"/>
        <p:cNvGrpSpPr/>
        <p:nvPr/>
      </p:nvGrpSpPr>
      <p:grpSpPr>
        <a:xfrm>
          <a:off x="0" y="0"/>
          <a:ext cx="0" cy="0"/>
          <a:chOff x="0" y="0"/>
          <a:chExt cx="0" cy="0"/>
        </a:xfrm>
      </p:grpSpPr>
      <p:pic>
        <p:nvPicPr>
          <p:cNvPr descr="A picture containing clock&#10;&#10;Description automatically generated" id="542" name="Google Shape;542;p3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43" name="Google Shape;543;p3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44" name="Google Shape;544;p3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45" name="Google Shape;545;p3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46" name="Google Shape;546;p3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Letter Sort</a:t>
            </a:r>
            <a:endParaRPr b="0" i="0" sz="1400" u="none" cap="none" strike="noStrike">
              <a:solidFill>
                <a:srgbClr val="000000"/>
              </a:solidFill>
              <a:latin typeface="Century Gothic"/>
              <a:ea typeface="Century Gothic"/>
              <a:cs typeface="Century Gothic"/>
              <a:sym typeface="Century Gothic"/>
            </a:endParaRPr>
          </a:p>
        </p:txBody>
      </p:sp>
      <p:sp>
        <p:nvSpPr>
          <p:cNvPr id="547" name="Google Shape;547;p3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92</a:t>
            </a:r>
            <a:endParaRPr b="0" i="0" sz="1400" u="none" cap="none" strike="noStrike">
              <a:solidFill>
                <a:srgbClr val="000000"/>
              </a:solidFill>
              <a:latin typeface="Century Gothic"/>
              <a:ea typeface="Century Gothic"/>
              <a:cs typeface="Century Gothic"/>
              <a:sym typeface="Century Gothic"/>
            </a:endParaRPr>
          </a:p>
        </p:txBody>
      </p:sp>
      <p:sp>
        <p:nvSpPr>
          <p:cNvPr id="548" name="Google Shape;548;p37"/>
          <p:cNvSpPr txBox="1"/>
          <p:nvPr/>
        </p:nvSpPr>
        <p:spPr>
          <a:xfrm>
            <a:off x="626398" y="2231530"/>
            <a:ext cx="1709100" cy="2586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Uu</a:t>
            </a:r>
            <a:endParaRPr b="0" i="0" sz="54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5400"/>
              <a:buFont typeface="Arial"/>
              <a:buNone/>
            </a:pPr>
            <a:r>
              <a:t/>
            </a:r>
            <a:endParaRPr b="0" i="0" sz="54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Cc</a:t>
            </a:r>
            <a:endParaRPr b="0" i="0" sz="1400" u="none" cap="none" strike="noStrike">
              <a:solidFill>
                <a:srgbClr val="000000"/>
              </a:solidFill>
              <a:latin typeface="Century Gothic"/>
              <a:ea typeface="Century Gothic"/>
              <a:cs typeface="Century Gothic"/>
              <a:sym typeface="Century Gothic"/>
            </a:endParaRPr>
          </a:p>
        </p:txBody>
      </p:sp>
      <p:pic>
        <p:nvPicPr>
          <p:cNvPr id="549" name="Google Shape;549;p37"/>
          <p:cNvPicPr preferRelativeResize="0"/>
          <p:nvPr/>
        </p:nvPicPr>
        <p:blipFill rotWithShape="1">
          <a:blip r:embed="rId6">
            <a:alphaModFix/>
          </a:blip>
          <a:srcRect b="0" l="0" r="0" t="0"/>
          <a:stretch/>
        </p:blipFill>
        <p:spPr>
          <a:xfrm>
            <a:off x="2474574" y="1297875"/>
            <a:ext cx="6136100" cy="512342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550" name="Google Shape;550;p37"/>
          <p:cNvSpPr txBox="1"/>
          <p:nvPr/>
        </p:nvSpPr>
        <p:spPr>
          <a:xfrm>
            <a:off x="9124850" y="2493263"/>
            <a:ext cx="2894400" cy="2062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a:t>
            </a:r>
            <a:r>
              <a:rPr lang="en-US" sz="3200">
                <a:solidFill>
                  <a:schemeClr val="dk1"/>
                </a:solidFill>
                <a:latin typeface="Century Gothic"/>
                <a:ea typeface="Century Gothic"/>
                <a:cs typeface="Century Gothic"/>
                <a:sym typeface="Century Gothic"/>
              </a:rPr>
              <a:t>92</a:t>
            </a:r>
            <a:r>
              <a:rPr b="0" i="0" lang="en-US" sz="3200" u="none" cap="none" strike="noStrike">
                <a:solidFill>
                  <a:schemeClr val="dk1"/>
                </a:solidFill>
                <a:latin typeface="Century Gothic"/>
                <a:ea typeface="Century Gothic"/>
                <a:cs typeface="Century Gothic"/>
                <a:sym typeface="Century Gothic"/>
              </a:rPr>
              <a:t> in your Student Interactive. </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5" name="Shape 555"/>
        <p:cNvGrpSpPr/>
        <p:nvPr/>
      </p:nvGrpSpPr>
      <p:grpSpPr>
        <a:xfrm>
          <a:off x="0" y="0"/>
          <a:ext cx="0" cy="0"/>
          <a:chOff x="0" y="0"/>
          <a:chExt cx="0" cy="0"/>
        </a:xfrm>
      </p:grpSpPr>
      <p:pic>
        <p:nvPicPr>
          <p:cNvPr descr="A picture containing clock&#10;&#10;Description automatically generated" id="556" name="Google Shape;556;p3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57" name="Google Shape;557;p3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58" name="Google Shape;558;p3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59" name="Google Shape;559;p3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60" name="Google Shape;560;p3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561" name="Google Shape;561;p38"/>
          <p:cNvSpPr txBox="1"/>
          <p:nvPr/>
        </p:nvSpPr>
        <p:spPr>
          <a:xfrm>
            <a:off x="3892375" y="5395175"/>
            <a:ext cx="5530500" cy="1385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lang="en-US" sz="2800">
                <a:solidFill>
                  <a:schemeClr val="dk1"/>
                </a:solidFill>
                <a:latin typeface="Century Gothic"/>
                <a:ea typeface="Century Gothic"/>
                <a:cs typeface="Century Gothic"/>
                <a:sym typeface="Century Gothic"/>
              </a:rPr>
              <a:t>Create</a:t>
            </a:r>
            <a:r>
              <a:rPr lang="en-US" sz="2800">
                <a:solidFill>
                  <a:schemeClr val="dk1"/>
                </a:solidFill>
                <a:latin typeface="Century Gothic"/>
                <a:ea typeface="Century Gothic"/>
                <a:cs typeface="Century Gothic"/>
                <a:sym typeface="Century Gothic"/>
              </a:rPr>
              <a:t> sentences with a noun, a verb, and an objective case pronoun. </a:t>
            </a:r>
            <a:endParaRPr i="0" sz="3200" u="none" cap="none" strike="noStrike">
              <a:solidFill>
                <a:schemeClr val="dk1"/>
              </a:solidFill>
              <a:latin typeface="Century Gothic"/>
              <a:ea typeface="Century Gothic"/>
              <a:cs typeface="Century Gothic"/>
              <a:sym typeface="Century Gothic"/>
            </a:endParaRPr>
          </a:p>
        </p:txBody>
      </p:sp>
      <p:sp>
        <p:nvSpPr>
          <p:cNvPr id="562" name="Google Shape;562;p38"/>
          <p:cNvSpPr txBox="1"/>
          <p:nvPr/>
        </p:nvSpPr>
        <p:spPr>
          <a:xfrm>
            <a:off x="3361349" y="3013501"/>
            <a:ext cx="7025184" cy="83099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00"/>
              <a:buFont typeface="Arial"/>
              <a:buNone/>
            </a:pPr>
            <a:r>
              <a:rPr b="0" i="0" lang="en-US" sz="4800" u="none" cap="none" strike="noStrike">
                <a:solidFill>
                  <a:schemeClr val="accent1"/>
                </a:solidFill>
                <a:latin typeface="Century Gothic"/>
                <a:ea typeface="Century Gothic"/>
                <a:cs typeface="Century Gothic"/>
                <a:sym typeface="Century Gothic"/>
              </a:rPr>
              <a:t>Ada helped me. </a:t>
            </a:r>
            <a:endParaRPr b="0" i="0" sz="4800" u="none" cap="none" strike="noStrike">
              <a:solidFill>
                <a:schemeClr val="accent1"/>
              </a:solidFill>
              <a:latin typeface="Century Gothic"/>
              <a:ea typeface="Century Gothic"/>
              <a:cs typeface="Century Gothic"/>
              <a:sym typeface="Century Gothic"/>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6" name="Shape 566"/>
        <p:cNvGrpSpPr/>
        <p:nvPr/>
      </p:nvGrpSpPr>
      <p:grpSpPr>
        <a:xfrm>
          <a:off x="0" y="0"/>
          <a:ext cx="0" cy="0"/>
          <a:chOff x="0" y="0"/>
          <a:chExt cx="0" cy="0"/>
        </a:xfrm>
      </p:grpSpPr>
      <p:pic>
        <p:nvPicPr>
          <p:cNvPr descr="A picture containing drawing, lamp&#10;&#10;Description automatically generated" id="567" name="Google Shape;567;p39"/>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568" name="Google Shape;568;p39"/>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569" name="Google Shape;569;p39"/>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570" name="Google Shape;570;p39"/>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3</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571" name="Google Shape;571;p39"/>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572" name="Google Shape;572;p3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pic>
        <p:nvPicPr>
          <p:cNvPr descr="A picture containing clock&#10;&#10;Description automatically generated" id="113" name="Google Shape;113;p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114" name="Google Shape;114;p7"/>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115" name="Google Shape;115;p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16" name="Google Shape;116;p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rial"/>
                <a:ea typeface="Arial"/>
                <a:cs typeface="Arial"/>
                <a:sym typeface="Arial"/>
              </a:rPr>
              <a:t>   </a:t>
            </a:r>
            <a:r>
              <a:rPr b="0" i="0" lang="en-US" sz="4000" u="none" cap="none" strike="noStrike">
                <a:solidFill>
                  <a:schemeClr val="lt1"/>
                </a:solidFill>
                <a:latin typeface="Century Gothic"/>
                <a:ea typeface="Century Gothic"/>
                <a:cs typeface="Century Gothic"/>
                <a:sym typeface="Century Gothic"/>
              </a:rPr>
              <a:t>Phonological Awareness</a:t>
            </a:r>
            <a:endParaRPr b="0" i="0" sz="1400" u="none" cap="none" strike="noStrike">
              <a:solidFill>
                <a:srgbClr val="000000"/>
              </a:solidFill>
              <a:latin typeface="Century Gothic"/>
              <a:ea typeface="Century Gothic"/>
              <a:cs typeface="Century Gothic"/>
              <a:sym typeface="Century Gothic"/>
            </a:endParaRPr>
          </a:p>
        </p:txBody>
      </p:sp>
      <p:sp>
        <p:nvSpPr>
          <p:cNvPr id="117" name="Google Shape;117;p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56</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118" name="Google Shape;118;p7"/>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pic>
        <p:nvPicPr>
          <p:cNvPr id="119" name="Google Shape;119;p7"/>
          <p:cNvPicPr preferRelativeResize="0"/>
          <p:nvPr/>
        </p:nvPicPr>
        <p:blipFill rotWithShape="1">
          <a:blip r:embed="rId6">
            <a:alphaModFix/>
          </a:blip>
          <a:srcRect b="0" l="0" r="0" t="0"/>
          <a:stretch/>
        </p:blipFill>
        <p:spPr>
          <a:xfrm>
            <a:off x="1022136" y="1331979"/>
            <a:ext cx="7362825" cy="471487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120" name="Google Shape;120;p7"/>
          <p:cNvSpPr txBox="1"/>
          <p:nvPr/>
        </p:nvSpPr>
        <p:spPr>
          <a:xfrm>
            <a:off x="8762450" y="2644038"/>
            <a:ext cx="32568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56 in your Student Interactive. </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7" name="Shape 577"/>
        <p:cNvGrpSpPr/>
        <p:nvPr/>
      </p:nvGrpSpPr>
      <p:grpSpPr>
        <a:xfrm>
          <a:off x="0" y="0"/>
          <a:ext cx="0" cy="0"/>
          <a:chOff x="0" y="0"/>
          <a:chExt cx="0" cy="0"/>
        </a:xfrm>
      </p:grpSpPr>
      <p:pic>
        <p:nvPicPr>
          <p:cNvPr descr="A picture containing clock&#10;&#10;Description automatically generated" id="578" name="Google Shape;578;p4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579" name="Google Shape;579;p40"/>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580" name="Google Shape;580;p4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81" name="Google Shape;581;p4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Phonological Awareness</a:t>
            </a:r>
            <a:endParaRPr b="0" i="0" sz="1400" u="none" cap="none" strike="noStrike">
              <a:solidFill>
                <a:srgbClr val="000000"/>
              </a:solidFill>
              <a:latin typeface="Century Gothic"/>
              <a:ea typeface="Century Gothic"/>
              <a:cs typeface="Century Gothic"/>
              <a:sym typeface="Century Gothic"/>
            </a:endParaRPr>
          </a:p>
        </p:txBody>
      </p:sp>
      <p:sp>
        <p:nvSpPr>
          <p:cNvPr id="582" name="Google Shape;582;p4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59</a:t>
            </a:r>
            <a:endParaRPr b="1" i="0" sz="2400" u="none" cap="none" strike="noStrike">
              <a:solidFill>
                <a:schemeClr val="lt1"/>
              </a:solidFill>
              <a:latin typeface="Century Gothic"/>
              <a:ea typeface="Century Gothic"/>
              <a:cs typeface="Century Gothic"/>
              <a:sym typeface="Century Gothic"/>
            </a:endParaRPr>
          </a:p>
        </p:txBody>
      </p:sp>
      <p:pic>
        <p:nvPicPr>
          <p:cNvPr descr="A picture containing drawing, lamp&#10;&#10;Description automatically generated" id="583" name="Google Shape;583;p40"/>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pic>
        <p:nvPicPr>
          <p:cNvPr id="584" name="Google Shape;584;p40"/>
          <p:cNvPicPr preferRelativeResize="0"/>
          <p:nvPr/>
        </p:nvPicPr>
        <p:blipFill rotWithShape="1">
          <a:blip r:embed="rId6">
            <a:alphaModFix/>
          </a:blip>
          <a:srcRect b="0" l="0" r="0" t="0"/>
          <a:stretch/>
        </p:blipFill>
        <p:spPr>
          <a:xfrm>
            <a:off x="3819551" y="2108000"/>
            <a:ext cx="4413522" cy="363342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585" name="Google Shape;585;p40"/>
          <p:cNvSpPr txBox="1"/>
          <p:nvPr/>
        </p:nvSpPr>
        <p:spPr>
          <a:xfrm>
            <a:off x="8762450" y="2644038"/>
            <a:ext cx="32568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59 in your Student Interactive. </a:t>
            </a:r>
            <a:endParaRPr b="0" i="0" sz="3200" u="none" cap="none" strike="noStrike">
              <a:solidFill>
                <a:schemeClr val="dk1"/>
              </a:solidFill>
              <a:latin typeface="Century Gothic"/>
              <a:ea typeface="Century Gothic"/>
              <a:cs typeface="Century Gothic"/>
              <a:sym typeface="Century Gothic"/>
            </a:endParaRPr>
          </a:p>
        </p:txBody>
      </p:sp>
      <p:pic>
        <p:nvPicPr>
          <p:cNvPr id="586" name="Google Shape;586;p40"/>
          <p:cNvPicPr preferRelativeResize="0"/>
          <p:nvPr/>
        </p:nvPicPr>
        <p:blipFill rotWithShape="1">
          <a:blip r:embed="rId7">
            <a:alphaModFix/>
          </a:blip>
          <a:srcRect b="0" l="0" r="0" t="0"/>
          <a:stretch/>
        </p:blipFill>
        <p:spPr>
          <a:xfrm>
            <a:off x="664225" y="2108000"/>
            <a:ext cx="2625950" cy="3633425"/>
          </a:xfrm>
          <a:prstGeom prst="rect">
            <a:avLst/>
          </a:prstGeom>
          <a:noFill/>
          <a:ln cap="sq" cmpd="sng" w="88900">
            <a:solidFill>
              <a:srgbClr val="FFFFFF"/>
            </a:solidFill>
            <a:prstDash val="solid"/>
            <a:miter lim="8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1" name="Shape 591"/>
        <p:cNvGrpSpPr/>
        <p:nvPr/>
      </p:nvGrpSpPr>
      <p:grpSpPr>
        <a:xfrm>
          <a:off x="0" y="0"/>
          <a:ext cx="0" cy="0"/>
          <a:chOff x="0" y="0"/>
          <a:chExt cx="0" cy="0"/>
        </a:xfrm>
      </p:grpSpPr>
      <p:pic>
        <p:nvPicPr>
          <p:cNvPr descr="A picture containing clock&#10;&#10;Description automatically generated" id="592" name="Google Shape;592;p4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593" name="Google Shape;593;p41"/>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594" name="Google Shape;594;p4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95" name="Google Shape;595;p4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Phonics</a:t>
            </a:r>
            <a:endParaRPr b="0" i="0" sz="1400" u="none" cap="none" strike="noStrike">
              <a:solidFill>
                <a:srgbClr val="000000"/>
              </a:solidFill>
              <a:latin typeface="Century Gothic"/>
              <a:ea typeface="Century Gothic"/>
              <a:cs typeface="Century Gothic"/>
              <a:sym typeface="Century Gothic"/>
            </a:endParaRPr>
          </a:p>
        </p:txBody>
      </p:sp>
      <p:sp>
        <p:nvSpPr>
          <p:cNvPr id="596" name="Google Shape;596;p4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60</a:t>
            </a:r>
            <a:endParaRPr b="1" i="0" sz="2400" u="none" cap="none" strike="noStrike">
              <a:solidFill>
                <a:schemeClr val="lt1"/>
              </a:solidFill>
              <a:latin typeface="Century Gothic"/>
              <a:ea typeface="Century Gothic"/>
              <a:cs typeface="Century Gothic"/>
              <a:sym typeface="Century Gothic"/>
            </a:endParaRPr>
          </a:p>
        </p:txBody>
      </p:sp>
      <p:pic>
        <p:nvPicPr>
          <p:cNvPr descr="A picture containing drawing, lamp&#10;&#10;Description automatically generated" id="597" name="Google Shape;597;p41"/>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pic>
        <p:nvPicPr>
          <p:cNvPr id="598" name="Google Shape;598;p41"/>
          <p:cNvPicPr preferRelativeResize="0"/>
          <p:nvPr/>
        </p:nvPicPr>
        <p:blipFill rotWithShape="1">
          <a:blip r:embed="rId6">
            <a:alphaModFix/>
          </a:blip>
          <a:srcRect b="0" l="0" r="0" t="0"/>
          <a:stretch/>
        </p:blipFill>
        <p:spPr>
          <a:xfrm>
            <a:off x="425390" y="1724058"/>
            <a:ext cx="2611240" cy="393074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599" name="Google Shape;599;p41"/>
          <p:cNvPicPr preferRelativeResize="0"/>
          <p:nvPr/>
        </p:nvPicPr>
        <p:blipFill rotWithShape="1">
          <a:blip r:embed="rId7">
            <a:alphaModFix/>
          </a:blip>
          <a:srcRect b="0" l="0" r="0" t="0"/>
          <a:stretch/>
        </p:blipFill>
        <p:spPr>
          <a:xfrm>
            <a:off x="3522075" y="1355675"/>
            <a:ext cx="5672575" cy="466747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600" name="Google Shape;600;p41"/>
          <p:cNvSpPr txBox="1"/>
          <p:nvPr/>
        </p:nvSpPr>
        <p:spPr>
          <a:xfrm>
            <a:off x="9456300" y="2397750"/>
            <a:ext cx="2735700" cy="2062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60 in your Student Interactive. </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5" name="Shape 605"/>
        <p:cNvGrpSpPr/>
        <p:nvPr/>
      </p:nvGrpSpPr>
      <p:grpSpPr>
        <a:xfrm>
          <a:off x="0" y="0"/>
          <a:ext cx="0" cy="0"/>
          <a:chOff x="0" y="0"/>
          <a:chExt cx="0" cy="0"/>
        </a:xfrm>
      </p:grpSpPr>
      <p:pic>
        <p:nvPicPr>
          <p:cNvPr descr="A picture containing clock&#10;&#10;Description automatically generated" id="606" name="Google Shape;606;p4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07" name="Google Shape;607;p4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08" name="Google Shape;608;p4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09" name="Google Shape;609;p4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10" name="Google Shape;610;p4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High-Frequency Words </a:t>
            </a:r>
            <a:endParaRPr b="0" i="0" sz="1400" u="none" cap="none" strike="noStrike">
              <a:solidFill>
                <a:srgbClr val="000000"/>
              </a:solidFill>
              <a:latin typeface="Century Gothic"/>
              <a:ea typeface="Century Gothic"/>
              <a:cs typeface="Century Gothic"/>
              <a:sym typeface="Century Gothic"/>
            </a:endParaRPr>
          </a:p>
        </p:txBody>
      </p:sp>
      <p:sp>
        <p:nvSpPr>
          <p:cNvPr id="611" name="Google Shape;611;p42"/>
          <p:cNvSpPr txBox="1"/>
          <p:nvPr/>
        </p:nvSpPr>
        <p:spPr>
          <a:xfrm>
            <a:off x="471975" y="1926525"/>
            <a:ext cx="2379600" cy="7695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4400" u="none" cap="none" strike="noStrike">
                <a:solidFill>
                  <a:schemeClr val="dk1"/>
                </a:solidFill>
                <a:latin typeface="Century Gothic"/>
                <a:ea typeface="Century Gothic"/>
                <a:cs typeface="Century Gothic"/>
                <a:sym typeface="Century Gothic"/>
              </a:rPr>
              <a:t>any</a:t>
            </a:r>
            <a:endParaRPr b="0" i="0" sz="4400" u="none" cap="none" strike="noStrike">
              <a:solidFill>
                <a:srgbClr val="000000"/>
              </a:solidFill>
              <a:latin typeface="Century Gothic"/>
              <a:ea typeface="Century Gothic"/>
              <a:cs typeface="Century Gothic"/>
              <a:sym typeface="Century Gothic"/>
            </a:endParaRPr>
          </a:p>
        </p:txBody>
      </p:sp>
      <p:sp>
        <p:nvSpPr>
          <p:cNvPr id="612" name="Google Shape;612;p42"/>
          <p:cNvSpPr txBox="1"/>
          <p:nvPr/>
        </p:nvSpPr>
        <p:spPr>
          <a:xfrm>
            <a:off x="471975" y="3320109"/>
            <a:ext cx="2379600" cy="7695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4400" u="none" cap="none" strike="noStrike">
                <a:solidFill>
                  <a:schemeClr val="dk1"/>
                </a:solidFill>
                <a:latin typeface="Century Gothic"/>
                <a:ea typeface="Century Gothic"/>
                <a:cs typeface="Century Gothic"/>
                <a:sym typeface="Century Gothic"/>
              </a:rPr>
              <a:t>come</a:t>
            </a:r>
            <a:endParaRPr b="0" i="0" sz="4400" u="none" cap="none" strike="noStrike">
              <a:solidFill>
                <a:srgbClr val="000000"/>
              </a:solidFill>
              <a:latin typeface="Century Gothic"/>
              <a:ea typeface="Century Gothic"/>
              <a:cs typeface="Century Gothic"/>
              <a:sym typeface="Century Gothic"/>
            </a:endParaRPr>
          </a:p>
        </p:txBody>
      </p:sp>
      <p:sp>
        <p:nvSpPr>
          <p:cNvPr id="613" name="Google Shape;613;p42"/>
          <p:cNvSpPr txBox="1"/>
          <p:nvPr/>
        </p:nvSpPr>
        <p:spPr>
          <a:xfrm>
            <a:off x="471975" y="4713651"/>
            <a:ext cx="2379600" cy="7695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4400" u="none" cap="none" strike="noStrike">
                <a:solidFill>
                  <a:schemeClr val="dk1"/>
                </a:solidFill>
                <a:latin typeface="Century Gothic"/>
                <a:ea typeface="Century Gothic"/>
                <a:cs typeface="Century Gothic"/>
                <a:sym typeface="Century Gothic"/>
              </a:rPr>
              <a:t>play</a:t>
            </a:r>
            <a:endParaRPr b="0" i="0" sz="4400" u="none" cap="none" strike="noStrike">
              <a:solidFill>
                <a:srgbClr val="000000"/>
              </a:solidFill>
              <a:latin typeface="Century Gothic"/>
              <a:ea typeface="Century Gothic"/>
              <a:cs typeface="Century Gothic"/>
              <a:sym typeface="Century Gothic"/>
            </a:endParaRPr>
          </a:p>
        </p:txBody>
      </p:sp>
      <p:sp>
        <p:nvSpPr>
          <p:cNvPr id="614" name="Google Shape;614;p4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61</a:t>
            </a:r>
            <a:endParaRPr b="0" i="0" sz="1400" u="none" cap="none" strike="noStrike">
              <a:solidFill>
                <a:srgbClr val="000000"/>
              </a:solidFill>
              <a:latin typeface="Century Gothic"/>
              <a:ea typeface="Century Gothic"/>
              <a:cs typeface="Century Gothic"/>
              <a:sym typeface="Century Gothic"/>
            </a:endParaRPr>
          </a:p>
        </p:txBody>
      </p:sp>
      <p:pic>
        <p:nvPicPr>
          <p:cNvPr id="615" name="Google Shape;615;p42"/>
          <p:cNvPicPr preferRelativeResize="0"/>
          <p:nvPr/>
        </p:nvPicPr>
        <p:blipFill rotWithShape="1">
          <a:blip r:embed="rId6">
            <a:alphaModFix/>
          </a:blip>
          <a:srcRect b="0" l="0" r="0" t="0"/>
          <a:stretch/>
        </p:blipFill>
        <p:spPr>
          <a:xfrm>
            <a:off x="3628750" y="1614037"/>
            <a:ext cx="5227674" cy="43025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616" name="Google Shape;616;p42"/>
          <p:cNvSpPr txBox="1"/>
          <p:nvPr/>
        </p:nvSpPr>
        <p:spPr>
          <a:xfrm>
            <a:off x="9473850" y="2493250"/>
            <a:ext cx="2824500" cy="2062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61 in your Student Interactive. </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1" name="Shape 621"/>
        <p:cNvGrpSpPr/>
        <p:nvPr/>
      </p:nvGrpSpPr>
      <p:grpSpPr>
        <a:xfrm>
          <a:off x="0" y="0"/>
          <a:ext cx="0" cy="0"/>
          <a:chOff x="0" y="0"/>
          <a:chExt cx="0" cy="0"/>
        </a:xfrm>
      </p:grpSpPr>
      <p:pic>
        <p:nvPicPr>
          <p:cNvPr descr="A picture containing clock&#10;&#10;Description automatically generated" id="622" name="Google Shape;622;g209ccc26aff_0_3"/>
          <p:cNvPicPr preferRelativeResize="0"/>
          <p:nvPr/>
        </p:nvPicPr>
        <p:blipFill rotWithShape="1">
          <a:blip r:embed="rId3">
            <a:alphaModFix/>
          </a:blip>
          <a:srcRect b="0" l="0" r="52260" t="0"/>
          <a:stretch/>
        </p:blipFill>
        <p:spPr>
          <a:xfrm>
            <a:off x="10386533" y="6204193"/>
            <a:ext cx="1632723" cy="467031"/>
          </a:xfrm>
          <a:prstGeom prst="rect">
            <a:avLst/>
          </a:prstGeom>
          <a:noFill/>
          <a:ln>
            <a:noFill/>
          </a:ln>
        </p:spPr>
      </p:pic>
      <p:pic>
        <p:nvPicPr>
          <p:cNvPr descr="A picture containing drawing, lamp&#10;&#10;Description automatically generated" id="623" name="Google Shape;623;g209ccc26aff_0_3"/>
          <p:cNvPicPr preferRelativeResize="0"/>
          <p:nvPr/>
        </p:nvPicPr>
        <p:blipFill rotWithShape="1">
          <a:blip r:embed="rId4">
            <a:alphaModFix/>
          </a:blip>
          <a:srcRect b="0" l="0" r="0" t="0"/>
          <a:stretch/>
        </p:blipFill>
        <p:spPr>
          <a:xfrm rot="9387288">
            <a:off x="9271967" y="5485049"/>
            <a:ext cx="2842710" cy="979582"/>
          </a:xfrm>
          <a:prstGeom prst="rect">
            <a:avLst/>
          </a:prstGeom>
          <a:noFill/>
          <a:ln>
            <a:noFill/>
          </a:ln>
        </p:spPr>
      </p:pic>
      <p:pic>
        <p:nvPicPr>
          <p:cNvPr descr="Logo, company name&#10;&#10;Description automatically generated" id="624" name="Google Shape;624;g209ccc26aff_0_3"/>
          <p:cNvPicPr preferRelativeResize="0"/>
          <p:nvPr/>
        </p:nvPicPr>
        <p:blipFill rotWithShape="1">
          <a:blip r:embed="rId5">
            <a:alphaModFix/>
          </a:blip>
          <a:srcRect b="11558" l="5778" r="5315" t="0"/>
          <a:stretch/>
        </p:blipFill>
        <p:spPr>
          <a:xfrm>
            <a:off x="298808" y="6364415"/>
            <a:ext cx="1040463" cy="416152"/>
          </a:xfrm>
          <a:prstGeom prst="rect">
            <a:avLst/>
          </a:prstGeom>
          <a:noFill/>
          <a:ln>
            <a:noFill/>
          </a:ln>
        </p:spPr>
      </p:pic>
      <p:cxnSp>
        <p:nvCxnSpPr>
          <p:cNvPr id="625" name="Google Shape;625;g209ccc26aff_0_3"/>
          <p:cNvCxnSpPr/>
          <p:nvPr/>
        </p:nvCxnSpPr>
        <p:spPr>
          <a:xfrm>
            <a:off x="212450" y="304023"/>
            <a:ext cx="0" cy="6441000"/>
          </a:xfrm>
          <a:prstGeom prst="straightConnector1">
            <a:avLst/>
          </a:prstGeom>
          <a:noFill/>
          <a:ln cap="flat" cmpd="sng" w="28575">
            <a:solidFill>
              <a:srgbClr val="0070C0"/>
            </a:solidFill>
            <a:prstDash val="solid"/>
            <a:miter lim="800000"/>
            <a:headEnd len="sm" w="sm" type="none"/>
            <a:tailEnd len="sm" w="sm" type="none"/>
          </a:ln>
        </p:spPr>
      </p:cxnSp>
      <p:sp>
        <p:nvSpPr>
          <p:cNvPr id="626" name="Google Shape;626;g209ccc26aff_0_3"/>
          <p:cNvSpPr/>
          <p:nvPr/>
        </p:nvSpPr>
        <p:spPr>
          <a:xfrm>
            <a:off x="212449" y="285508"/>
            <a:ext cx="10660200" cy="7290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Compare and Contrast Stories</a:t>
            </a:r>
            <a:endParaRPr b="0" i="0" sz="1400" u="none" cap="none" strike="noStrike">
              <a:solidFill>
                <a:srgbClr val="000000"/>
              </a:solidFill>
              <a:latin typeface="Century Gothic"/>
              <a:ea typeface="Century Gothic"/>
              <a:cs typeface="Century Gothic"/>
              <a:sym typeface="Century Gothic"/>
            </a:endParaRPr>
          </a:p>
        </p:txBody>
      </p:sp>
      <p:pic>
        <p:nvPicPr>
          <p:cNvPr id="627" name="Google Shape;627;g209ccc26aff_0_3"/>
          <p:cNvPicPr preferRelativeResize="0"/>
          <p:nvPr/>
        </p:nvPicPr>
        <p:blipFill rotWithShape="1">
          <a:blip r:embed="rId6">
            <a:alphaModFix/>
          </a:blip>
          <a:srcRect b="0" l="0" r="0" t="0"/>
          <a:stretch/>
        </p:blipFill>
        <p:spPr>
          <a:xfrm>
            <a:off x="686525" y="1545451"/>
            <a:ext cx="5279268" cy="437059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628" name="Google Shape;628;g209ccc26aff_0_3"/>
          <p:cNvSpPr/>
          <p:nvPr/>
        </p:nvSpPr>
        <p:spPr>
          <a:xfrm>
            <a:off x="9958392" y="140912"/>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71, 78</a:t>
            </a:r>
            <a:endParaRPr b="0" i="0" sz="1400" u="none" cap="none" strike="noStrike">
              <a:solidFill>
                <a:srgbClr val="000000"/>
              </a:solidFill>
              <a:latin typeface="Century Gothic"/>
              <a:ea typeface="Century Gothic"/>
              <a:cs typeface="Century Gothic"/>
              <a:sym typeface="Century Gothic"/>
            </a:endParaRPr>
          </a:p>
        </p:txBody>
      </p:sp>
      <p:pic>
        <p:nvPicPr>
          <p:cNvPr id="629" name="Google Shape;629;g209ccc26aff_0_3"/>
          <p:cNvPicPr preferRelativeResize="0"/>
          <p:nvPr/>
        </p:nvPicPr>
        <p:blipFill rotWithShape="1">
          <a:blip r:embed="rId7">
            <a:alphaModFix/>
          </a:blip>
          <a:srcRect b="0" l="0" r="0" t="0"/>
          <a:stretch/>
        </p:blipFill>
        <p:spPr>
          <a:xfrm>
            <a:off x="6533454" y="1545450"/>
            <a:ext cx="4844510" cy="43706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4" name="Shape 634"/>
        <p:cNvGrpSpPr/>
        <p:nvPr/>
      </p:nvGrpSpPr>
      <p:grpSpPr>
        <a:xfrm>
          <a:off x="0" y="0"/>
          <a:ext cx="0" cy="0"/>
          <a:chOff x="0" y="0"/>
          <a:chExt cx="0" cy="0"/>
        </a:xfrm>
      </p:grpSpPr>
      <p:pic>
        <p:nvPicPr>
          <p:cNvPr descr="A picture containing clock&#10;&#10;Description automatically generated" id="635" name="Google Shape;635;p9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36" name="Google Shape;636;p9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37" name="Google Shape;637;p9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38" name="Google Shape;638;p9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39" name="Google Shape;639;p9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Compare and Contrast </a:t>
            </a:r>
            <a:endParaRPr b="0" i="0" sz="4000" u="none" cap="none" strike="noStrike">
              <a:solidFill>
                <a:srgbClr val="000000"/>
              </a:solidFill>
              <a:latin typeface="Century Gothic"/>
              <a:ea typeface="Century Gothic"/>
              <a:cs typeface="Century Gothic"/>
              <a:sym typeface="Century Gothic"/>
            </a:endParaRPr>
          </a:p>
        </p:txBody>
      </p:sp>
      <p:sp>
        <p:nvSpPr>
          <p:cNvPr id="640" name="Google Shape;640;p9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76</a:t>
            </a:r>
            <a:endParaRPr b="0" i="0" sz="1400" u="none" cap="none" strike="noStrike">
              <a:solidFill>
                <a:srgbClr val="000000"/>
              </a:solidFill>
              <a:latin typeface="Century Gothic"/>
              <a:ea typeface="Century Gothic"/>
              <a:cs typeface="Century Gothic"/>
              <a:sym typeface="Century Gothic"/>
            </a:endParaRPr>
          </a:p>
        </p:txBody>
      </p:sp>
      <p:pic>
        <p:nvPicPr>
          <p:cNvPr id="641" name="Google Shape;641;p98"/>
          <p:cNvPicPr preferRelativeResize="0"/>
          <p:nvPr/>
        </p:nvPicPr>
        <p:blipFill rotWithShape="1">
          <a:blip r:embed="rId6">
            <a:alphaModFix/>
          </a:blip>
          <a:srcRect b="0" l="0" r="0" t="0"/>
          <a:stretch/>
        </p:blipFill>
        <p:spPr>
          <a:xfrm>
            <a:off x="2006760" y="1420023"/>
            <a:ext cx="6073081" cy="505966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642" name="Google Shape;642;p98"/>
          <p:cNvSpPr txBox="1"/>
          <p:nvPr/>
        </p:nvSpPr>
        <p:spPr>
          <a:xfrm>
            <a:off x="8762450" y="2644038"/>
            <a:ext cx="32568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76 in your Student Interactive. </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7" name="Shape 647"/>
        <p:cNvGrpSpPr/>
        <p:nvPr/>
      </p:nvGrpSpPr>
      <p:grpSpPr>
        <a:xfrm>
          <a:off x="0" y="0"/>
          <a:ext cx="0" cy="0"/>
          <a:chOff x="0" y="0"/>
          <a:chExt cx="0" cy="0"/>
        </a:xfrm>
      </p:grpSpPr>
      <p:pic>
        <p:nvPicPr>
          <p:cNvPr descr="A picture containing clock&#10;&#10;Description automatically generated" id="648" name="Google Shape;648;p4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49" name="Google Shape;649;p4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50" name="Google Shape;650;p4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51" name="Google Shape;651;p4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52" name="Google Shape;652;p4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Compare and Contrast  </a:t>
            </a:r>
            <a:endParaRPr b="0" i="0" sz="4000" u="none" cap="none" strike="noStrike">
              <a:solidFill>
                <a:srgbClr val="000000"/>
              </a:solidFill>
              <a:latin typeface="Century Gothic"/>
              <a:ea typeface="Century Gothic"/>
              <a:cs typeface="Century Gothic"/>
              <a:sym typeface="Century Gothic"/>
            </a:endParaRPr>
          </a:p>
        </p:txBody>
      </p:sp>
      <p:sp>
        <p:nvSpPr>
          <p:cNvPr id="653" name="Google Shape;653;p4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85</a:t>
            </a:r>
            <a:endParaRPr b="0" i="0" sz="1400" u="none" cap="none" strike="noStrike">
              <a:solidFill>
                <a:srgbClr val="000000"/>
              </a:solidFill>
              <a:latin typeface="Century Gothic"/>
              <a:ea typeface="Century Gothic"/>
              <a:cs typeface="Century Gothic"/>
              <a:sym typeface="Century Gothic"/>
            </a:endParaRPr>
          </a:p>
        </p:txBody>
      </p:sp>
      <p:pic>
        <p:nvPicPr>
          <p:cNvPr id="654" name="Google Shape;654;p43"/>
          <p:cNvPicPr preferRelativeResize="0"/>
          <p:nvPr/>
        </p:nvPicPr>
        <p:blipFill rotWithShape="1">
          <a:blip r:embed="rId6">
            <a:alphaModFix/>
          </a:blip>
          <a:srcRect b="0" l="0" r="0" t="0"/>
          <a:stretch/>
        </p:blipFill>
        <p:spPr>
          <a:xfrm>
            <a:off x="1692689" y="1297875"/>
            <a:ext cx="6312961" cy="519352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655" name="Google Shape;655;p43"/>
          <p:cNvSpPr txBox="1"/>
          <p:nvPr/>
        </p:nvSpPr>
        <p:spPr>
          <a:xfrm>
            <a:off x="8553050" y="2739550"/>
            <a:ext cx="32568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85 in your Student Interactive. </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0" name="Shape 660"/>
        <p:cNvGrpSpPr/>
        <p:nvPr/>
      </p:nvGrpSpPr>
      <p:grpSpPr>
        <a:xfrm>
          <a:off x="0" y="0"/>
          <a:ext cx="0" cy="0"/>
          <a:chOff x="0" y="0"/>
          <a:chExt cx="0" cy="0"/>
        </a:xfrm>
      </p:grpSpPr>
      <p:pic>
        <p:nvPicPr>
          <p:cNvPr descr="A picture containing clock&#10;&#10;Description automatically generated" id="661" name="Google Shape;661;p4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62" name="Google Shape;662;p4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63" name="Google Shape;663;p4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64" name="Google Shape;664;p4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65" name="Google Shape;665;p4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Compare and Contrast Stories</a:t>
            </a:r>
            <a:endParaRPr b="0" i="0" sz="1400" u="none" cap="none" strike="noStrike">
              <a:solidFill>
                <a:srgbClr val="000000"/>
              </a:solidFill>
              <a:latin typeface="Century Gothic"/>
              <a:ea typeface="Century Gothic"/>
              <a:cs typeface="Century Gothic"/>
              <a:sym typeface="Century Gothic"/>
            </a:endParaRPr>
          </a:p>
        </p:txBody>
      </p:sp>
      <p:sp>
        <p:nvSpPr>
          <p:cNvPr id="666" name="Google Shape;666;p4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88</a:t>
            </a:r>
            <a:endParaRPr b="0" i="0" sz="1400" u="none" cap="none" strike="noStrike">
              <a:solidFill>
                <a:srgbClr val="000000"/>
              </a:solidFill>
              <a:latin typeface="Century Gothic"/>
              <a:ea typeface="Century Gothic"/>
              <a:cs typeface="Century Gothic"/>
              <a:sym typeface="Century Gothic"/>
            </a:endParaRPr>
          </a:p>
        </p:txBody>
      </p:sp>
      <p:pic>
        <p:nvPicPr>
          <p:cNvPr id="667" name="Google Shape;667;p45"/>
          <p:cNvPicPr preferRelativeResize="0"/>
          <p:nvPr/>
        </p:nvPicPr>
        <p:blipFill rotWithShape="1">
          <a:blip r:embed="rId6">
            <a:alphaModFix/>
          </a:blip>
          <a:srcRect b="0" l="0" r="0" t="0"/>
          <a:stretch/>
        </p:blipFill>
        <p:spPr>
          <a:xfrm>
            <a:off x="1918853" y="1374198"/>
            <a:ext cx="6063222" cy="499021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668" name="Google Shape;668;p45"/>
          <p:cNvSpPr txBox="1"/>
          <p:nvPr/>
        </p:nvSpPr>
        <p:spPr>
          <a:xfrm>
            <a:off x="8535600" y="2246950"/>
            <a:ext cx="32568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88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3" name="Shape 673"/>
        <p:cNvGrpSpPr/>
        <p:nvPr/>
      </p:nvGrpSpPr>
      <p:grpSpPr>
        <a:xfrm>
          <a:off x="0" y="0"/>
          <a:ext cx="0" cy="0"/>
          <a:chOff x="0" y="0"/>
          <a:chExt cx="0" cy="0"/>
        </a:xfrm>
      </p:grpSpPr>
      <p:pic>
        <p:nvPicPr>
          <p:cNvPr descr="A picture containing clock&#10;&#10;Description automatically generated" id="674" name="Google Shape;674;p4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75" name="Google Shape;675;p4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76" name="Google Shape;676;p4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77" name="Google Shape;677;p4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78" name="Google Shape;678;p4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600"/>
              <a:buFont typeface="Arial"/>
              <a:buNone/>
            </a:pPr>
            <a:r>
              <a:rPr b="0" i="0" lang="en-US" sz="3800" u="none" cap="none" strike="noStrike">
                <a:solidFill>
                  <a:schemeClr val="lt1"/>
                </a:solidFill>
                <a:latin typeface="Century Gothic"/>
                <a:ea typeface="Century Gothic"/>
                <a:cs typeface="Century Gothic"/>
                <a:sym typeface="Century Gothic"/>
              </a:rPr>
              <a:t>   Read Like a Writer, Write Like a Reader</a:t>
            </a:r>
            <a:endParaRPr b="0" i="0" sz="3800" u="none" cap="none" strike="noStrike">
              <a:solidFill>
                <a:srgbClr val="000000"/>
              </a:solidFill>
              <a:latin typeface="Century Gothic"/>
              <a:ea typeface="Century Gothic"/>
              <a:cs typeface="Century Gothic"/>
              <a:sym typeface="Century Gothic"/>
            </a:endParaRPr>
          </a:p>
        </p:txBody>
      </p:sp>
      <p:sp>
        <p:nvSpPr>
          <p:cNvPr id="679" name="Google Shape;679;p46"/>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93</a:t>
            </a:r>
            <a:endParaRPr b="0" i="0" sz="1400" u="none" cap="none" strike="noStrike">
              <a:solidFill>
                <a:srgbClr val="000000"/>
              </a:solidFill>
              <a:latin typeface="Century Gothic"/>
              <a:ea typeface="Century Gothic"/>
              <a:cs typeface="Century Gothic"/>
              <a:sym typeface="Century Gothic"/>
            </a:endParaRPr>
          </a:p>
        </p:txBody>
      </p:sp>
      <p:pic>
        <p:nvPicPr>
          <p:cNvPr id="680" name="Google Shape;680;p46"/>
          <p:cNvPicPr preferRelativeResize="0"/>
          <p:nvPr/>
        </p:nvPicPr>
        <p:blipFill rotWithShape="1">
          <a:blip r:embed="rId6">
            <a:alphaModFix/>
          </a:blip>
          <a:srcRect b="0" l="0" r="0" t="0"/>
          <a:stretch/>
        </p:blipFill>
        <p:spPr>
          <a:xfrm>
            <a:off x="1890925" y="1440425"/>
            <a:ext cx="6145355" cy="506655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681" name="Google Shape;681;p46"/>
          <p:cNvSpPr txBox="1"/>
          <p:nvPr/>
        </p:nvSpPr>
        <p:spPr>
          <a:xfrm>
            <a:off x="8587950" y="2246950"/>
            <a:ext cx="32568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93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6" name="Shape 686"/>
        <p:cNvGrpSpPr/>
        <p:nvPr/>
      </p:nvGrpSpPr>
      <p:grpSpPr>
        <a:xfrm>
          <a:off x="0" y="0"/>
          <a:ext cx="0" cy="0"/>
          <a:chOff x="0" y="0"/>
          <a:chExt cx="0" cy="0"/>
        </a:xfrm>
      </p:grpSpPr>
      <p:pic>
        <p:nvPicPr>
          <p:cNvPr descr="A picture containing clock&#10;&#10;Description automatically generated" id="687" name="Google Shape;687;p4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88" name="Google Shape;688;p4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89" name="Google Shape;689;p4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90" name="Google Shape;690;p4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91" name="Google Shape;691;p4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Handwriting</a:t>
            </a:r>
            <a:r>
              <a:rPr b="0" i="0" lang="en-US" sz="4000" u="none" cap="none" strike="noStrike">
                <a:solidFill>
                  <a:schemeClr val="lt1"/>
                </a:solidFill>
                <a:latin typeface="Poppins"/>
                <a:ea typeface="Poppins"/>
                <a:cs typeface="Poppins"/>
                <a:sym typeface="Poppins"/>
              </a:rPr>
              <a:t> </a:t>
            </a:r>
            <a:endParaRPr b="0" i="0" sz="1400" u="none" cap="none" strike="noStrike">
              <a:solidFill>
                <a:srgbClr val="000000"/>
              </a:solidFill>
              <a:latin typeface="Arial"/>
              <a:ea typeface="Arial"/>
              <a:cs typeface="Arial"/>
              <a:sym typeface="Arial"/>
            </a:endParaRPr>
          </a:p>
        </p:txBody>
      </p:sp>
      <p:pic>
        <p:nvPicPr>
          <p:cNvPr descr="Table&#10;&#10;Description automatically generated with low confidence" id="692" name="Google Shape;692;p47"/>
          <p:cNvPicPr preferRelativeResize="0"/>
          <p:nvPr/>
        </p:nvPicPr>
        <p:blipFill rotWithShape="1">
          <a:blip r:embed="rId6">
            <a:alphaModFix/>
          </a:blip>
          <a:srcRect b="0" l="0" r="0" t="0"/>
          <a:stretch/>
        </p:blipFill>
        <p:spPr>
          <a:xfrm>
            <a:off x="4659604" y="1702323"/>
            <a:ext cx="5495789" cy="4501870"/>
          </a:xfrm>
          <a:prstGeom prst="rect">
            <a:avLst/>
          </a:prstGeom>
          <a:noFill/>
          <a:ln>
            <a:noFill/>
          </a:ln>
        </p:spPr>
      </p:pic>
      <p:pic>
        <p:nvPicPr>
          <p:cNvPr id="693" name="Google Shape;693;p47"/>
          <p:cNvPicPr preferRelativeResize="0"/>
          <p:nvPr/>
        </p:nvPicPr>
        <p:blipFill rotWithShape="1">
          <a:blip r:embed="rId7">
            <a:alphaModFix/>
          </a:blip>
          <a:srcRect b="0" l="0" r="0" t="0"/>
          <a:stretch/>
        </p:blipFill>
        <p:spPr>
          <a:xfrm>
            <a:off x="2304764" y="4169261"/>
            <a:ext cx="1283111" cy="1785537"/>
          </a:xfrm>
          <a:prstGeom prst="rect">
            <a:avLst/>
          </a:prstGeom>
          <a:noFill/>
          <a:ln>
            <a:noFill/>
          </a:ln>
        </p:spPr>
      </p:pic>
      <p:pic>
        <p:nvPicPr>
          <p:cNvPr id="694" name="Google Shape;694;p47"/>
          <p:cNvPicPr preferRelativeResize="0"/>
          <p:nvPr/>
        </p:nvPicPr>
        <p:blipFill rotWithShape="1">
          <a:blip r:embed="rId8">
            <a:alphaModFix/>
          </a:blip>
          <a:srcRect b="0" l="0" r="0" t="0"/>
          <a:stretch/>
        </p:blipFill>
        <p:spPr>
          <a:xfrm>
            <a:off x="2208150" y="1951735"/>
            <a:ext cx="1244463" cy="1739159"/>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9" name="Shape 699"/>
        <p:cNvGrpSpPr/>
        <p:nvPr/>
      </p:nvGrpSpPr>
      <p:grpSpPr>
        <a:xfrm>
          <a:off x="0" y="0"/>
          <a:ext cx="0" cy="0"/>
          <a:chOff x="0" y="0"/>
          <a:chExt cx="0" cy="0"/>
        </a:xfrm>
      </p:grpSpPr>
      <p:pic>
        <p:nvPicPr>
          <p:cNvPr descr="A picture containing clock&#10;&#10;Description automatically generated" id="700" name="Google Shape;700;p4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01" name="Google Shape;701;p4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02" name="Google Shape;702;p4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03" name="Google Shape;703;p4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04" name="Google Shape;704;p4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Fiction</a:t>
            </a:r>
            <a:endParaRPr b="0" i="0" sz="1400" u="none" cap="none" strike="noStrike">
              <a:solidFill>
                <a:srgbClr val="000000"/>
              </a:solidFill>
              <a:latin typeface="Century Gothic"/>
              <a:ea typeface="Century Gothic"/>
              <a:cs typeface="Century Gothic"/>
              <a:sym typeface="Century Gothic"/>
            </a:endParaRPr>
          </a:p>
        </p:txBody>
      </p:sp>
      <p:sp>
        <p:nvSpPr>
          <p:cNvPr id="705" name="Google Shape;705;p48"/>
          <p:cNvSpPr txBox="1"/>
          <p:nvPr/>
        </p:nvSpPr>
        <p:spPr>
          <a:xfrm>
            <a:off x="8199382" y="2903408"/>
            <a:ext cx="3518019" cy="156966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96 in your Student Interactive.</a:t>
            </a:r>
            <a:endParaRPr b="0" i="0" sz="3200" u="none" cap="none" strike="noStrike">
              <a:solidFill>
                <a:schemeClr val="dk1"/>
              </a:solidFill>
              <a:latin typeface="Century Gothic"/>
              <a:ea typeface="Century Gothic"/>
              <a:cs typeface="Century Gothic"/>
              <a:sym typeface="Century Gothic"/>
            </a:endParaRPr>
          </a:p>
        </p:txBody>
      </p:sp>
      <p:sp>
        <p:nvSpPr>
          <p:cNvPr id="706" name="Google Shape;706;p4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96</a:t>
            </a:r>
            <a:endParaRPr b="0" i="0" sz="1400" u="none" cap="none" strike="noStrike">
              <a:solidFill>
                <a:srgbClr val="000000"/>
              </a:solidFill>
              <a:latin typeface="Century Gothic"/>
              <a:ea typeface="Century Gothic"/>
              <a:cs typeface="Century Gothic"/>
              <a:sym typeface="Century Gothic"/>
            </a:endParaRPr>
          </a:p>
        </p:txBody>
      </p:sp>
      <p:pic>
        <p:nvPicPr>
          <p:cNvPr id="707" name="Google Shape;707;p48"/>
          <p:cNvPicPr preferRelativeResize="0"/>
          <p:nvPr/>
        </p:nvPicPr>
        <p:blipFill rotWithShape="1">
          <a:blip r:embed="rId6">
            <a:alphaModFix/>
          </a:blip>
          <a:srcRect b="0" l="0" r="0" t="0"/>
          <a:stretch/>
        </p:blipFill>
        <p:spPr>
          <a:xfrm>
            <a:off x="1458725" y="1237300"/>
            <a:ext cx="6110975" cy="506655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pic>
        <p:nvPicPr>
          <p:cNvPr descr="A picture containing clock&#10;&#10;Description automatically generated" id="126" name="Google Shape;126;p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127" name="Google Shape;127;p8"/>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128" name="Google Shape;128;p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29" name="Google Shape;129;p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rial"/>
                <a:ea typeface="Arial"/>
                <a:cs typeface="Arial"/>
                <a:sym typeface="Arial"/>
              </a:rPr>
              <a:t>   </a:t>
            </a:r>
            <a:r>
              <a:rPr b="0" i="0" lang="en-US" sz="4000" u="none" cap="none" strike="noStrike">
                <a:solidFill>
                  <a:schemeClr val="lt1"/>
                </a:solidFill>
                <a:latin typeface="Century Gothic"/>
                <a:ea typeface="Century Gothic"/>
                <a:cs typeface="Century Gothic"/>
                <a:sym typeface="Century Gothic"/>
              </a:rPr>
              <a:t>Phonics</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130" name="Google Shape;130;p8"/>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pic>
        <p:nvPicPr>
          <p:cNvPr id="131" name="Google Shape;131;p8"/>
          <p:cNvPicPr preferRelativeResize="0"/>
          <p:nvPr/>
        </p:nvPicPr>
        <p:blipFill rotWithShape="1">
          <a:blip r:embed="rId6">
            <a:alphaModFix/>
          </a:blip>
          <a:srcRect b="0" l="0" r="0" t="0"/>
          <a:stretch/>
        </p:blipFill>
        <p:spPr>
          <a:xfrm>
            <a:off x="888676" y="1484185"/>
            <a:ext cx="2944608" cy="441048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132" name="Google Shape;132;p8"/>
          <p:cNvSpPr txBox="1"/>
          <p:nvPr/>
        </p:nvSpPr>
        <p:spPr>
          <a:xfrm>
            <a:off x="7673001" y="3364264"/>
            <a:ext cx="2833200" cy="769500"/>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bun</a:t>
            </a:r>
            <a:endParaRPr b="0" i="0" sz="4400" u="none" cap="none" strike="noStrike">
              <a:solidFill>
                <a:srgbClr val="000000"/>
              </a:solidFill>
              <a:latin typeface="Century Gothic"/>
              <a:ea typeface="Century Gothic"/>
              <a:cs typeface="Century Gothic"/>
              <a:sym typeface="Century Gothic"/>
            </a:endParaRPr>
          </a:p>
        </p:txBody>
      </p:sp>
      <p:sp>
        <p:nvSpPr>
          <p:cNvPr id="133" name="Google Shape;133;p8"/>
          <p:cNvSpPr txBox="1"/>
          <p:nvPr/>
        </p:nvSpPr>
        <p:spPr>
          <a:xfrm>
            <a:off x="4537254" y="1369006"/>
            <a:ext cx="2833200" cy="769500"/>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rug</a:t>
            </a:r>
            <a:endParaRPr b="0" i="0" sz="4400" u="none" cap="none" strike="noStrike">
              <a:solidFill>
                <a:srgbClr val="000000"/>
              </a:solidFill>
              <a:latin typeface="Century Gothic"/>
              <a:ea typeface="Century Gothic"/>
              <a:cs typeface="Century Gothic"/>
              <a:sym typeface="Century Gothic"/>
            </a:endParaRPr>
          </a:p>
        </p:txBody>
      </p:sp>
      <p:sp>
        <p:nvSpPr>
          <p:cNvPr id="134" name="Google Shape;134;p8"/>
          <p:cNvSpPr txBox="1"/>
          <p:nvPr/>
        </p:nvSpPr>
        <p:spPr>
          <a:xfrm>
            <a:off x="7673002" y="1348075"/>
            <a:ext cx="2833200" cy="769500"/>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fit</a:t>
            </a:r>
            <a:endParaRPr b="0" i="0" sz="4400" u="none" cap="none" strike="noStrike">
              <a:solidFill>
                <a:srgbClr val="000000"/>
              </a:solidFill>
              <a:latin typeface="Century Gothic"/>
              <a:ea typeface="Century Gothic"/>
              <a:cs typeface="Century Gothic"/>
              <a:sym typeface="Century Gothic"/>
            </a:endParaRPr>
          </a:p>
        </p:txBody>
      </p:sp>
      <p:sp>
        <p:nvSpPr>
          <p:cNvPr id="135" name="Google Shape;135;p8"/>
          <p:cNvSpPr txBox="1"/>
          <p:nvPr/>
        </p:nvSpPr>
        <p:spPr>
          <a:xfrm>
            <a:off x="4537253" y="2399975"/>
            <a:ext cx="2833200" cy="769500"/>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run</a:t>
            </a:r>
            <a:endParaRPr b="0" i="0" sz="4400" u="none" cap="none" strike="noStrike">
              <a:solidFill>
                <a:srgbClr val="000000"/>
              </a:solidFill>
              <a:latin typeface="Century Gothic"/>
              <a:ea typeface="Century Gothic"/>
              <a:cs typeface="Century Gothic"/>
              <a:sym typeface="Century Gothic"/>
            </a:endParaRPr>
          </a:p>
        </p:txBody>
      </p:sp>
      <p:sp>
        <p:nvSpPr>
          <p:cNvPr id="136" name="Google Shape;136;p8"/>
          <p:cNvSpPr txBox="1"/>
          <p:nvPr/>
        </p:nvSpPr>
        <p:spPr>
          <a:xfrm>
            <a:off x="7673003" y="2394895"/>
            <a:ext cx="2833200" cy="769500"/>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fun</a:t>
            </a:r>
            <a:endParaRPr b="0" i="0" sz="4400" u="none" cap="none" strike="noStrike">
              <a:solidFill>
                <a:srgbClr val="000000"/>
              </a:solidFill>
              <a:latin typeface="Century Gothic"/>
              <a:ea typeface="Century Gothic"/>
              <a:cs typeface="Century Gothic"/>
              <a:sym typeface="Century Gothic"/>
            </a:endParaRPr>
          </a:p>
        </p:txBody>
      </p:sp>
      <p:sp>
        <p:nvSpPr>
          <p:cNvPr id="137" name="Google Shape;137;p8"/>
          <p:cNvSpPr txBox="1"/>
          <p:nvPr/>
        </p:nvSpPr>
        <p:spPr>
          <a:xfrm>
            <a:off x="4537252" y="4481913"/>
            <a:ext cx="2833200" cy="769500"/>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dog</a:t>
            </a:r>
            <a:endParaRPr b="0" i="0" sz="4400" u="none" cap="none" strike="noStrike">
              <a:solidFill>
                <a:srgbClr val="000000"/>
              </a:solidFill>
              <a:latin typeface="Century Gothic"/>
              <a:ea typeface="Century Gothic"/>
              <a:cs typeface="Century Gothic"/>
              <a:sym typeface="Century Gothic"/>
            </a:endParaRPr>
          </a:p>
        </p:txBody>
      </p:sp>
      <p:sp>
        <p:nvSpPr>
          <p:cNvPr id="138" name="Google Shape;138;p8"/>
          <p:cNvSpPr txBox="1"/>
          <p:nvPr/>
        </p:nvSpPr>
        <p:spPr>
          <a:xfrm>
            <a:off x="7673000" y="4452698"/>
            <a:ext cx="2833200" cy="769500"/>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bus</a:t>
            </a:r>
            <a:endParaRPr b="0" i="0" sz="4400" u="none" cap="none" strike="noStrike">
              <a:solidFill>
                <a:srgbClr val="000000"/>
              </a:solidFill>
              <a:latin typeface="Century Gothic"/>
              <a:ea typeface="Century Gothic"/>
              <a:cs typeface="Century Gothic"/>
              <a:sym typeface="Century Gothic"/>
            </a:endParaRPr>
          </a:p>
        </p:txBody>
      </p:sp>
      <p:sp>
        <p:nvSpPr>
          <p:cNvPr id="139" name="Google Shape;139;p8"/>
          <p:cNvSpPr txBox="1"/>
          <p:nvPr/>
        </p:nvSpPr>
        <p:spPr>
          <a:xfrm>
            <a:off x="4509504" y="3369344"/>
            <a:ext cx="2833200" cy="769500"/>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ran</a:t>
            </a:r>
            <a:endParaRPr b="0" i="0" sz="4400" u="none" cap="none" strike="noStrike">
              <a:solidFill>
                <a:srgbClr val="000000"/>
              </a:solidFill>
              <a:latin typeface="Century Gothic"/>
              <a:ea typeface="Century Gothic"/>
              <a:cs typeface="Century Gothic"/>
              <a:sym typeface="Century Gothic"/>
            </a:endParaRPr>
          </a:p>
        </p:txBody>
      </p:sp>
      <p:sp>
        <p:nvSpPr>
          <p:cNvPr id="140" name="Google Shape;140;p8"/>
          <p:cNvSpPr txBox="1"/>
          <p:nvPr/>
        </p:nvSpPr>
        <p:spPr>
          <a:xfrm>
            <a:off x="4537252" y="5520356"/>
            <a:ext cx="2833200" cy="769500"/>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lime</a:t>
            </a:r>
            <a:endParaRPr b="0" i="0" sz="4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2" name="Shape 712"/>
        <p:cNvGrpSpPr/>
        <p:nvPr/>
      </p:nvGrpSpPr>
      <p:grpSpPr>
        <a:xfrm>
          <a:off x="0" y="0"/>
          <a:ext cx="0" cy="0"/>
          <a:chOff x="0" y="0"/>
          <a:chExt cx="0" cy="0"/>
        </a:xfrm>
      </p:grpSpPr>
      <p:pic>
        <p:nvPicPr>
          <p:cNvPr descr="A picture containing clock&#10;&#10;Description automatically generated" id="713" name="Google Shape;713;p4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14" name="Google Shape;714;p4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15" name="Google Shape;715;p4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16" name="Google Shape;716;p4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17" name="Google Shape;717;p4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718" name="Google Shape;718;p49"/>
          <p:cNvSpPr txBox="1"/>
          <p:nvPr/>
        </p:nvSpPr>
        <p:spPr>
          <a:xfrm>
            <a:off x="1220094" y="2253538"/>
            <a:ext cx="9390639" cy="58473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Let’s </a:t>
            </a:r>
            <a:r>
              <a:rPr b="1" i="0" lang="en-US" sz="3200" u="none" cap="none" strike="noStrike">
                <a:solidFill>
                  <a:schemeClr val="dk1"/>
                </a:solidFill>
                <a:latin typeface="Century Gothic"/>
                <a:ea typeface="Century Gothic"/>
                <a:cs typeface="Century Gothic"/>
                <a:sym typeface="Century Gothic"/>
              </a:rPr>
              <a:t>review y</a:t>
            </a:r>
            <a:r>
              <a:rPr b="0" i="0" lang="en-US" sz="3200" u="none" cap="none" strike="noStrike">
                <a:solidFill>
                  <a:schemeClr val="dk1"/>
                </a:solidFill>
                <a:latin typeface="Century Gothic"/>
                <a:ea typeface="Century Gothic"/>
                <a:cs typeface="Century Gothic"/>
                <a:sym typeface="Century Gothic"/>
              </a:rPr>
              <a:t>our characters in our book.</a:t>
            </a:r>
            <a:endParaRPr b="0" i="0" sz="3200" u="none" cap="none" strike="noStrike">
              <a:solidFill>
                <a:schemeClr val="dk1"/>
              </a:solidFill>
              <a:latin typeface="Century Gothic"/>
              <a:ea typeface="Century Gothic"/>
              <a:cs typeface="Century Gothic"/>
              <a:sym typeface="Century Gothic"/>
            </a:endParaRPr>
          </a:p>
        </p:txBody>
      </p:sp>
      <p:sp>
        <p:nvSpPr>
          <p:cNvPr id="719" name="Google Shape;719;p49"/>
          <p:cNvSpPr txBox="1"/>
          <p:nvPr/>
        </p:nvSpPr>
        <p:spPr>
          <a:xfrm>
            <a:off x="1220094" y="4272885"/>
            <a:ext cx="8548200" cy="1077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Let’s add </a:t>
            </a:r>
            <a:r>
              <a:rPr b="1" i="0" lang="en-US" sz="3200" u="none" cap="none" strike="noStrike">
                <a:solidFill>
                  <a:schemeClr val="dk1"/>
                </a:solidFill>
                <a:latin typeface="Century Gothic"/>
                <a:ea typeface="Century Gothic"/>
                <a:cs typeface="Century Gothic"/>
                <a:sym typeface="Century Gothic"/>
              </a:rPr>
              <a:t>details </a:t>
            </a:r>
            <a:r>
              <a:rPr b="0" i="0" lang="en-US" sz="3200" u="none" cap="none" strike="noStrike">
                <a:solidFill>
                  <a:schemeClr val="dk1"/>
                </a:solidFill>
                <a:latin typeface="Century Gothic"/>
                <a:ea typeface="Century Gothic"/>
                <a:cs typeface="Century Gothic"/>
                <a:sym typeface="Century Gothic"/>
              </a:rPr>
              <a:t>about how your characters </a:t>
            </a:r>
            <a:r>
              <a:rPr b="1" i="0" lang="en-US" sz="3200" u="none" cap="none" strike="noStrike">
                <a:solidFill>
                  <a:schemeClr val="dk1"/>
                </a:solidFill>
                <a:latin typeface="Century Gothic"/>
                <a:ea typeface="Century Gothic"/>
                <a:cs typeface="Century Gothic"/>
                <a:sym typeface="Century Gothic"/>
              </a:rPr>
              <a:t>feel</a:t>
            </a:r>
            <a:r>
              <a:rPr b="0" i="0" lang="en-US" sz="3200" u="none" cap="none" strike="noStrike">
                <a:solidFill>
                  <a:schemeClr val="dk1"/>
                </a:solidFill>
                <a:latin typeface="Century Gothic"/>
                <a:ea typeface="Century Gothic"/>
                <a:cs typeface="Century Gothic"/>
                <a:sym typeface="Century Gothic"/>
              </a:rPr>
              <a:t> and what they </a:t>
            </a:r>
            <a:r>
              <a:rPr b="1" i="0" lang="en-US" sz="3200" u="none" cap="none" strike="noStrike">
                <a:solidFill>
                  <a:schemeClr val="dk1"/>
                </a:solidFill>
                <a:latin typeface="Century Gothic"/>
                <a:ea typeface="Century Gothic"/>
                <a:cs typeface="Century Gothic"/>
                <a:sym typeface="Century Gothic"/>
              </a:rPr>
              <a:t>want</a:t>
            </a:r>
            <a:r>
              <a:rPr b="0" i="0" lang="en-US" sz="3200" u="none" cap="none" strike="noStrike">
                <a:solidFill>
                  <a:schemeClr val="dk1"/>
                </a:solidFill>
                <a:latin typeface="Century Gothic"/>
                <a:ea typeface="Century Gothic"/>
                <a:cs typeface="Century Gothic"/>
                <a:sym typeface="Century Gothic"/>
              </a:rPr>
              <a:t>.</a:t>
            </a:r>
            <a:endParaRPr b="0" i="0" sz="3200" u="none" cap="none" strike="noStrike">
              <a:solidFill>
                <a:schemeClr val="dk1"/>
              </a:solidFill>
              <a:latin typeface="Century Gothic"/>
              <a:ea typeface="Century Gothic"/>
              <a:cs typeface="Century Gothic"/>
              <a:sym typeface="Century Gothic"/>
            </a:endParaRPr>
          </a:p>
        </p:txBody>
      </p:sp>
      <p:pic>
        <p:nvPicPr>
          <p:cNvPr descr="Books outline" id="720" name="Google Shape;720;p49"/>
          <p:cNvPicPr preferRelativeResize="0"/>
          <p:nvPr/>
        </p:nvPicPr>
        <p:blipFill rotWithShape="1">
          <a:blip r:embed="rId6">
            <a:alphaModFix/>
          </a:blip>
          <a:srcRect b="0" l="0" r="0" t="0"/>
          <a:stretch/>
        </p:blipFill>
        <p:spPr>
          <a:xfrm>
            <a:off x="8941152" y="3186758"/>
            <a:ext cx="2429785" cy="242978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5" name="Shape 725"/>
        <p:cNvGrpSpPr/>
        <p:nvPr/>
      </p:nvGrpSpPr>
      <p:grpSpPr>
        <a:xfrm>
          <a:off x="0" y="0"/>
          <a:ext cx="0" cy="0"/>
          <a:chOff x="0" y="0"/>
          <a:chExt cx="0" cy="0"/>
        </a:xfrm>
      </p:grpSpPr>
      <p:pic>
        <p:nvPicPr>
          <p:cNvPr descr="A picture containing clock&#10;&#10;Description automatically generated" id="726" name="Google Shape;726;p5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27" name="Google Shape;727;p5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28" name="Google Shape;728;p5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29" name="Google Shape;729;p5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30" name="Google Shape;730;p5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731" name="Google Shape;731;p50"/>
          <p:cNvSpPr txBox="1"/>
          <p:nvPr/>
        </p:nvSpPr>
        <p:spPr>
          <a:xfrm>
            <a:off x="3050005" y="3347301"/>
            <a:ext cx="6100010"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Arial"/>
              <a:ea typeface="Arial"/>
              <a:cs typeface="Arial"/>
              <a:sym typeface="Arial"/>
            </a:endParaRPr>
          </a:p>
        </p:txBody>
      </p:sp>
      <p:sp>
        <p:nvSpPr>
          <p:cNvPr id="732" name="Google Shape;732;p50"/>
          <p:cNvSpPr txBox="1"/>
          <p:nvPr/>
        </p:nvSpPr>
        <p:spPr>
          <a:xfrm>
            <a:off x="1401365" y="3110251"/>
            <a:ext cx="2619600" cy="861900"/>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5000" u="none" cap="none" strike="noStrike">
                <a:solidFill>
                  <a:schemeClr val="dk1"/>
                </a:solidFill>
                <a:latin typeface="Century Gothic"/>
                <a:ea typeface="Century Gothic"/>
                <a:cs typeface="Century Gothic"/>
                <a:sym typeface="Century Gothic"/>
              </a:rPr>
              <a:t>her</a:t>
            </a:r>
            <a:endParaRPr b="0" i="0" sz="5000" u="none" cap="none" strike="noStrike">
              <a:solidFill>
                <a:srgbClr val="000000"/>
              </a:solidFill>
              <a:latin typeface="Century Gothic"/>
              <a:ea typeface="Century Gothic"/>
              <a:cs typeface="Century Gothic"/>
              <a:sym typeface="Century Gothic"/>
            </a:endParaRPr>
          </a:p>
        </p:txBody>
      </p:sp>
      <p:sp>
        <p:nvSpPr>
          <p:cNvPr id="733" name="Google Shape;733;p50"/>
          <p:cNvSpPr txBox="1"/>
          <p:nvPr/>
        </p:nvSpPr>
        <p:spPr>
          <a:xfrm>
            <a:off x="4497829" y="3110302"/>
            <a:ext cx="2619600" cy="861900"/>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5000" u="none" cap="none" strike="noStrike">
                <a:solidFill>
                  <a:schemeClr val="dk1"/>
                </a:solidFill>
                <a:latin typeface="Century Gothic"/>
                <a:ea typeface="Century Gothic"/>
                <a:cs typeface="Century Gothic"/>
                <a:sym typeface="Century Gothic"/>
              </a:rPr>
              <a:t>me</a:t>
            </a:r>
            <a:endParaRPr b="0" i="0" sz="5000" u="none" cap="none" strike="noStrike">
              <a:solidFill>
                <a:srgbClr val="000000"/>
              </a:solidFill>
              <a:latin typeface="Century Gothic"/>
              <a:ea typeface="Century Gothic"/>
              <a:cs typeface="Century Gothic"/>
              <a:sym typeface="Century Gothic"/>
            </a:endParaRPr>
          </a:p>
        </p:txBody>
      </p:sp>
      <p:sp>
        <p:nvSpPr>
          <p:cNvPr id="734" name="Google Shape;734;p50"/>
          <p:cNvSpPr txBox="1"/>
          <p:nvPr/>
        </p:nvSpPr>
        <p:spPr>
          <a:xfrm>
            <a:off x="7594363" y="3110300"/>
            <a:ext cx="2619600" cy="861900"/>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5000" u="none" cap="none" strike="noStrike">
                <a:solidFill>
                  <a:schemeClr val="dk1"/>
                </a:solidFill>
                <a:latin typeface="Century Gothic"/>
                <a:ea typeface="Century Gothic"/>
                <a:cs typeface="Century Gothic"/>
                <a:sym typeface="Century Gothic"/>
              </a:rPr>
              <a:t>him</a:t>
            </a:r>
            <a:endParaRPr b="0" i="0" sz="50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9" name="Shape 739"/>
        <p:cNvGrpSpPr/>
        <p:nvPr/>
      </p:nvGrpSpPr>
      <p:grpSpPr>
        <a:xfrm>
          <a:off x="0" y="0"/>
          <a:ext cx="0" cy="0"/>
          <a:chOff x="0" y="0"/>
          <a:chExt cx="0" cy="0"/>
        </a:xfrm>
      </p:grpSpPr>
      <p:pic>
        <p:nvPicPr>
          <p:cNvPr descr="A picture containing drawing, lamp&#10;&#10;Description automatically generated" id="740" name="Google Shape;740;p52"/>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741" name="Google Shape;741;p52"/>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742" name="Google Shape;742;p52"/>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743" name="Google Shape;743;p52"/>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4</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744" name="Google Shape;744;p52"/>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745" name="Google Shape;745;p5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0" name="Shape 750"/>
        <p:cNvGrpSpPr/>
        <p:nvPr/>
      </p:nvGrpSpPr>
      <p:grpSpPr>
        <a:xfrm>
          <a:off x="0" y="0"/>
          <a:ext cx="0" cy="0"/>
          <a:chOff x="0" y="0"/>
          <a:chExt cx="0" cy="0"/>
        </a:xfrm>
      </p:grpSpPr>
      <p:pic>
        <p:nvPicPr>
          <p:cNvPr descr="A picture containing clock&#10;&#10;Description automatically generated" id="751" name="Google Shape;751;p5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52" name="Google Shape;752;p5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53" name="Google Shape;753;p5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54" name="Google Shape;754;p5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55" name="Google Shape;755;p5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Phonics</a:t>
            </a:r>
            <a:endParaRPr b="0" i="0" sz="1400" u="none" cap="none" strike="noStrike">
              <a:solidFill>
                <a:srgbClr val="000000"/>
              </a:solidFill>
              <a:latin typeface="Century Gothic"/>
              <a:ea typeface="Century Gothic"/>
              <a:cs typeface="Century Gothic"/>
              <a:sym typeface="Century Gothic"/>
            </a:endParaRPr>
          </a:p>
        </p:txBody>
      </p:sp>
      <p:pic>
        <p:nvPicPr>
          <p:cNvPr id="756" name="Google Shape;756;p53"/>
          <p:cNvPicPr preferRelativeResize="0"/>
          <p:nvPr/>
        </p:nvPicPr>
        <p:blipFill rotWithShape="1">
          <a:blip r:embed="rId6">
            <a:alphaModFix/>
          </a:blip>
          <a:srcRect b="0" l="0" r="0" t="0"/>
          <a:stretch/>
        </p:blipFill>
        <p:spPr>
          <a:xfrm>
            <a:off x="1979075" y="1278449"/>
            <a:ext cx="2997350" cy="423155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757" name="Google Shape;757;p53"/>
          <p:cNvPicPr preferRelativeResize="0"/>
          <p:nvPr/>
        </p:nvPicPr>
        <p:blipFill rotWithShape="1">
          <a:blip r:embed="rId7">
            <a:alphaModFix/>
          </a:blip>
          <a:srcRect b="0" l="0" r="0" t="0"/>
          <a:stretch/>
        </p:blipFill>
        <p:spPr>
          <a:xfrm>
            <a:off x="6403147" y="1278457"/>
            <a:ext cx="2997350" cy="423155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758" name="Google Shape;758;p53"/>
          <p:cNvSpPr txBox="1"/>
          <p:nvPr/>
        </p:nvSpPr>
        <p:spPr>
          <a:xfrm>
            <a:off x="2061150" y="5832810"/>
            <a:ext cx="2833200" cy="769500"/>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van</a:t>
            </a:r>
            <a:endParaRPr b="0" i="0" sz="4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3" name="Shape 763"/>
        <p:cNvGrpSpPr/>
        <p:nvPr/>
      </p:nvGrpSpPr>
      <p:grpSpPr>
        <a:xfrm>
          <a:off x="0" y="0"/>
          <a:ext cx="0" cy="0"/>
          <a:chOff x="0" y="0"/>
          <a:chExt cx="0" cy="0"/>
        </a:xfrm>
      </p:grpSpPr>
      <p:pic>
        <p:nvPicPr>
          <p:cNvPr descr="A picture containing clock&#10;&#10;Description automatically generated" id="764" name="Google Shape;764;g283f628d864_0_2"/>
          <p:cNvPicPr preferRelativeResize="0"/>
          <p:nvPr/>
        </p:nvPicPr>
        <p:blipFill rotWithShape="1">
          <a:blip r:embed="rId3">
            <a:alphaModFix/>
          </a:blip>
          <a:srcRect b="0" l="0" r="52260" t="0"/>
          <a:stretch/>
        </p:blipFill>
        <p:spPr>
          <a:xfrm>
            <a:off x="10386533" y="6204193"/>
            <a:ext cx="1632723" cy="467031"/>
          </a:xfrm>
          <a:prstGeom prst="rect">
            <a:avLst/>
          </a:prstGeom>
          <a:noFill/>
          <a:ln>
            <a:noFill/>
          </a:ln>
        </p:spPr>
      </p:pic>
      <p:pic>
        <p:nvPicPr>
          <p:cNvPr descr="A picture containing drawing, lamp&#10;&#10;Description automatically generated" id="765" name="Google Shape;765;g283f628d864_0_2"/>
          <p:cNvPicPr preferRelativeResize="0"/>
          <p:nvPr/>
        </p:nvPicPr>
        <p:blipFill rotWithShape="1">
          <a:blip r:embed="rId4">
            <a:alphaModFix/>
          </a:blip>
          <a:srcRect b="0" l="0" r="0" t="0"/>
          <a:stretch/>
        </p:blipFill>
        <p:spPr>
          <a:xfrm rot="9387288">
            <a:off x="9271967" y="5485049"/>
            <a:ext cx="2842710" cy="979582"/>
          </a:xfrm>
          <a:prstGeom prst="rect">
            <a:avLst/>
          </a:prstGeom>
          <a:noFill/>
          <a:ln>
            <a:noFill/>
          </a:ln>
        </p:spPr>
      </p:pic>
      <p:pic>
        <p:nvPicPr>
          <p:cNvPr descr="Logo, company name&#10;&#10;Description automatically generated" id="766" name="Google Shape;766;g283f628d864_0_2"/>
          <p:cNvPicPr preferRelativeResize="0"/>
          <p:nvPr/>
        </p:nvPicPr>
        <p:blipFill rotWithShape="1">
          <a:blip r:embed="rId5">
            <a:alphaModFix/>
          </a:blip>
          <a:srcRect b="11559" l="5778" r="5316" t="0"/>
          <a:stretch/>
        </p:blipFill>
        <p:spPr>
          <a:xfrm>
            <a:off x="298808" y="6364415"/>
            <a:ext cx="1040463" cy="416152"/>
          </a:xfrm>
          <a:prstGeom prst="rect">
            <a:avLst/>
          </a:prstGeom>
          <a:noFill/>
          <a:ln>
            <a:noFill/>
          </a:ln>
        </p:spPr>
      </p:pic>
      <p:cxnSp>
        <p:nvCxnSpPr>
          <p:cNvPr id="767" name="Google Shape;767;g283f628d864_0_2"/>
          <p:cNvCxnSpPr/>
          <p:nvPr/>
        </p:nvCxnSpPr>
        <p:spPr>
          <a:xfrm>
            <a:off x="212450" y="304023"/>
            <a:ext cx="0" cy="6441000"/>
          </a:xfrm>
          <a:prstGeom prst="straightConnector1">
            <a:avLst/>
          </a:prstGeom>
          <a:noFill/>
          <a:ln cap="flat" cmpd="sng" w="28575">
            <a:solidFill>
              <a:srgbClr val="0070C0"/>
            </a:solidFill>
            <a:prstDash val="solid"/>
            <a:miter lim="800000"/>
            <a:headEnd len="sm" w="sm" type="none"/>
            <a:tailEnd len="sm" w="sm" type="none"/>
          </a:ln>
        </p:spPr>
      </p:cxnSp>
      <p:sp>
        <p:nvSpPr>
          <p:cNvPr id="768" name="Google Shape;768;g283f628d864_0_2"/>
          <p:cNvSpPr/>
          <p:nvPr/>
        </p:nvSpPr>
        <p:spPr>
          <a:xfrm>
            <a:off x="212449" y="285508"/>
            <a:ext cx="10660200" cy="7290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Phonics</a:t>
            </a:r>
            <a:endParaRPr b="0" i="0" sz="1400" u="none" cap="none" strike="noStrike">
              <a:solidFill>
                <a:srgbClr val="000000"/>
              </a:solidFill>
              <a:latin typeface="Century Gothic"/>
              <a:ea typeface="Century Gothic"/>
              <a:cs typeface="Century Gothic"/>
              <a:sym typeface="Century Gothic"/>
            </a:endParaRPr>
          </a:p>
        </p:txBody>
      </p:sp>
      <p:sp>
        <p:nvSpPr>
          <p:cNvPr id="769" name="Google Shape;769;g283f628d864_0_2"/>
          <p:cNvSpPr/>
          <p:nvPr/>
        </p:nvSpPr>
        <p:spPr>
          <a:xfrm>
            <a:off x="9958392" y="140912"/>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62</a:t>
            </a:r>
            <a:endParaRPr b="0" i="0" sz="1400" u="none" cap="none" strike="noStrike">
              <a:solidFill>
                <a:srgbClr val="000000"/>
              </a:solidFill>
              <a:latin typeface="Century Gothic"/>
              <a:ea typeface="Century Gothic"/>
              <a:cs typeface="Century Gothic"/>
              <a:sym typeface="Century Gothic"/>
            </a:endParaRPr>
          </a:p>
        </p:txBody>
      </p:sp>
      <p:pic>
        <p:nvPicPr>
          <p:cNvPr id="770" name="Google Shape;770;g283f628d864_0_2"/>
          <p:cNvPicPr preferRelativeResize="0"/>
          <p:nvPr/>
        </p:nvPicPr>
        <p:blipFill rotWithShape="1">
          <a:blip r:embed="rId6">
            <a:alphaModFix/>
          </a:blip>
          <a:srcRect b="29" l="0" r="0" t="39"/>
          <a:stretch/>
        </p:blipFill>
        <p:spPr>
          <a:xfrm>
            <a:off x="1890925" y="1440425"/>
            <a:ext cx="6145355" cy="506655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771" name="Google Shape;771;g283f628d864_0_2"/>
          <p:cNvSpPr txBox="1"/>
          <p:nvPr/>
        </p:nvSpPr>
        <p:spPr>
          <a:xfrm>
            <a:off x="8587950" y="2246950"/>
            <a:ext cx="32568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a:t>
            </a:r>
            <a:r>
              <a:rPr lang="en-US" sz="3200">
                <a:solidFill>
                  <a:schemeClr val="dk1"/>
                </a:solidFill>
                <a:latin typeface="Century Gothic"/>
                <a:ea typeface="Century Gothic"/>
                <a:cs typeface="Century Gothic"/>
                <a:sym typeface="Century Gothic"/>
              </a:rPr>
              <a:t>62</a:t>
            </a:r>
            <a:r>
              <a:rPr b="0" i="0" lang="en-US" sz="3200" u="none" cap="none" strike="noStrike">
                <a:solidFill>
                  <a:schemeClr val="dk1"/>
                </a:solidFill>
                <a:latin typeface="Century Gothic"/>
                <a:ea typeface="Century Gothic"/>
                <a:cs typeface="Century Gothic"/>
                <a:sym typeface="Century Gothic"/>
              </a:rPr>
              <a:t>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6" name="Shape 776"/>
        <p:cNvGrpSpPr/>
        <p:nvPr/>
      </p:nvGrpSpPr>
      <p:grpSpPr>
        <a:xfrm>
          <a:off x="0" y="0"/>
          <a:ext cx="0" cy="0"/>
          <a:chOff x="0" y="0"/>
          <a:chExt cx="0" cy="0"/>
        </a:xfrm>
      </p:grpSpPr>
      <p:pic>
        <p:nvPicPr>
          <p:cNvPr descr="A picture containing clock&#10;&#10;Description automatically generated" id="777" name="Google Shape;777;p5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78" name="Google Shape;778;p5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79" name="Google Shape;779;p5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80" name="Google Shape;780;p5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81" name="Google Shape;781;p5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Decodable Story </a:t>
            </a:r>
            <a:endParaRPr b="0" i="0" sz="1400" u="none" cap="none" strike="noStrike">
              <a:solidFill>
                <a:srgbClr val="000000"/>
              </a:solidFill>
              <a:latin typeface="Century Gothic"/>
              <a:ea typeface="Century Gothic"/>
              <a:cs typeface="Century Gothic"/>
              <a:sym typeface="Century Gothic"/>
            </a:endParaRPr>
          </a:p>
        </p:txBody>
      </p:sp>
      <p:sp>
        <p:nvSpPr>
          <p:cNvPr id="782" name="Google Shape;782;p5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63</a:t>
            </a:r>
            <a:endParaRPr b="0" i="0" sz="1400" u="none" cap="none" strike="noStrike">
              <a:solidFill>
                <a:srgbClr val="000000"/>
              </a:solidFill>
              <a:latin typeface="Century Gothic"/>
              <a:ea typeface="Century Gothic"/>
              <a:cs typeface="Century Gothic"/>
              <a:sym typeface="Century Gothic"/>
            </a:endParaRPr>
          </a:p>
        </p:txBody>
      </p:sp>
      <p:pic>
        <p:nvPicPr>
          <p:cNvPr id="783" name="Google Shape;783;p54"/>
          <p:cNvPicPr preferRelativeResize="0"/>
          <p:nvPr/>
        </p:nvPicPr>
        <p:blipFill rotWithShape="1">
          <a:blip r:embed="rId6">
            <a:alphaModFix/>
          </a:blip>
          <a:srcRect b="0" l="0" r="0" t="0"/>
          <a:stretch/>
        </p:blipFill>
        <p:spPr>
          <a:xfrm>
            <a:off x="3236276" y="1663301"/>
            <a:ext cx="5072649" cy="41974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784" name="Google Shape;784;p54"/>
          <p:cNvSpPr txBox="1"/>
          <p:nvPr/>
        </p:nvSpPr>
        <p:spPr>
          <a:xfrm>
            <a:off x="541000" y="3377256"/>
            <a:ext cx="2210700" cy="7695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i="0" lang="en-US" sz="4400" u="none" cap="none" strike="noStrike">
                <a:solidFill>
                  <a:schemeClr val="dk1"/>
                </a:solidFill>
                <a:latin typeface="Century Gothic"/>
                <a:ea typeface="Century Gothic"/>
                <a:cs typeface="Century Gothic"/>
                <a:sym typeface="Century Gothic"/>
              </a:rPr>
              <a:t>come</a:t>
            </a:r>
            <a:endParaRPr i="0" sz="4400" u="none" cap="none" strike="noStrike">
              <a:solidFill>
                <a:srgbClr val="000000"/>
              </a:solidFill>
              <a:latin typeface="Century Gothic"/>
              <a:ea typeface="Century Gothic"/>
              <a:cs typeface="Century Gothic"/>
              <a:sym typeface="Century Gothic"/>
            </a:endParaRPr>
          </a:p>
        </p:txBody>
      </p:sp>
      <p:sp>
        <p:nvSpPr>
          <p:cNvPr id="785" name="Google Shape;785;p54"/>
          <p:cNvSpPr txBox="1"/>
          <p:nvPr/>
        </p:nvSpPr>
        <p:spPr>
          <a:xfrm>
            <a:off x="541000" y="4761325"/>
            <a:ext cx="2210700" cy="7695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i="0" lang="en-US" sz="4400" u="none" cap="none" strike="noStrike">
                <a:solidFill>
                  <a:schemeClr val="dk1"/>
                </a:solidFill>
                <a:latin typeface="Century Gothic"/>
                <a:ea typeface="Century Gothic"/>
                <a:cs typeface="Century Gothic"/>
                <a:sym typeface="Century Gothic"/>
              </a:rPr>
              <a:t>play</a:t>
            </a:r>
            <a:endParaRPr i="0" sz="4400" u="none" cap="none" strike="noStrike">
              <a:solidFill>
                <a:srgbClr val="000000"/>
              </a:solidFill>
              <a:latin typeface="Century Gothic"/>
              <a:ea typeface="Century Gothic"/>
              <a:cs typeface="Century Gothic"/>
              <a:sym typeface="Century Gothic"/>
            </a:endParaRPr>
          </a:p>
        </p:txBody>
      </p:sp>
      <p:sp>
        <p:nvSpPr>
          <p:cNvPr id="786" name="Google Shape;786;p54"/>
          <p:cNvSpPr txBox="1"/>
          <p:nvPr/>
        </p:nvSpPr>
        <p:spPr>
          <a:xfrm>
            <a:off x="541000" y="2009225"/>
            <a:ext cx="2210700" cy="7695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i="0" lang="en-US" sz="4400" u="none" cap="none" strike="noStrike">
                <a:solidFill>
                  <a:schemeClr val="dk1"/>
                </a:solidFill>
                <a:latin typeface="Century Gothic"/>
                <a:ea typeface="Century Gothic"/>
                <a:cs typeface="Century Gothic"/>
                <a:sym typeface="Century Gothic"/>
              </a:rPr>
              <a:t>any</a:t>
            </a:r>
            <a:endParaRPr i="0" sz="4400" u="none" cap="none" strike="noStrike">
              <a:solidFill>
                <a:srgbClr val="000000"/>
              </a:solidFill>
              <a:latin typeface="Century Gothic"/>
              <a:ea typeface="Century Gothic"/>
              <a:cs typeface="Century Gothic"/>
              <a:sym typeface="Century Gothic"/>
            </a:endParaRPr>
          </a:p>
        </p:txBody>
      </p:sp>
      <p:sp>
        <p:nvSpPr>
          <p:cNvPr id="787" name="Google Shape;787;p54"/>
          <p:cNvSpPr txBox="1"/>
          <p:nvPr/>
        </p:nvSpPr>
        <p:spPr>
          <a:xfrm>
            <a:off x="8793500" y="2331763"/>
            <a:ext cx="32970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a:t>
            </a:r>
            <a:r>
              <a:rPr lang="en-US" sz="3200">
                <a:latin typeface="Century Gothic"/>
                <a:ea typeface="Century Gothic"/>
                <a:cs typeface="Century Gothic"/>
                <a:sym typeface="Century Gothic"/>
              </a:rPr>
              <a:t>63</a:t>
            </a:r>
            <a:r>
              <a:rPr b="0" i="0" lang="en-US" sz="3200" u="none" cap="none" strike="noStrike">
                <a:solidFill>
                  <a:srgbClr val="000000"/>
                </a:solidFill>
                <a:latin typeface="Century Gothic"/>
                <a:ea typeface="Century Gothic"/>
                <a:cs typeface="Century Gothic"/>
                <a:sym typeface="Century Gothic"/>
              </a:rPr>
              <a:t> in your Student Interactive. We will </a:t>
            </a:r>
            <a:r>
              <a:rPr b="1" i="0" lang="en-US" sz="3200" u="none" cap="none" strike="noStrike">
                <a:solidFill>
                  <a:srgbClr val="000000"/>
                </a:solidFill>
                <a:latin typeface="Century Gothic"/>
                <a:ea typeface="Century Gothic"/>
                <a:cs typeface="Century Gothic"/>
                <a:sym typeface="Century Gothic"/>
              </a:rPr>
              <a:t>Read</a:t>
            </a:r>
            <a:r>
              <a:rPr b="0" i="0" lang="en-US" sz="3200" u="none" cap="none" strike="noStrike">
                <a:solidFill>
                  <a:srgbClr val="000000"/>
                </a:solidFill>
                <a:latin typeface="Century Gothic"/>
                <a:ea typeface="Century Gothic"/>
                <a:cs typeface="Century Gothic"/>
                <a:sym typeface="Century Gothic"/>
              </a:rPr>
              <a:t> “The </a:t>
            </a:r>
            <a:r>
              <a:rPr lang="en-US" sz="3200">
                <a:latin typeface="Century Gothic"/>
                <a:ea typeface="Century Gothic"/>
                <a:cs typeface="Century Gothic"/>
                <a:sym typeface="Century Gothic"/>
              </a:rPr>
              <a:t>Man</a:t>
            </a:r>
            <a:r>
              <a:rPr b="0" i="0" lang="en-US" sz="3200" u="none" cap="none" strike="noStrike">
                <a:solidFill>
                  <a:srgbClr val="000000"/>
                </a:solidFill>
                <a:latin typeface="Century Gothic"/>
                <a:ea typeface="Century Gothic"/>
                <a:cs typeface="Century Gothic"/>
                <a:sym typeface="Century Gothic"/>
              </a:rPr>
              <a:t>”. </a:t>
            </a:r>
            <a:endParaRPr b="0" i="0" sz="32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2" name="Shape 792"/>
        <p:cNvGrpSpPr/>
        <p:nvPr/>
      </p:nvGrpSpPr>
      <p:grpSpPr>
        <a:xfrm>
          <a:off x="0" y="0"/>
          <a:ext cx="0" cy="0"/>
          <a:chOff x="0" y="0"/>
          <a:chExt cx="0" cy="0"/>
        </a:xfrm>
      </p:grpSpPr>
      <p:pic>
        <p:nvPicPr>
          <p:cNvPr descr="A picture containing clock&#10;&#10;Description automatically generated" id="793" name="Google Shape;793;p5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94" name="Google Shape;794;p5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95" name="Google Shape;795;p5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96" name="Google Shape;796;p5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97" name="Google Shape;797;p5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Decodable Story </a:t>
            </a:r>
            <a:endParaRPr b="0" i="0" sz="1400" u="none" cap="none" strike="noStrike">
              <a:solidFill>
                <a:srgbClr val="000000"/>
              </a:solidFill>
              <a:latin typeface="Century Gothic"/>
              <a:ea typeface="Century Gothic"/>
              <a:cs typeface="Century Gothic"/>
              <a:sym typeface="Century Gothic"/>
            </a:endParaRPr>
          </a:p>
        </p:txBody>
      </p:sp>
      <p:sp>
        <p:nvSpPr>
          <p:cNvPr id="798" name="Google Shape;798;p5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63</a:t>
            </a:r>
            <a:endParaRPr b="0" i="0" sz="1400" u="none" cap="none" strike="noStrike">
              <a:solidFill>
                <a:srgbClr val="000000"/>
              </a:solidFill>
              <a:latin typeface="Century Gothic"/>
              <a:ea typeface="Century Gothic"/>
              <a:cs typeface="Century Gothic"/>
              <a:sym typeface="Century Gothic"/>
            </a:endParaRPr>
          </a:p>
        </p:txBody>
      </p:sp>
      <p:pic>
        <p:nvPicPr>
          <p:cNvPr id="799" name="Google Shape;799;p55"/>
          <p:cNvPicPr preferRelativeResize="0"/>
          <p:nvPr/>
        </p:nvPicPr>
        <p:blipFill rotWithShape="1">
          <a:blip r:embed="rId6">
            <a:alphaModFix/>
          </a:blip>
          <a:srcRect b="0" l="0" r="0" t="0"/>
          <a:stretch/>
        </p:blipFill>
        <p:spPr>
          <a:xfrm>
            <a:off x="1991503" y="1411843"/>
            <a:ext cx="5896122" cy="486573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800" name="Google Shape;800;p55"/>
          <p:cNvSpPr txBox="1"/>
          <p:nvPr/>
        </p:nvSpPr>
        <p:spPr>
          <a:xfrm>
            <a:off x="8957550" y="2567163"/>
            <a:ext cx="24399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63 in your Student Interactive.</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5" name="Shape 805"/>
        <p:cNvGrpSpPr/>
        <p:nvPr/>
      </p:nvGrpSpPr>
      <p:grpSpPr>
        <a:xfrm>
          <a:off x="0" y="0"/>
          <a:ext cx="0" cy="0"/>
          <a:chOff x="0" y="0"/>
          <a:chExt cx="0" cy="0"/>
        </a:xfrm>
      </p:grpSpPr>
      <p:pic>
        <p:nvPicPr>
          <p:cNvPr descr="A picture containing clock&#10;&#10;Description automatically generated" id="806" name="Google Shape;806;p9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07" name="Google Shape;807;p9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08" name="Google Shape;808;p9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09" name="Google Shape;809;p9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10" name="Google Shape;810;p9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Decodable Story </a:t>
            </a:r>
            <a:endParaRPr b="0" i="0" sz="1400" u="none" cap="none" strike="noStrike">
              <a:solidFill>
                <a:srgbClr val="000000"/>
              </a:solidFill>
              <a:latin typeface="Century Gothic"/>
              <a:ea typeface="Century Gothic"/>
              <a:cs typeface="Century Gothic"/>
              <a:sym typeface="Century Gothic"/>
            </a:endParaRPr>
          </a:p>
        </p:txBody>
      </p:sp>
      <p:sp>
        <p:nvSpPr>
          <p:cNvPr id="811" name="Google Shape;811;p99"/>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64,65</a:t>
            </a:r>
            <a:endParaRPr b="0" i="0" sz="1400" u="none" cap="none" strike="noStrike">
              <a:solidFill>
                <a:srgbClr val="000000"/>
              </a:solidFill>
              <a:latin typeface="Century Gothic"/>
              <a:ea typeface="Century Gothic"/>
              <a:cs typeface="Century Gothic"/>
              <a:sym typeface="Century Gothic"/>
            </a:endParaRPr>
          </a:p>
        </p:txBody>
      </p:sp>
      <p:pic>
        <p:nvPicPr>
          <p:cNvPr id="812" name="Google Shape;812;p99"/>
          <p:cNvPicPr preferRelativeResize="0"/>
          <p:nvPr/>
        </p:nvPicPr>
        <p:blipFill rotWithShape="1">
          <a:blip r:embed="rId6">
            <a:alphaModFix/>
          </a:blip>
          <a:srcRect b="0" l="0" r="0" t="0"/>
          <a:stretch/>
        </p:blipFill>
        <p:spPr>
          <a:xfrm>
            <a:off x="1032961" y="1642425"/>
            <a:ext cx="9946989" cy="409122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7" name="Shape 817"/>
        <p:cNvGrpSpPr/>
        <p:nvPr/>
      </p:nvGrpSpPr>
      <p:grpSpPr>
        <a:xfrm>
          <a:off x="0" y="0"/>
          <a:ext cx="0" cy="0"/>
          <a:chOff x="0" y="0"/>
          <a:chExt cx="0" cy="0"/>
        </a:xfrm>
      </p:grpSpPr>
      <p:pic>
        <p:nvPicPr>
          <p:cNvPr descr="A picture containing clock&#10;&#10;Description automatically generated" id="818" name="Google Shape;818;g209ccc26aff_0_21"/>
          <p:cNvPicPr preferRelativeResize="0"/>
          <p:nvPr/>
        </p:nvPicPr>
        <p:blipFill rotWithShape="1">
          <a:blip r:embed="rId3">
            <a:alphaModFix/>
          </a:blip>
          <a:srcRect b="0" l="0" r="52260" t="0"/>
          <a:stretch/>
        </p:blipFill>
        <p:spPr>
          <a:xfrm>
            <a:off x="10386533" y="6204193"/>
            <a:ext cx="1632723" cy="467031"/>
          </a:xfrm>
          <a:prstGeom prst="rect">
            <a:avLst/>
          </a:prstGeom>
          <a:noFill/>
          <a:ln>
            <a:noFill/>
          </a:ln>
        </p:spPr>
      </p:pic>
      <p:pic>
        <p:nvPicPr>
          <p:cNvPr descr="A picture containing drawing, lamp&#10;&#10;Description automatically generated" id="819" name="Google Shape;819;g209ccc26aff_0_21"/>
          <p:cNvPicPr preferRelativeResize="0"/>
          <p:nvPr/>
        </p:nvPicPr>
        <p:blipFill rotWithShape="1">
          <a:blip r:embed="rId4">
            <a:alphaModFix/>
          </a:blip>
          <a:srcRect b="0" l="0" r="0" t="0"/>
          <a:stretch/>
        </p:blipFill>
        <p:spPr>
          <a:xfrm rot="9387288">
            <a:off x="9271967" y="5485049"/>
            <a:ext cx="2842710" cy="979582"/>
          </a:xfrm>
          <a:prstGeom prst="rect">
            <a:avLst/>
          </a:prstGeom>
          <a:noFill/>
          <a:ln>
            <a:noFill/>
          </a:ln>
        </p:spPr>
      </p:pic>
      <p:pic>
        <p:nvPicPr>
          <p:cNvPr descr="Logo, company name&#10;&#10;Description automatically generated" id="820" name="Google Shape;820;g209ccc26aff_0_21"/>
          <p:cNvPicPr preferRelativeResize="0"/>
          <p:nvPr/>
        </p:nvPicPr>
        <p:blipFill rotWithShape="1">
          <a:blip r:embed="rId5">
            <a:alphaModFix/>
          </a:blip>
          <a:srcRect b="11558" l="5778" r="5315" t="0"/>
          <a:stretch/>
        </p:blipFill>
        <p:spPr>
          <a:xfrm>
            <a:off x="298808" y="6364415"/>
            <a:ext cx="1040463" cy="416152"/>
          </a:xfrm>
          <a:prstGeom prst="rect">
            <a:avLst/>
          </a:prstGeom>
          <a:noFill/>
          <a:ln>
            <a:noFill/>
          </a:ln>
        </p:spPr>
      </p:pic>
      <p:cxnSp>
        <p:nvCxnSpPr>
          <p:cNvPr id="821" name="Google Shape;821;g209ccc26aff_0_21"/>
          <p:cNvCxnSpPr/>
          <p:nvPr/>
        </p:nvCxnSpPr>
        <p:spPr>
          <a:xfrm>
            <a:off x="212450" y="304023"/>
            <a:ext cx="0" cy="6441000"/>
          </a:xfrm>
          <a:prstGeom prst="straightConnector1">
            <a:avLst/>
          </a:prstGeom>
          <a:noFill/>
          <a:ln cap="flat" cmpd="sng" w="28575">
            <a:solidFill>
              <a:srgbClr val="0070C0"/>
            </a:solidFill>
            <a:prstDash val="solid"/>
            <a:miter lim="800000"/>
            <a:headEnd len="sm" w="sm" type="none"/>
            <a:tailEnd len="sm" w="sm" type="none"/>
          </a:ln>
        </p:spPr>
      </p:cxnSp>
      <p:sp>
        <p:nvSpPr>
          <p:cNvPr id="822" name="Google Shape;822;g209ccc26aff_0_21"/>
          <p:cNvSpPr/>
          <p:nvPr/>
        </p:nvSpPr>
        <p:spPr>
          <a:xfrm>
            <a:off x="212449" y="285508"/>
            <a:ext cx="10660200" cy="7290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Make Inferences</a:t>
            </a:r>
            <a:endParaRPr b="0" i="0" sz="1400" u="none" cap="none" strike="noStrike">
              <a:solidFill>
                <a:srgbClr val="000000"/>
              </a:solidFill>
              <a:latin typeface="Century Gothic"/>
              <a:ea typeface="Century Gothic"/>
              <a:cs typeface="Century Gothic"/>
              <a:sym typeface="Century Gothic"/>
            </a:endParaRPr>
          </a:p>
        </p:txBody>
      </p:sp>
      <p:pic>
        <p:nvPicPr>
          <p:cNvPr id="823" name="Google Shape;823;g209ccc26aff_0_21"/>
          <p:cNvPicPr preferRelativeResize="0"/>
          <p:nvPr/>
        </p:nvPicPr>
        <p:blipFill rotWithShape="1">
          <a:blip r:embed="rId6">
            <a:alphaModFix/>
          </a:blip>
          <a:srcRect b="0" l="0" r="0" t="0"/>
          <a:stretch/>
        </p:blipFill>
        <p:spPr>
          <a:xfrm>
            <a:off x="686537" y="1462900"/>
            <a:ext cx="5378975" cy="445315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824" name="Google Shape;824;g209ccc26aff_0_21"/>
          <p:cNvSpPr/>
          <p:nvPr/>
        </p:nvSpPr>
        <p:spPr>
          <a:xfrm>
            <a:off x="9958392" y="140912"/>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71, 78</a:t>
            </a:r>
            <a:endParaRPr b="0" i="0" sz="1400" u="none" cap="none" strike="noStrike">
              <a:solidFill>
                <a:srgbClr val="000000"/>
              </a:solidFill>
              <a:latin typeface="Century Gothic"/>
              <a:ea typeface="Century Gothic"/>
              <a:cs typeface="Century Gothic"/>
              <a:sym typeface="Century Gothic"/>
            </a:endParaRPr>
          </a:p>
        </p:txBody>
      </p:sp>
      <p:pic>
        <p:nvPicPr>
          <p:cNvPr id="825" name="Google Shape;825;g209ccc26aff_0_21"/>
          <p:cNvPicPr preferRelativeResize="0"/>
          <p:nvPr/>
        </p:nvPicPr>
        <p:blipFill rotWithShape="1">
          <a:blip r:embed="rId7">
            <a:alphaModFix/>
          </a:blip>
          <a:srcRect b="0" l="0" r="0" t="0"/>
          <a:stretch/>
        </p:blipFill>
        <p:spPr>
          <a:xfrm>
            <a:off x="6643894" y="1462899"/>
            <a:ext cx="4936006" cy="445315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0" name="Shape 830"/>
        <p:cNvGrpSpPr/>
        <p:nvPr/>
      </p:nvGrpSpPr>
      <p:grpSpPr>
        <a:xfrm>
          <a:off x="0" y="0"/>
          <a:ext cx="0" cy="0"/>
          <a:chOff x="0" y="0"/>
          <a:chExt cx="0" cy="0"/>
        </a:xfrm>
      </p:grpSpPr>
      <p:pic>
        <p:nvPicPr>
          <p:cNvPr descr="A picture containing clock&#10;&#10;Description automatically generated" id="831" name="Google Shape;831;p5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32" name="Google Shape;832;p5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33" name="Google Shape;833;p5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34" name="Google Shape;834;p5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35" name="Google Shape;835;p5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lang="en-US" sz="4000">
                <a:solidFill>
                  <a:schemeClr val="lt1"/>
                </a:solidFill>
                <a:latin typeface="Century Gothic"/>
                <a:ea typeface="Century Gothic"/>
                <a:cs typeface="Century Gothic"/>
                <a:sym typeface="Century Gothic"/>
              </a:rPr>
              <a:t>   </a:t>
            </a:r>
            <a:r>
              <a:rPr b="0" i="0" lang="en-US" sz="4000" u="none" cap="none" strike="noStrike">
                <a:solidFill>
                  <a:schemeClr val="lt1"/>
                </a:solidFill>
                <a:latin typeface="Century Gothic"/>
                <a:ea typeface="Century Gothic"/>
                <a:cs typeface="Century Gothic"/>
                <a:sym typeface="Century Gothic"/>
              </a:rPr>
              <a:t>Make Inferences</a:t>
            </a:r>
            <a:endParaRPr b="0" i="0" sz="1400" u="none" cap="none" strike="noStrike">
              <a:solidFill>
                <a:srgbClr val="000000"/>
              </a:solidFill>
              <a:latin typeface="Century Gothic"/>
              <a:ea typeface="Century Gothic"/>
              <a:cs typeface="Century Gothic"/>
              <a:sym typeface="Century Gothic"/>
            </a:endParaRPr>
          </a:p>
        </p:txBody>
      </p:sp>
      <p:sp>
        <p:nvSpPr>
          <p:cNvPr id="836" name="Google Shape;836;p56"/>
          <p:cNvSpPr/>
          <p:nvPr/>
        </p:nvSpPr>
        <p:spPr>
          <a:xfrm>
            <a:off x="9815518" y="140912"/>
            <a:ext cx="2203740"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74</a:t>
            </a:r>
            <a:endParaRPr b="0" i="0" sz="1400" u="none" cap="none" strike="noStrike">
              <a:solidFill>
                <a:srgbClr val="000000"/>
              </a:solidFill>
              <a:latin typeface="Century Gothic"/>
              <a:ea typeface="Century Gothic"/>
              <a:cs typeface="Century Gothic"/>
              <a:sym typeface="Century Gothic"/>
            </a:endParaRPr>
          </a:p>
        </p:txBody>
      </p:sp>
      <p:pic>
        <p:nvPicPr>
          <p:cNvPr id="837" name="Google Shape;837;p56"/>
          <p:cNvPicPr preferRelativeResize="0"/>
          <p:nvPr/>
        </p:nvPicPr>
        <p:blipFill rotWithShape="1">
          <a:blip r:embed="rId6">
            <a:alphaModFix/>
          </a:blip>
          <a:srcRect b="0" l="0" r="0" t="0"/>
          <a:stretch/>
        </p:blipFill>
        <p:spPr>
          <a:xfrm>
            <a:off x="2213959" y="1305792"/>
            <a:ext cx="6106003" cy="505862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838" name="Google Shape;838;p56"/>
          <p:cNvSpPr txBox="1"/>
          <p:nvPr/>
        </p:nvSpPr>
        <p:spPr>
          <a:xfrm>
            <a:off x="9194650" y="2331763"/>
            <a:ext cx="24399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74 in your Student Interactive.</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pic>
        <p:nvPicPr>
          <p:cNvPr descr="A picture containing clock&#10;&#10;Description automatically generated" id="146" name="Google Shape;146;p7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147" name="Google Shape;147;p75"/>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148" name="Google Shape;148;p7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49" name="Google Shape;149;p7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rial"/>
                <a:ea typeface="Arial"/>
                <a:cs typeface="Arial"/>
                <a:sym typeface="Arial"/>
              </a:rPr>
              <a:t>   </a:t>
            </a:r>
            <a:r>
              <a:rPr b="0" i="0" lang="en-US" sz="4000" u="none" cap="none" strike="noStrike">
                <a:solidFill>
                  <a:schemeClr val="lt1"/>
                </a:solidFill>
                <a:latin typeface="Century Gothic"/>
                <a:ea typeface="Century Gothic"/>
                <a:cs typeface="Century Gothic"/>
                <a:sym typeface="Century Gothic"/>
              </a:rPr>
              <a:t>Phonics</a:t>
            </a:r>
            <a:endParaRPr b="0" i="0" sz="1400" u="none" cap="none" strike="noStrike">
              <a:solidFill>
                <a:srgbClr val="000000"/>
              </a:solidFill>
              <a:latin typeface="Century Gothic"/>
              <a:ea typeface="Century Gothic"/>
              <a:cs typeface="Century Gothic"/>
              <a:sym typeface="Century Gothic"/>
            </a:endParaRPr>
          </a:p>
        </p:txBody>
      </p:sp>
      <p:sp>
        <p:nvSpPr>
          <p:cNvPr id="150" name="Google Shape;150;p7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57</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151" name="Google Shape;151;p75"/>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pic>
        <p:nvPicPr>
          <p:cNvPr id="152" name="Google Shape;152;p75"/>
          <p:cNvPicPr preferRelativeResize="0"/>
          <p:nvPr/>
        </p:nvPicPr>
        <p:blipFill rotWithShape="1">
          <a:blip r:embed="rId6">
            <a:alphaModFix/>
          </a:blip>
          <a:srcRect b="0" l="0" r="0" t="0"/>
          <a:stretch/>
        </p:blipFill>
        <p:spPr>
          <a:xfrm>
            <a:off x="1785425" y="1214306"/>
            <a:ext cx="6517188" cy="536966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153" name="Google Shape;153;p75"/>
          <p:cNvSpPr txBox="1"/>
          <p:nvPr/>
        </p:nvSpPr>
        <p:spPr>
          <a:xfrm>
            <a:off x="8762450" y="2246963"/>
            <a:ext cx="32568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57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3" name="Shape 843"/>
        <p:cNvGrpSpPr/>
        <p:nvPr/>
      </p:nvGrpSpPr>
      <p:grpSpPr>
        <a:xfrm>
          <a:off x="0" y="0"/>
          <a:ext cx="0" cy="0"/>
          <a:chOff x="0" y="0"/>
          <a:chExt cx="0" cy="0"/>
        </a:xfrm>
      </p:grpSpPr>
      <p:pic>
        <p:nvPicPr>
          <p:cNvPr descr="A picture containing clock&#10;&#10;Description automatically generated" id="844" name="Google Shape;844;p10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45" name="Google Shape;845;p10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46" name="Google Shape;846;p10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47" name="Google Shape;847;p10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48" name="Google Shape;848;p10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lang="en-US" sz="4000">
                <a:solidFill>
                  <a:schemeClr val="lt1"/>
                </a:solidFill>
                <a:latin typeface="Century Gothic"/>
                <a:ea typeface="Century Gothic"/>
                <a:cs typeface="Century Gothic"/>
                <a:sym typeface="Century Gothic"/>
              </a:rPr>
              <a:t>   </a:t>
            </a:r>
            <a:r>
              <a:rPr b="0" i="0" lang="en-US" sz="4000" u="none" cap="none" strike="noStrike">
                <a:solidFill>
                  <a:schemeClr val="lt1"/>
                </a:solidFill>
                <a:latin typeface="Century Gothic"/>
                <a:ea typeface="Century Gothic"/>
                <a:cs typeface="Century Gothic"/>
                <a:sym typeface="Century Gothic"/>
              </a:rPr>
              <a:t>Make Inferences</a:t>
            </a:r>
            <a:endParaRPr b="0" i="0" sz="1400" u="none" cap="none" strike="noStrike">
              <a:solidFill>
                <a:srgbClr val="000000"/>
              </a:solidFill>
              <a:latin typeface="Century Gothic"/>
              <a:ea typeface="Century Gothic"/>
              <a:cs typeface="Century Gothic"/>
              <a:sym typeface="Century Gothic"/>
            </a:endParaRPr>
          </a:p>
        </p:txBody>
      </p:sp>
      <p:sp>
        <p:nvSpPr>
          <p:cNvPr id="849" name="Google Shape;849;p100"/>
          <p:cNvSpPr/>
          <p:nvPr/>
        </p:nvSpPr>
        <p:spPr>
          <a:xfrm>
            <a:off x="9815518" y="140912"/>
            <a:ext cx="2203740"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73</a:t>
            </a:r>
            <a:endParaRPr b="0" i="0" sz="1400" u="none" cap="none" strike="noStrike">
              <a:solidFill>
                <a:srgbClr val="000000"/>
              </a:solidFill>
              <a:latin typeface="Century Gothic"/>
              <a:ea typeface="Century Gothic"/>
              <a:cs typeface="Century Gothic"/>
              <a:sym typeface="Century Gothic"/>
            </a:endParaRPr>
          </a:p>
        </p:txBody>
      </p:sp>
      <p:sp>
        <p:nvSpPr>
          <p:cNvPr id="850" name="Google Shape;850;p100"/>
          <p:cNvSpPr txBox="1"/>
          <p:nvPr/>
        </p:nvSpPr>
        <p:spPr>
          <a:xfrm>
            <a:off x="9194650" y="2331763"/>
            <a:ext cx="24399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73 in your Student Interactive.</a:t>
            </a:r>
            <a:endParaRPr b="0" i="0" sz="3200" u="none" cap="none" strike="noStrike">
              <a:solidFill>
                <a:schemeClr val="dk1"/>
              </a:solidFill>
              <a:latin typeface="Century Gothic"/>
              <a:ea typeface="Century Gothic"/>
              <a:cs typeface="Century Gothic"/>
              <a:sym typeface="Century Gothic"/>
            </a:endParaRPr>
          </a:p>
        </p:txBody>
      </p:sp>
      <p:pic>
        <p:nvPicPr>
          <p:cNvPr id="851" name="Google Shape;851;p100"/>
          <p:cNvPicPr preferRelativeResize="0"/>
          <p:nvPr/>
        </p:nvPicPr>
        <p:blipFill rotWithShape="1">
          <a:blip r:embed="rId6">
            <a:alphaModFix/>
          </a:blip>
          <a:srcRect b="0" l="0" r="0" t="0"/>
          <a:stretch/>
        </p:blipFill>
        <p:spPr>
          <a:xfrm>
            <a:off x="2162612" y="1297875"/>
            <a:ext cx="6273751" cy="528230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6" name="Shape 856"/>
        <p:cNvGrpSpPr/>
        <p:nvPr/>
      </p:nvGrpSpPr>
      <p:grpSpPr>
        <a:xfrm>
          <a:off x="0" y="0"/>
          <a:ext cx="0" cy="0"/>
          <a:chOff x="0" y="0"/>
          <a:chExt cx="0" cy="0"/>
        </a:xfrm>
      </p:grpSpPr>
      <p:pic>
        <p:nvPicPr>
          <p:cNvPr descr="A picture containing clock&#10;&#10;Description automatically generated" id="857" name="Google Shape;857;p10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58" name="Google Shape;858;p10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59" name="Google Shape;859;p10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60" name="Google Shape;860;p10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61" name="Google Shape;861;p10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lang="en-US" sz="4000">
                <a:solidFill>
                  <a:schemeClr val="lt1"/>
                </a:solidFill>
                <a:latin typeface="Century Gothic"/>
                <a:ea typeface="Century Gothic"/>
                <a:cs typeface="Century Gothic"/>
                <a:sym typeface="Century Gothic"/>
              </a:rPr>
              <a:t>   </a:t>
            </a:r>
            <a:r>
              <a:rPr b="0" i="0" lang="en-US" sz="4000" u="none" cap="none" strike="noStrike">
                <a:solidFill>
                  <a:schemeClr val="lt1"/>
                </a:solidFill>
                <a:latin typeface="Century Gothic"/>
                <a:ea typeface="Century Gothic"/>
                <a:cs typeface="Century Gothic"/>
                <a:sym typeface="Century Gothic"/>
              </a:rPr>
              <a:t>Make Inferences</a:t>
            </a:r>
            <a:endParaRPr b="0" i="0" sz="1400" u="none" cap="none" strike="noStrike">
              <a:solidFill>
                <a:srgbClr val="000000"/>
              </a:solidFill>
              <a:latin typeface="Century Gothic"/>
              <a:ea typeface="Century Gothic"/>
              <a:cs typeface="Century Gothic"/>
              <a:sym typeface="Century Gothic"/>
            </a:endParaRPr>
          </a:p>
        </p:txBody>
      </p:sp>
      <p:sp>
        <p:nvSpPr>
          <p:cNvPr id="862" name="Google Shape;862;p101"/>
          <p:cNvSpPr/>
          <p:nvPr/>
        </p:nvSpPr>
        <p:spPr>
          <a:xfrm>
            <a:off x="9815518" y="140912"/>
            <a:ext cx="2203740"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81</a:t>
            </a:r>
            <a:endParaRPr b="0" i="0" sz="1400" u="none" cap="none" strike="noStrike">
              <a:solidFill>
                <a:srgbClr val="000000"/>
              </a:solidFill>
              <a:latin typeface="Century Gothic"/>
              <a:ea typeface="Century Gothic"/>
              <a:cs typeface="Century Gothic"/>
              <a:sym typeface="Century Gothic"/>
            </a:endParaRPr>
          </a:p>
        </p:txBody>
      </p:sp>
      <p:sp>
        <p:nvSpPr>
          <p:cNvPr id="863" name="Google Shape;863;p101"/>
          <p:cNvSpPr txBox="1"/>
          <p:nvPr/>
        </p:nvSpPr>
        <p:spPr>
          <a:xfrm>
            <a:off x="9194650" y="2331763"/>
            <a:ext cx="24399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81 in your Student Interactive.</a:t>
            </a:r>
            <a:endParaRPr b="0" i="0" sz="3200" u="none" cap="none" strike="noStrike">
              <a:solidFill>
                <a:schemeClr val="dk1"/>
              </a:solidFill>
              <a:latin typeface="Century Gothic"/>
              <a:ea typeface="Century Gothic"/>
              <a:cs typeface="Century Gothic"/>
              <a:sym typeface="Century Gothic"/>
            </a:endParaRPr>
          </a:p>
        </p:txBody>
      </p:sp>
      <p:pic>
        <p:nvPicPr>
          <p:cNvPr id="864" name="Google Shape;864;p101"/>
          <p:cNvPicPr preferRelativeResize="0"/>
          <p:nvPr/>
        </p:nvPicPr>
        <p:blipFill rotWithShape="1">
          <a:blip r:embed="rId6">
            <a:alphaModFix/>
          </a:blip>
          <a:srcRect b="0" l="0" r="0" t="0"/>
          <a:stretch/>
        </p:blipFill>
        <p:spPr>
          <a:xfrm>
            <a:off x="2067525" y="1404300"/>
            <a:ext cx="6221400" cy="517915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9" name="Shape 869"/>
        <p:cNvGrpSpPr/>
        <p:nvPr/>
      </p:nvGrpSpPr>
      <p:grpSpPr>
        <a:xfrm>
          <a:off x="0" y="0"/>
          <a:ext cx="0" cy="0"/>
          <a:chOff x="0" y="0"/>
          <a:chExt cx="0" cy="0"/>
        </a:xfrm>
      </p:grpSpPr>
      <p:pic>
        <p:nvPicPr>
          <p:cNvPr descr="A picture containing clock&#10;&#10;Description automatically generated" id="870" name="Google Shape;870;p6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71" name="Google Shape;871;p6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72" name="Google Shape;872;p6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73" name="Google Shape;873;p6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74" name="Google Shape;874;p6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Make Inferences</a:t>
            </a:r>
            <a:endParaRPr b="0" i="0" sz="1400" u="none" cap="none" strike="noStrike">
              <a:solidFill>
                <a:srgbClr val="000000"/>
              </a:solidFill>
              <a:latin typeface="Century Gothic"/>
              <a:ea typeface="Century Gothic"/>
              <a:cs typeface="Century Gothic"/>
              <a:sym typeface="Century Gothic"/>
            </a:endParaRPr>
          </a:p>
        </p:txBody>
      </p:sp>
      <p:sp>
        <p:nvSpPr>
          <p:cNvPr id="875" name="Google Shape;875;p6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a:t>
            </a:r>
            <a:r>
              <a:rPr b="1" lang="en-US" sz="2400">
                <a:solidFill>
                  <a:schemeClr val="lt1"/>
                </a:solidFill>
                <a:latin typeface="Century Gothic"/>
                <a:ea typeface="Century Gothic"/>
                <a:cs typeface="Century Gothic"/>
                <a:sym typeface="Century Gothic"/>
              </a:rPr>
              <a:t>e </a:t>
            </a:r>
            <a:r>
              <a:rPr b="1" i="0" lang="en-US" sz="2400" u="none" cap="none" strike="noStrike">
                <a:solidFill>
                  <a:schemeClr val="lt1"/>
                </a:solidFill>
                <a:latin typeface="Century Gothic"/>
                <a:ea typeface="Century Gothic"/>
                <a:cs typeface="Century Gothic"/>
                <a:sym typeface="Century Gothic"/>
              </a:rPr>
              <a:t>89</a:t>
            </a:r>
            <a:endParaRPr b="0" i="0" sz="1400" u="none" cap="none" strike="noStrike">
              <a:solidFill>
                <a:srgbClr val="000000"/>
              </a:solidFill>
              <a:latin typeface="Century Gothic"/>
              <a:ea typeface="Century Gothic"/>
              <a:cs typeface="Century Gothic"/>
              <a:sym typeface="Century Gothic"/>
            </a:endParaRPr>
          </a:p>
        </p:txBody>
      </p:sp>
      <p:pic>
        <p:nvPicPr>
          <p:cNvPr id="876" name="Google Shape;876;p61"/>
          <p:cNvPicPr preferRelativeResize="0"/>
          <p:nvPr/>
        </p:nvPicPr>
        <p:blipFill rotWithShape="1">
          <a:blip r:embed="rId6">
            <a:alphaModFix/>
          </a:blip>
          <a:srcRect b="0" l="0" r="0" t="0"/>
          <a:stretch/>
        </p:blipFill>
        <p:spPr>
          <a:xfrm>
            <a:off x="1984853" y="1224389"/>
            <a:ext cx="6201144" cy="514002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877" name="Google Shape;877;p61"/>
          <p:cNvSpPr txBox="1"/>
          <p:nvPr/>
        </p:nvSpPr>
        <p:spPr>
          <a:xfrm>
            <a:off x="8587950" y="2246950"/>
            <a:ext cx="32568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a:t>
            </a:r>
            <a:r>
              <a:rPr lang="en-US" sz="3200">
                <a:solidFill>
                  <a:schemeClr val="dk1"/>
                </a:solidFill>
                <a:latin typeface="Century Gothic"/>
                <a:ea typeface="Century Gothic"/>
                <a:cs typeface="Century Gothic"/>
                <a:sym typeface="Century Gothic"/>
              </a:rPr>
              <a:t>89</a:t>
            </a:r>
            <a:r>
              <a:rPr b="0" i="0" lang="en-US" sz="3200" u="none" cap="none" strike="noStrike">
                <a:solidFill>
                  <a:schemeClr val="dk1"/>
                </a:solidFill>
                <a:latin typeface="Century Gothic"/>
                <a:ea typeface="Century Gothic"/>
                <a:cs typeface="Century Gothic"/>
                <a:sym typeface="Century Gothic"/>
              </a:rPr>
              <a:t>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2" name="Shape 882"/>
        <p:cNvGrpSpPr/>
        <p:nvPr/>
      </p:nvGrpSpPr>
      <p:grpSpPr>
        <a:xfrm>
          <a:off x="0" y="0"/>
          <a:ext cx="0" cy="0"/>
          <a:chOff x="0" y="0"/>
          <a:chExt cx="0" cy="0"/>
        </a:xfrm>
      </p:grpSpPr>
      <p:pic>
        <p:nvPicPr>
          <p:cNvPr descr="A picture containing clock&#10;&#10;Description automatically generated" id="883" name="Google Shape;883;p6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84" name="Google Shape;884;p6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85" name="Google Shape;885;p6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86" name="Google Shape;886;p6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87" name="Google Shape;887;p6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Writing – Fiction</a:t>
            </a:r>
            <a:endParaRPr b="0" i="0" sz="1400" u="none" cap="none" strike="noStrike">
              <a:solidFill>
                <a:srgbClr val="000000"/>
              </a:solidFill>
              <a:latin typeface="Century Gothic"/>
              <a:ea typeface="Century Gothic"/>
              <a:cs typeface="Century Gothic"/>
              <a:sym typeface="Century Gothic"/>
            </a:endParaRPr>
          </a:p>
        </p:txBody>
      </p:sp>
      <p:sp>
        <p:nvSpPr>
          <p:cNvPr id="888" name="Google Shape;888;p62"/>
          <p:cNvSpPr txBox="1"/>
          <p:nvPr/>
        </p:nvSpPr>
        <p:spPr>
          <a:xfrm>
            <a:off x="1403504" y="2755107"/>
            <a:ext cx="2619600" cy="861900"/>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5000" u="none" cap="none" strike="noStrike">
                <a:solidFill>
                  <a:schemeClr val="dk1"/>
                </a:solidFill>
                <a:latin typeface="Century Gothic"/>
                <a:ea typeface="Century Gothic"/>
                <a:cs typeface="Century Gothic"/>
                <a:sym typeface="Century Gothic"/>
              </a:rPr>
              <a:t>first</a:t>
            </a:r>
            <a:endParaRPr b="0" i="0" sz="5000" u="none" cap="none" strike="noStrike">
              <a:solidFill>
                <a:srgbClr val="000000"/>
              </a:solidFill>
              <a:latin typeface="Century Gothic"/>
              <a:ea typeface="Century Gothic"/>
              <a:cs typeface="Century Gothic"/>
              <a:sym typeface="Century Gothic"/>
            </a:endParaRPr>
          </a:p>
        </p:txBody>
      </p:sp>
      <p:sp>
        <p:nvSpPr>
          <p:cNvPr id="889" name="Google Shape;889;p62"/>
          <p:cNvSpPr txBox="1"/>
          <p:nvPr/>
        </p:nvSpPr>
        <p:spPr>
          <a:xfrm>
            <a:off x="4439492" y="2755107"/>
            <a:ext cx="2619600" cy="861900"/>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5000" u="none" cap="none" strike="noStrike">
                <a:solidFill>
                  <a:schemeClr val="dk1"/>
                </a:solidFill>
                <a:latin typeface="Century Gothic"/>
                <a:ea typeface="Century Gothic"/>
                <a:cs typeface="Century Gothic"/>
                <a:sym typeface="Century Gothic"/>
              </a:rPr>
              <a:t>next</a:t>
            </a:r>
            <a:endParaRPr b="0" i="0" sz="5000" u="none" cap="none" strike="noStrike">
              <a:solidFill>
                <a:srgbClr val="000000"/>
              </a:solidFill>
              <a:latin typeface="Century Gothic"/>
              <a:ea typeface="Century Gothic"/>
              <a:cs typeface="Century Gothic"/>
              <a:sym typeface="Century Gothic"/>
            </a:endParaRPr>
          </a:p>
        </p:txBody>
      </p:sp>
      <p:sp>
        <p:nvSpPr>
          <p:cNvPr id="890" name="Google Shape;890;p62"/>
          <p:cNvSpPr txBox="1"/>
          <p:nvPr/>
        </p:nvSpPr>
        <p:spPr>
          <a:xfrm>
            <a:off x="7475505" y="2755107"/>
            <a:ext cx="2619600" cy="861900"/>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5000" u="none" cap="none" strike="noStrike">
                <a:solidFill>
                  <a:schemeClr val="dk1"/>
                </a:solidFill>
                <a:latin typeface="Century Gothic"/>
                <a:ea typeface="Century Gothic"/>
                <a:cs typeface="Century Gothic"/>
                <a:sym typeface="Century Gothic"/>
              </a:rPr>
              <a:t>last</a:t>
            </a:r>
            <a:endParaRPr b="0" i="0" sz="50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5" name="Shape 895"/>
        <p:cNvGrpSpPr/>
        <p:nvPr/>
      </p:nvGrpSpPr>
      <p:grpSpPr>
        <a:xfrm>
          <a:off x="0" y="0"/>
          <a:ext cx="0" cy="0"/>
          <a:chOff x="0" y="0"/>
          <a:chExt cx="0" cy="0"/>
        </a:xfrm>
      </p:grpSpPr>
      <p:pic>
        <p:nvPicPr>
          <p:cNvPr descr="A picture containing clock&#10;&#10;Description automatically generated" id="896" name="Google Shape;896;p6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97" name="Google Shape;897;p6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98" name="Google Shape;898;p6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99" name="Google Shape;899;p6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00" name="Google Shape;900;p6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901" name="Google Shape;901;p63"/>
          <p:cNvSpPr txBox="1"/>
          <p:nvPr/>
        </p:nvSpPr>
        <p:spPr>
          <a:xfrm>
            <a:off x="1107225" y="2250150"/>
            <a:ext cx="9586200" cy="1077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lang="en-US" sz="3200">
                <a:solidFill>
                  <a:schemeClr val="dk1"/>
                </a:solidFill>
                <a:latin typeface="Century Gothic"/>
                <a:ea typeface="Century Gothic"/>
                <a:cs typeface="Century Gothic"/>
                <a:sym typeface="Century Gothic"/>
              </a:rPr>
              <a:t>Think</a:t>
            </a:r>
            <a:r>
              <a:rPr lang="en-US" sz="3200">
                <a:solidFill>
                  <a:schemeClr val="dk1"/>
                </a:solidFill>
                <a:latin typeface="Century Gothic"/>
                <a:ea typeface="Century Gothic"/>
                <a:cs typeface="Century Gothic"/>
                <a:sym typeface="Century Gothic"/>
              </a:rPr>
              <a:t> about events for your story. </a:t>
            </a:r>
            <a:r>
              <a:rPr b="1" lang="en-US" sz="3200">
                <a:solidFill>
                  <a:schemeClr val="dk1"/>
                </a:solidFill>
                <a:latin typeface="Century Gothic"/>
                <a:ea typeface="Century Gothic"/>
                <a:cs typeface="Century Gothic"/>
                <a:sym typeface="Century Gothic"/>
              </a:rPr>
              <a:t>Include</a:t>
            </a:r>
            <a:r>
              <a:rPr lang="en-US" sz="3200">
                <a:solidFill>
                  <a:schemeClr val="dk1"/>
                </a:solidFill>
                <a:latin typeface="Century Gothic"/>
                <a:ea typeface="Century Gothic"/>
                <a:cs typeface="Century Gothic"/>
                <a:sym typeface="Century Gothic"/>
              </a:rPr>
              <a:t> a problem and resolution.</a:t>
            </a:r>
            <a:endParaRPr b="0" i="0" sz="1400" u="none" cap="none" strike="noStrike">
              <a:solidFill>
                <a:srgbClr val="000000"/>
              </a:solidFill>
              <a:latin typeface="Century Gothic"/>
              <a:ea typeface="Century Gothic"/>
              <a:cs typeface="Century Gothic"/>
              <a:sym typeface="Century Gothic"/>
            </a:endParaRPr>
          </a:p>
        </p:txBody>
      </p:sp>
      <p:pic>
        <p:nvPicPr>
          <p:cNvPr descr="Books outline" id="902" name="Google Shape;902;p63"/>
          <p:cNvPicPr preferRelativeResize="0"/>
          <p:nvPr/>
        </p:nvPicPr>
        <p:blipFill rotWithShape="1">
          <a:blip r:embed="rId6">
            <a:alphaModFix/>
          </a:blip>
          <a:srcRect b="0" l="0" r="0" t="0"/>
          <a:stretch/>
        </p:blipFill>
        <p:spPr>
          <a:xfrm>
            <a:off x="8941152" y="3186758"/>
            <a:ext cx="2429785" cy="2429785"/>
          </a:xfrm>
          <a:prstGeom prst="rect">
            <a:avLst/>
          </a:prstGeom>
          <a:noFill/>
          <a:ln>
            <a:noFill/>
          </a:ln>
        </p:spPr>
      </p:pic>
      <p:sp>
        <p:nvSpPr>
          <p:cNvPr id="903" name="Google Shape;903;p63"/>
          <p:cNvSpPr txBox="1"/>
          <p:nvPr/>
        </p:nvSpPr>
        <p:spPr>
          <a:xfrm>
            <a:off x="1009950" y="4726675"/>
            <a:ext cx="71337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lang="en-US" sz="3200">
                <a:solidFill>
                  <a:schemeClr val="dk1"/>
                </a:solidFill>
                <a:latin typeface="Century Gothic"/>
                <a:ea typeface="Century Gothic"/>
                <a:cs typeface="Century Gothic"/>
                <a:sym typeface="Century Gothic"/>
              </a:rPr>
              <a:t>Continue </a:t>
            </a:r>
            <a:r>
              <a:rPr b="1" lang="en-US" sz="3200">
                <a:solidFill>
                  <a:schemeClr val="dk1"/>
                </a:solidFill>
                <a:latin typeface="Century Gothic"/>
                <a:ea typeface="Century Gothic"/>
                <a:cs typeface="Century Gothic"/>
                <a:sym typeface="Century Gothic"/>
              </a:rPr>
              <a:t>writing</a:t>
            </a:r>
            <a:r>
              <a:rPr lang="en-US" sz="3200">
                <a:solidFill>
                  <a:schemeClr val="dk1"/>
                </a:solidFill>
                <a:latin typeface="Century Gothic"/>
                <a:ea typeface="Century Gothic"/>
                <a:cs typeface="Century Gothic"/>
                <a:sym typeface="Century Gothic"/>
              </a:rPr>
              <a:t> your fiction books.</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8" name="Shape 908"/>
        <p:cNvGrpSpPr/>
        <p:nvPr/>
      </p:nvGrpSpPr>
      <p:grpSpPr>
        <a:xfrm>
          <a:off x="0" y="0"/>
          <a:ext cx="0" cy="0"/>
          <a:chOff x="0" y="0"/>
          <a:chExt cx="0" cy="0"/>
        </a:xfrm>
      </p:grpSpPr>
      <p:pic>
        <p:nvPicPr>
          <p:cNvPr descr="A picture containing clock&#10;&#10;Description automatically generated" id="909" name="Google Shape;909;p6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10" name="Google Shape;910;p6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11" name="Google Shape;911;p6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12" name="Google Shape;912;p6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13" name="Google Shape;913;p6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914" name="Google Shape;914;p6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94</a:t>
            </a:r>
            <a:endParaRPr b="0" i="0" sz="1400" u="none" cap="none" strike="noStrike">
              <a:solidFill>
                <a:srgbClr val="000000"/>
              </a:solidFill>
              <a:latin typeface="Century Gothic"/>
              <a:ea typeface="Century Gothic"/>
              <a:cs typeface="Century Gothic"/>
              <a:sym typeface="Century Gothic"/>
            </a:endParaRPr>
          </a:p>
        </p:txBody>
      </p:sp>
      <p:pic>
        <p:nvPicPr>
          <p:cNvPr id="915" name="Google Shape;915;p65"/>
          <p:cNvPicPr preferRelativeResize="0"/>
          <p:nvPr/>
        </p:nvPicPr>
        <p:blipFill rotWithShape="1">
          <a:blip r:embed="rId6">
            <a:alphaModFix/>
          </a:blip>
          <a:srcRect b="0" l="0" r="0" t="0"/>
          <a:stretch/>
        </p:blipFill>
        <p:spPr>
          <a:xfrm>
            <a:off x="1637149" y="1297873"/>
            <a:ext cx="5901638" cy="487992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916" name="Google Shape;916;p65"/>
          <p:cNvSpPr txBox="1"/>
          <p:nvPr/>
        </p:nvSpPr>
        <p:spPr>
          <a:xfrm>
            <a:off x="8220525" y="2460288"/>
            <a:ext cx="36636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94 in your Student Interactive</a:t>
            </a:r>
            <a:r>
              <a:rPr lang="en-US" sz="3200">
                <a:solidFill>
                  <a:schemeClr val="dk1"/>
                </a:solidFill>
                <a:latin typeface="Century Gothic"/>
                <a:ea typeface="Century Gothic"/>
                <a:cs typeface="Century Gothic"/>
                <a:sym typeface="Century Gothic"/>
              </a:rPr>
              <a:t> and </a:t>
            </a:r>
            <a:r>
              <a:rPr b="1" lang="en-US" sz="3200">
                <a:solidFill>
                  <a:schemeClr val="dk1"/>
                </a:solidFill>
                <a:latin typeface="Century Gothic"/>
                <a:ea typeface="Century Gothic"/>
                <a:cs typeface="Century Gothic"/>
                <a:sym typeface="Century Gothic"/>
              </a:rPr>
              <a:t>complete</a:t>
            </a:r>
            <a:r>
              <a:rPr lang="en-US" sz="3200">
                <a:solidFill>
                  <a:schemeClr val="dk1"/>
                </a:solidFill>
                <a:latin typeface="Century Gothic"/>
                <a:ea typeface="Century Gothic"/>
                <a:cs typeface="Century Gothic"/>
                <a:sym typeface="Century Gothic"/>
              </a:rPr>
              <a:t> the activity.</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0" name="Shape 920"/>
        <p:cNvGrpSpPr/>
        <p:nvPr/>
      </p:nvGrpSpPr>
      <p:grpSpPr>
        <a:xfrm>
          <a:off x="0" y="0"/>
          <a:ext cx="0" cy="0"/>
          <a:chOff x="0" y="0"/>
          <a:chExt cx="0" cy="0"/>
        </a:xfrm>
      </p:grpSpPr>
      <p:pic>
        <p:nvPicPr>
          <p:cNvPr descr="A picture containing drawing, lamp&#10;&#10;Description automatically generated" id="921" name="Google Shape;921;p66"/>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922" name="Google Shape;922;p66"/>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923" name="Google Shape;923;p66"/>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924" name="Google Shape;924;p66"/>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5</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925" name="Google Shape;925;p66"/>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926" name="Google Shape;926;p6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1" name="Shape 931"/>
        <p:cNvGrpSpPr/>
        <p:nvPr/>
      </p:nvGrpSpPr>
      <p:grpSpPr>
        <a:xfrm>
          <a:off x="0" y="0"/>
          <a:ext cx="0" cy="0"/>
          <a:chOff x="0" y="0"/>
          <a:chExt cx="0" cy="0"/>
        </a:xfrm>
      </p:grpSpPr>
      <p:pic>
        <p:nvPicPr>
          <p:cNvPr descr="A picture containing clock&#10;&#10;Description automatically generated" id="932" name="Google Shape;932;p6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933" name="Google Shape;933;p67"/>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934" name="Google Shape;934;p6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35" name="Google Shape;935;p6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Phonological Awareness</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936" name="Google Shape;936;p67"/>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pic>
        <p:nvPicPr>
          <p:cNvPr id="937" name="Google Shape;937;p67"/>
          <p:cNvPicPr preferRelativeResize="0"/>
          <p:nvPr/>
        </p:nvPicPr>
        <p:blipFill rotWithShape="1">
          <a:blip r:embed="rId6">
            <a:alphaModFix/>
          </a:blip>
          <a:srcRect b="0" l="0" r="0" t="0"/>
          <a:stretch/>
        </p:blipFill>
        <p:spPr>
          <a:xfrm>
            <a:off x="2455955" y="1649004"/>
            <a:ext cx="2884831" cy="407270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938" name="Google Shape;938;p67"/>
          <p:cNvPicPr preferRelativeResize="0"/>
          <p:nvPr/>
        </p:nvPicPr>
        <p:blipFill rotWithShape="1">
          <a:blip r:embed="rId7">
            <a:alphaModFix/>
          </a:blip>
          <a:srcRect b="0" l="0" r="0" t="0"/>
          <a:stretch/>
        </p:blipFill>
        <p:spPr>
          <a:xfrm>
            <a:off x="6625405" y="1649004"/>
            <a:ext cx="2884831" cy="408082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3" name="Shape 943"/>
        <p:cNvGrpSpPr/>
        <p:nvPr/>
      </p:nvGrpSpPr>
      <p:grpSpPr>
        <a:xfrm>
          <a:off x="0" y="0"/>
          <a:ext cx="0" cy="0"/>
          <a:chOff x="0" y="0"/>
          <a:chExt cx="0" cy="0"/>
        </a:xfrm>
      </p:grpSpPr>
      <p:pic>
        <p:nvPicPr>
          <p:cNvPr descr="A picture containing clock&#10;&#10;Description automatically generated" id="944" name="Google Shape;944;p6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945" name="Google Shape;945;p68"/>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946" name="Google Shape;946;p6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47" name="Google Shape;947;p6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Phonics</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948" name="Google Shape;948;p68"/>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sp>
        <p:nvSpPr>
          <p:cNvPr id="949" name="Google Shape;949;p68"/>
          <p:cNvSpPr txBox="1"/>
          <p:nvPr/>
        </p:nvSpPr>
        <p:spPr>
          <a:xfrm>
            <a:off x="742768" y="2507197"/>
            <a:ext cx="1624116" cy="212361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600"/>
              <a:buFont typeface="Arial"/>
              <a:buNone/>
            </a:pPr>
            <a:r>
              <a:rPr b="0" i="0" lang="en-US" sz="6600" u="none" cap="none" strike="noStrike">
                <a:solidFill>
                  <a:schemeClr val="dk1"/>
                </a:solidFill>
                <a:latin typeface="Century Gothic"/>
                <a:ea typeface="Century Gothic"/>
                <a:cs typeface="Century Gothic"/>
                <a:sym typeface="Century Gothic"/>
              </a:rPr>
              <a:t>Vv</a:t>
            </a:r>
            <a:endParaRPr b="0" i="0" sz="66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6600"/>
              <a:buFont typeface="Arial"/>
              <a:buNone/>
            </a:pPr>
            <a:r>
              <a:rPr b="0" i="0" lang="en-US" sz="6600" u="none" cap="none" strike="noStrike">
                <a:solidFill>
                  <a:schemeClr val="dk1"/>
                </a:solidFill>
                <a:latin typeface="Century Gothic"/>
                <a:ea typeface="Century Gothic"/>
                <a:cs typeface="Century Gothic"/>
                <a:sym typeface="Century Gothic"/>
              </a:rPr>
              <a:t>Uu</a:t>
            </a:r>
            <a:endParaRPr b="0" i="0" sz="6600" u="none" cap="none" strike="noStrike">
              <a:solidFill>
                <a:schemeClr val="dk1"/>
              </a:solidFill>
              <a:latin typeface="Century Gothic"/>
              <a:ea typeface="Century Gothic"/>
              <a:cs typeface="Century Gothic"/>
              <a:sym typeface="Century Gothic"/>
            </a:endParaRPr>
          </a:p>
        </p:txBody>
      </p:sp>
      <p:sp>
        <p:nvSpPr>
          <p:cNvPr id="950" name="Google Shape;950;p68"/>
          <p:cNvSpPr txBox="1"/>
          <p:nvPr/>
        </p:nvSpPr>
        <p:spPr>
          <a:xfrm>
            <a:off x="2897202" y="1719263"/>
            <a:ext cx="2833323"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vet</a:t>
            </a:r>
            <a:endParaRPr b="0" i="0" sz="4400" u="none" cap="none" strike="noStrike">
              <a:solidFill>
                <a:srgbClr val="000000"/>
              </a:solidFill>
              <a:latin typeface="Century Gothic"/>
              <a:ea typeface="Century Gothic"/>
              <a:cs typeface="Century Gothic"/>
              <a:sym typeface="Century Gothic"/>
            </a:endParaRPr>
          </a:p>
        </p:txBody>
      </p:sp>
      <p:sp>
        <p:nvSpPr>
          <p:cNvPr id="951" name="Google Shape;951;p68"/>
          <p:cNvSpPr txBox="1"/>
          <p:nvPr/>
        </p:nvSpPr>
        <p:spPr>
          <a:xfrm>
            <a:off x="6095999" y="1719262"/>
            <a:ext cx="2833323"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van</a:t>
            </a:r>
            <a:endParaRPr b="0" i="0" sz="4400" u="none" cap="none" strike="noStrike">
              <a:solidFill>
                <a:srgbClr val="000000"/>
              </a:solidFill>
              <a:latin typeface="Century Gothic"/>
              <a:ea typeface="Century Gothic"/>
              <a:cs typeface="Century Gothic"/>
              <a:sym typeface="Century Gothic"/>
            </a:endParaRPr>
          </a:p>
        </p:txBody>
      </p:sp>
      <p:sp>
        <p:nvSpPr>
          <p:cNvPr id="952" name="Google Shape;952;p68"/>
          <p:cNvSpPr txBox="1"/>
          <p:nvPr/>
        </p:nvSpPr>
        <p:spPr>
          <a:xfrm>
            <a:off x="2897201" y="2808813"/>
            <a:ext cx="2833323"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jump</a:t>
            </a:r>
            <a:endParaRPr b="0" i="0" sz="4400" u="none" cap="none" strike="noStrike">
              <a:solidFill>
                <a:srgbClr val="000000"/>
              </a:solidFill>
              <a:latin typeface="Century Gothic"/>
              <a:ea typeface="Century Gothic"/>
              <a:cs typeface="Century Gothic"/>
              <a:sym typeface="Century Gothic"/>
            </a:endParaRPr>
          </a:p>
        </p:txBody>
      </p:sp>
      <p:sp>
        <p:nvSpPr>
          <p:cNvPr id="953" name="Google Shape;953;p68"/>
          <p:cNvSpPr txBox="1"/>
          <p:nvPr/>
        </p:nvSpPr>
        <p:spPr>
          <a:xfrm>
            <a:off x="6095998" y="2808811"/>
            <a:ext cx="2833323"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just</a:t>
            </a:r>
            <a:endParaRPr b="0" i="0" sz="4400" u="none" cap="none" strike="noStrike">
              <a:solidFill>
                <a:srgbClr val="000000"/>
              </a:solidFill>
              <a:latin typeface="Century Gothic"/>
              <a:ea typeface="Century Gothic"/>
              <a:cs typeface="Century Gothic"/>
              <a:sym typeface="Century Gothic"/>
            </a:endParaRPr>
          </a:p>
        </p:txBody>
      </p:sp>
      <p:sp>
        <p:nvSpPr>
          <p:cNvPr id="954" name="Google Shape;954;p68"/>
          <p:cNvSpPr txBox="1"/>
          <p:nvPr/>
        </p:nvSpPr>
        <p:spPr>
          <a:xfrm>
            <a:off x="2897201" y="3861414"/>
            <a:ext cx="2833323"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vat</a:t>
            </a:r>
            <a:endParaRPr b="0" i="0" sz="4400" u="none" cap="none" strike="noStrike">
              <a:solidFill>
                <a:srgbClr val="000000"/>
              </a:solidFill>
              <a:latin typeface="Century Gothic"/>
              <a:ea typeface="Century Gothic"/>
              <a:cs typeface="Century Gothic"/>
              <a:sym typeface="Century Gothic"/>
            </a:endParaRPr>
          </a:p>
        </p:txBody>
      </p:sp>
      <p:sp>
        <p:nvSpPr>
          <p:cNvPr id="955" name="Google Shape;955;p68"/>
          <p:cNvSpPr txBox="1"/>
          <p:nvPr/>
        </p:nvSpPr>
        <p:spPr>
          <a:xfrm>
            <a:off x="6095998" y="3861414"/>
            <a:ext cx="2833323"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bug</a:t>
            </a:r>
            <a:endParaRPr b="0" i="0" sz="4400" u="none" cap="none" strike="noStrike">
              <a:solidFill>
                <a:srgbClr val="000000"/>
              </a:solidFill>
              <a:latin typeface="Century Gothic"/>
              <a:ea typeface="Century Gothic"/>
              <a:cs typeface="Century Gothic"/>
              <a:sym typeface="Century Gothic"/>
            </a:endParaRPr>
          </a:p>
        </p:txBody>
      </p:sp>
      <p:sp>
        <p:nvSpPr>
          <p:cNvPr id="956" name="Google Shape;956;p68"/>
          <p:cNvSpPr txBox="1"/>
          <p:nvPr/>
        </p:nvSpPr>
        <p:spPr>
          <a:xfrm>
            <a:off x="2897200" y="4914015"/>
            <a:ext cx="2833323"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hut</a:t>
            </a:r>
            <a:endParaRPr b="0" i="0" sz="4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1" name="Shape 961"/>
        <p:cNvGrpSpPr/>
        <p:nvPr/>
      </p:nvGrpSpPr>
      <p:grpSpPr>
        <a:xfrm>
          <a:off x="0" y="0"/>
          <a:ext cx="0" cy="0"/>
          <a:chOff x="0" y="0"/>
          <a:chExt cx="0" cy="0"/>
        </a:xfrm>
      </p:grpSpPr>
      <p:pic>
        <p:nvPicPr>
          <p:cNvPr descr="A picture containing clock&#10;&#10;Description automatically generated" id="962" name="Google Shape;962;p10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Logo, company name&#10;&#10;Description automatically generated" id="963" name="Google Shape;963;p102"/>
          <p:cNvPicPr preferRelativeResize="0"/>
          <p:nvPr/>
        </p:nvPicPr>
        <p:blipFill rotWithShape="1">
          <a:blip r:embed="rId4">
            <a:alphaModFix/>
          </a:blip>
          <a:srcRect b="11561" l="5777" r="5316" t="0"/>
          <a:stretch/>
        </p:blipFill>
        <p:spPr>
          <a:xfrm>
            <a:off x="298808" y="6364415"/>
            <a:ext cx="1040465" cy="416153"/>
          </a:xfrm>
          <a:prstGeom prst="rect">
            <a:avLst/>
          </a:prstGeom>
          <a:noFill/>
          <a:ln>
            <a:noFill/>
          </a:ln>
        </p:spPr>
      </p:pic>
      <p:cxnSp>
        <p:nvCxnSpPr>
          <p:cNvPr id="964" name="Google Shape;964;p10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65" name="Google Shape;965;p10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Phonics</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drawing, lamp&#10;&#10;Description automatically generated" id="966" name="Google Shape;966;p102"/>
          <p:cNvPicPr preferRelativeResize="0"/>
          <p:nvPr/>
        </p:nvPicPr>
        <p:blipFill rotWithShape="1">
          <a:blip r:embed="rId5">
            <a:alphaModFix/>
          </a:blip>
          <a:srcRect b="0" l="0" r="0" t="0"/>
          <a:stretch/>
        </p:blipFill>
        <p:spPr>
          <a:xfrm rot="9387287">
            <a:off x="9271967" y="5485049"/>
            <a:ext cx="2842710" cy="979582"/>
          </a:xfrm>
          <a:prstGeom prst="rect">
            <a:avLst/>
          </a:prstGeom>
          <a:noFill/>
          <a:ln>
            <a:noFill/>
          </a:ln>
        </p:spPr>
      </p:pic>
      <p:sp>
        <p:nvSpPr>
          <p:cNvPr id="967" name="Google Shape;967;p10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66,67</a:t>
            </a:r>
            <a:endParaRPr b="0" i="0" sz="1400" u="none" cap="none" strike="noStrike">
              <a:solidFill>
                <a:srgbClr val="000000"/>
              </a:solidFill>
              <a:latin typeface="Century Gothic"/>
              <a:ea typeface="Century Gothic"/>
              <a:cs typeface="Century Gothic"/>
              <a:sym typeface="Century Gothic"/>
            </a:endParaRPr>
          </a:p>
        </p:txBody>
      </p:sp>
      <p:pic>
        <p:nvPicPr>
          <p:cNvPr id="968" name="Google Shape;968;p102"/>
          <p:cNvPicPr preferRelativeResize="0"/>
          <p:nvPr/>
        </p:nvPicPr>
        <p:blipFill rotWithShape="1">
          <a:blip r:embed="rId6">
            <a:alphaModFix/>
          </a:blip>
          <a:srcRect b="0" l="0" r="0" t="0"/>
          <a:stretch/>
        </p:blipFill>
        <p:spPr>
          <a:xfrm>
            <a:off x="414875" y="1734313"/>
            <a:ext cx="8705726" cy="35804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969" name="Google Shape;969;p102"/>
          <p:cNvSpPr txBox="1"/>
          <p:nvPr/>
        </p:nvSpPr>
        <p:spPr>
          <a:xfrm>
            <a:off x="9452925" y="2052575"/>
            <a:ext cx="27390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pages 66 and 67 in your Student Interactive.</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pic>
        <p:nvPicPr>
          <p:cNvPr descr="A picture containing clock&#10;&#10;Description automatically generated" id="159" name="Google Shape;159;p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60" name="Google Shape;160;p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61" name="Google Shape;161;p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62" name="Google Shape;162;p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63" name="Google Shape;163;p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High-Frequency Words </a:t>
            </a:r>
            <a:endParaRPr b="0" i="0" sz="1400" u="none" cap="none" strike="noStrike">
              <a:solidFill>
                <a:srgbClr val="000000"/>
              </a:solidFill>
              <a:latin typeface="Century Gothic"/>
              <a:ea typeface="Century Gothic"/>
              <a:cs typeface="Century Gothic"/>
              <a:sym typeface="Century Gothic"/>
            </a:endParaRPr>
          </a:p>
        </p:txBody>
      </p:sp>
      <p:sp>
        <p:nvSpPr>
          <p:cNvPr id="164" name="Google Shape;164;p9"/>
          <p:cNvSpPr txBox="1"/>
          <p:nvPr/>
        </p:nvSpPr>
        <p:spPr>
          <a:xfrm>
            <a:off x="885824" y="2538726"/>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any</a:t>
            </a:r>
            <a:endParaRPr b="0" i="0" sz="1400" u="none" cap="none" strike="noStrike">
              <a:solidFill>
                <a:srgbClr val="000000"/>
              </a:solidFill>
              <a:latin typeface="Century Gothic"/>
              <a:ea typeface="Century Gothic"/>
              <a:cs typeface="Century Gothic"/>
              <a:sym typeface="Century Gothic"/>
            </a:endParaRPr>
          </a:p>
        </p:txBody>
      </p:sp>
      <p:sp>
        <p:nvSpPr>
          <p:cNvPr id="165" name="Google Shape;165;p9"/>
          <p:cNvSpPr txBox="1"/>
          <p:nvPr/>
        </p:nvSpPr>
        <p:spPr>
          <a:xfrm>
            <a:off x="4495801" y="2538726"/>
            <a:ext cx="3200398" cy="923289"/>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come</a:t>
            </a:r>
            <a:endParaRPr b="0" i="0" sz="1400" u="none" cap="none" strike="noStrike">
              <a:solidFill>
                <a:srgbClr val="000000"/>
              </a:solidFill>
              <a:latin typeface="Century Gothic"/>
              <a:ea typeface="Century Gothic"/>
              <a:cs typeface="Century Gothic"/>
              <a:sym typeface="Century Gothic"/>
            </a:endParaRPr>
          </a:p>
        </p:txBody>
      </p:sp>
      <p:sp>
        <p:nvSpPr>
          <p:cNvPr id="166" name="Google Shape;166;p9"/>
          <p:cNvSpPr txBox="1"/>
          <p:nvPr/>
        </p:nvSpPr>
        <p:spPr>
          <a:xfrm>
            <a:off x="8002497" y="2524559"/>
            <a:ext cx="3200398" cy="92333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play</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4" name="Shape 974"/>
        <p:cNvGrpSpPr/>
        <p:nvPr/>
      </p:nvGrpSpPr>
      <p:grpSpPr>
        <a:xfrm>
          <a:off x="0" y="0"/>
          <a:ext cx="0" cy="0"/>
          <a:chOff x="0" y="0"/>
          <a:chExt cx="0" cy="0"/>
        </a:xfrm>
      </p:grpSpPr>
      <p:pic>
        <p:nvPicPr>
          <p:cNvPr descr="A picture containing clock&#10;&#10;Description automatically generated" id="975" name="Google Shape;975;p6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76" name="Google Shape;976;p6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77" name="Google Shape;977;p6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78" name="Google Shape;978;p6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79" name="Google Shape;979;p6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High-Frequency Words</a:t>
            </a:r>
            <a:endParaRPr b="0" i="0" sz="1400" u="none" cap="none" strike="noStrike">
              <a:solidFill>
                <a:srgbClr val="000000"/>
              </a:solidFill>
              <a:latin typeface="Century Gothic"/>
              <a:ea typeface="Century Gothic"/>
              <a:cs typeface="Century Gothic"/>
              <a:sym typeface="Century Gothic"/>
            </a:endParaRPr>
          </a:p>
        </p:txBody>
      </p:sp>
      <p:sp>
        <p:nvSpPr>
          <p:cNvPr id="980" name="Google Shape;980;p69"/>
          <p:cNvSpPr txBox="1"/>
          <p:nvPr/>
        </p:nvSpPr>
        <p:spPr>
          <a:xfrm>
            <a:off x="4495801" y="2538726"/>
            <a:ext cx="3200400" cy="8619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000" u="none" cap="none" strike="noStrike">
                <a:solidFill>
                  <a:schemeClr val="dk1"/>
                </a:solidFill>
                <a:latin typeface="Century Gothic"/>
                <a:ea typeface="Century Gothic"/>
                <a:cs typeface="Century Gothic"/>
                <a:sym typeface="Century Gothic"/>
              </a:rPr>
              <a:t>play</a:t>
            </a:r>
            <a:endParaRPr b="0" i="0" sz="5000" u="none" cap="none" strike="noStrike">
              <a:solidFill>
                <a:srgbClr val="000000"/>
              </a:solidFill>
              <a:latin typeface="Century Gothic"/>
              <a:ea typeface="Century Gothic"/>
              <a:cs typeface="Century Gothic"/>
              <a:sym typeface="Century Gothic"/>
            </a:endParaRPr>
          </a:p>
        </p:txBody>
      </p:sp>
      <p:sp>
        <p:nvSpPr>
          <p:cNvPr id="981" name="Google Shape;981;p69"/>
          <p:cNvSpPr txBox="1"/>
          <p:nvPr/>
        </p:nvSpPr>
        <p:spPr>
          <a:xfrm>
            <a:off x="8002497" y="2524559"/>
            <a:ext cx="3200400" cy="8619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000" u="none" cap="none" strike="noStrike">
                <a:solidFill>
                  <a:schemeClr val="dk1"/>
                </a:solidFill>
                <a:latin typeface="Century Gothic"/>
                <a:ea typeface="Century Gothic"/>
                <a:cs typeface="Century Gothic"/>
                <a:sym typeface="Century Gothic"/>
              </a:rPr>
              <a:t>any</a:t>
            </a:r>
            <a:endParaRPr b="0" i="0" sz="5000" u="none" cap="none" strike="noStrike">
              <a:solidFill>
                <a:srgbClr val="000000"/>
              </a:solidFill>
              <a:latin typeface="Century Gothic"/>
              <a:ea typeface="Century Gothic"/>
              <a:cs typeface="Century Gothic"/>
              <a:sym typeface="Century Gothic"/>
            </a:endParaRPr>
          </a:p>
        </p:txBody>
      </p:sp>
      <p:sp>
        <p:nvSpPr>
          <p:cNvPr id="982" name="Google Shape;982;p69"/>
          <p:cNvSpPr txBox="1"/>
          <p:nvPr/>
        </p:nvSpPr>
        <p:spPr>
          <a:xfrm>
            <a:off x="753927" y="2538726"/>
            <a:ext cx="3200400" cy="8619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000" u="none" cap="none" strike="noStrike">
                <a:solidFill>
                  <a:schemeClr val="dk1"/>
                </a:solidFill>
                <a:latin typeface="Century Gothic"/>
                <a:ea typeface="Century Gothic"/>
                <a:cs typeface="Century Gothic"/>
                <a:sym typeface="Century Gothic"/>
              </a:rPr>
              <a:t>come</a:t>
            </a:r>
            <a:endParaRPr b="0" i="0" sz="50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7" name="Shape 987"/>
        <p:cNvGrpSpPr/>
        <p:nvPr/>
      </p:nvGrpSpPr>
      <p:grpSpPr>
        <a:xfrm>
          <a:off x="0" y="0"/>
          <a:ext cx="0" cy="0"/>
          <a:chOff x="0" y="0"/>
          <a:chExt cx="0" cy="0"/>
        </a:xfrm>
      </p:grpSpPr>
      <p:pic>
        <p:nvPicPr>
          <p:cNvPr descr="A picture containing clock&#10;&#10;Description automatically generated" id="988" name="Google Shape;988;p7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89" name="Google Shape;989;p7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90" name="Google Shape;990;p7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91" name="Google Shape;991;p7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92" name="Google Shape;992;p7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Reflect and Share</a:t>
            </a:r>
            <a:endParaRPr b="0" i="0" sz="1400" u="none" cap="none" strike="noStrike">
              <a:solidFill>
                <a:srgbClr val="000000"/>
              </a:solidFill>
              <a:latin typeface="Century Gothic"/>
              <a:ea typeface="Century Gothic"/>
              <a:cs typeface="Century Gothic"/>
              <a:sym typeface="Century Gothic"/>
            </a:endParaRPr>
          </a:p>
        </p:txBody>
      </p:sp>
      <p:sp>
        <p:nvSpPr>
          <p:cNvPr id="993" name="Google Shape;993;p7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90 </a:t>
            </a:r>
            <a:endParaRPr b="0" i="0" sz="1400" u="none" cap="none" strike="noStrike">
              <a:solidFill>
                <a:srgbClr val="000000"/>
              </a:solidFill>
              <a:latin typeface="Century Gothic"/>
              <a:ea typeface="Century Gothic"/>
              <a:cs typeface="Century Gothic"/>
              <a:sym typeface="Century Gothic"/>
            </a:endParaRPr>
          </a:p>
        </p:txBody>
      </p:sp>
      <p:pic>
        <p:nvPicPr>
          <p:cNvPr id="994" name="Google Shape;994;p70"/>
          <p:cNvPicPr preferRelativeResize="0"/>
          <p:nvPr/>
        </p:nvPicPr>
        <p:blipFill rotWithShape="1">
          <a:blip r:embed="rId6">
            <a:alphaModFix/>
          </a:blip>
          <a:srcRect b="0" l="0" r="0" t="0"/>
          <a:stretch/>
        </p:blipFill>
        <p:spPr>
          <a:xfrm>
            <a:off x="1916616" y="1297884"/>
            <a:ext cx="6337618" cy="522872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995" name="Google Shape;995;p70"/>
          <p:cNvSpPr txBox="1"/>
          <p:nvPr/>
        </p:nvSpPr>
        <p:spPr>
          <a:xfrm>
            <a:off x="9194650" y="2331763"/>
            <a:ext cx="24399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90 in your Student Interactive.</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0" name="Shape 1000"/>
        <p:cNvGrpSpPr/>
        <p:nvPr/>
      </p:nvGrpSpPr>
      <p:grpSpPr>
        <a:xfrm>
          <a:off x="0" y="0"/>
          <a:ext cx="0" cy="0"/>
          <a:chOff x="0" y="0"/>
          <a:chExt cx="0" cy="0"/>
        </a:xfrm>
      </p:grpSpPr>
      <p:pic>
        <p:nvPicPr>
          <p:cNvPr descr="A picture containing clock&#10;&#10;Description automatically generated" id="1001" name="Google Shape;1001;p7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002" name="Google Shape;1002;p7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003" name="Google Shape;1003;p7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004" name="Google Shape;1004;p7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005" name="Google Shape;1005;p7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a:t>
            </a:r>
            <a:endParaRPr b="0" i="0" sz="1400" u="none" cap="none" strike="noStrike">
              <a:solidFill>
                <a:srgbClr val="000000"/>
              </a:solidFill>
              <a:latin typeface="Century Gothic"/>
              <a:ea typeface="Century Gothic"/>
              <a:cs typeface="Century Gothic"/>
              <a:sym typeface="Century Gothic"/>
            </a:endParaRPr>
          </a:p>
        </p:txBody>
      </p:sp>
      <p:sp>
        <p:nvSpPr>
          <p:cNvPr id="1006" name="Google Shape;1006;p7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90</a:t>
            </a:r>
            <a:endParaRPr b="0" i="0" sz="1400" u="none" cap="none" strike="noStrike">
              <a:solidFill>
                <a:srgbClr val="000000"/>
              </a:solidFill>
              <a:latin typeface="Century Gothic"/>
              <a:ea typeface="Century Gothic"/>
              <a:cs typeface="Century Gothic"/>
              <a:sym typeface="Century Gothic"/>
            </a:endParaRPr>
          </a:p>
        </p:txBody>
      </p:sp>
      <p:pic>
        <p:nvPicPr>
          <p:cNvPr descr="Graphical user interface, text&#10;&#10;Description automatically generated" id="1007" name="Google Shape;1007;p71"/>
          <p:cNvPicPr preferRelativeResize="0"/>
          <p:nvPr/>
        </p:nvPicPr>
        <p:blipFill rotWithShape="1">
          <a:blip r:embed="rId6">
            <a:alphaModFix/>
          </a:blip>
          <a:srcRect b="35517" l="0" r="61884" t="19603"/>
          <a:stretch/>
        </p:blipFill>
        <p:spPr>
          <a:xfrm>
            <a:off x="8358987" y="2454463"/>
            <a:ext cx="3371826" cy="793351"/>
          </a:xfrm>
          <a:prstGeom prst="rect">
            <a:avLst/>
          </a:prstGeom>
          <a:noFill/>
          <a:ln>
            <a:noFill/>
          </a:ln>
        </p:spPr>
      </p:pic>
      <p:sp>
        <p:nvSpPr>
          <p:cNvPr id="1008" name="Google Shape;1008;p71"/>
          <p:cNvSpPr txBox="1"/>
          <p:nvPr/>
        </p:nvSpPr>
        <p:spPr>
          <a:xfrm>
            <a:off x="8262600" y="3446863"/>
            <a:ext cx="3929400" cy="1477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200"/>
              <a:buFont typeface="Arial"/>
              <a:buNone/>
            </a:pPr>
            <a:r>
              <a:rPr lang="en-US" sz="2800">
                <a:latin typeface="Century Gothic"/>
                <a:ea typeface="Century Gothic"/>
                <a:cs typeface="Century Gothic"/>
                <a:sym typeface="Century Gothic"/>
              </a:rPr>
              <a:t>How are two versions of the same story alike and different</a:t>
            </a:r>
            <a:r>
              <a:rPr b="0" i="0" lang="en-US" sz="2800" u="none" cap="none" strike="noStrike">
                <a:solidFill>
                  <a:srgbClr val="000000"/>
                </a:solidFill>
                <a:latin typeface="Arial"/>
                <a:ea typeface="Arial"/>
                <a:cs typeface="Arial"/>
                <a:sym typeface="Arial"/>
              </a:rPr>
              <a:t>?</a:t>
            </a:r>
            <a:endParaRPr b="0" i="0" sz="2800" u="none" cap="none" strike="noStrike">
              <a:solidFill>
                <a:srgbClr val="000000"/>
              </a:solidFill>
              <a:latin typeface="Arial"/>
              <a:ea typeface="Arial"/>
              <a:cs typeface="Arial"/>
              <a:sym typeface="Arial"/>
            </a:endParaRPr>
          </a:p>
        </p:txBody>
      </p:sp>
      <p:pic>
        <p:nvPicPr>
          <p:cNvPr id="1009" name="Google Shape;1009;p71"/>
          <p:cNvPicPr preferRelativeResize="0"/>
          <p:nvPr/>
        </p:nvPicPr>
        <p:blipFill rotWithShape="1">
          <a:blip r:embed="rId7">
            <a:alphaModFix/>
          </a:blip>
          <a:srcRect b="0" l="0" r="0" t="0"/>
          <a:stretch/>
        </p:blipFill>
        <p:spPr>
          <a:xfrm>
            <a:off x="379462" y="2128339"/>
            <a:ext cx="3771285" cy="312216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1010" name="Google Shape;1010;p71"/>
          <p:cNvPicPr preferRelativeResize="0"/>
          <p:nvPr/>
        </p:nvPicPr>
        <p:blipFill rotWithShape="1">
          <a:blip r:embed="rId8">
            <a:alphaModFix/>
          </a:blip>
          <a:srcRect b="0" l="0" r="0" t="0"/>
          <a:stretch/>
        </p:blipFill>
        <p:spPr>
          <a:xfrm>
            <a:off x="4556261" y="2128338"/>
            <a:ext cx="3460713" cy="312216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5" name="Shape 1015"/>
        <p:cNvGrpSpPr/>
        <p:nvPr/>
      </p:nvGrpSpPr>
      <p:grpSpPr>
        <a:xfrm>
          <a:off x="0" y="0"/>
          <a:ext cx="0" cy="0"/>
          <a:chOff x="0" y="0"/>
          <a:chExt cx="0" cy="0"/>
        </a:xfrm>
      </p:grpSpPr>
      <p:pic>
        <p:nvPicPr>
          <p:cNvPr descr="A picture containing clock&#10;&#10;Description automatically generated" id="1016" name="Google Shape;1016;p7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017" name="Google Shape;1017;p7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018" name="Google Shape;1018;p7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019" name="Google Shape;1019;p7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020" name="Google Shape;1020;p7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Fiction</a:t>
            </a:r>
            <a:endParaRPr b="0" i="0" sz="1400" u="none" cap="none" strike="noStrike">
              <a:solidFill>
                <a:srgbClr val="000000"/>
              </a:solidFill>
              <a:latin typeface="Century Gothic"/>
              <a:ea typeface="Century Gothic"/>
              <a:cs typeface="Century Gothic"/>
              <a:sym typeface="Century Gothic"/>
            </a:endParaRPr>
          </a:p>
        </p:txBody>
      </p:sp>
      <p:sp>
        <p:nvSpPr>
          <p:cNvPr id="1021" name="Google Shape;1021;p7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97</a:t>
            </a:r>
            <a:endParaRPr b="0" i="0" sz="1400" u="none" cap="none" strike="noStrike">
              <a:solidFill>
                <a:srgbClr val="000000"/>
              </a:solidFill>
              <a:latin typeface="Century Gothic"/>
              <a:ea typeface="Century Gothic"/>
              <a:cs typeface="Century Gothic"/>
              <a:sym typeface="Century Gothic"/>
            </a:endParaRPr>
          </a:p>
        </p:txBody>
      </p:sp>
      <p:pic>
        <p:nvPicPr>
          <p:cNvPr id="1022" name="Google Shape;1022;p72"/>
          <p:cNvPicPr preferRelativeResize="0"/>
          <p:nvPr/>
        </p:nvPicPr>
        <p:blipFill rotWithShape="1">
          <a:blip r:embed="rId6">
            <a:alphaModFix/>
          </a:blip>
          <a:srcRect b="0" l="0" r="0" t="0"/>
          <a:stretch/>
        </p:blipFill>
        <p:spPr>
          <a:xfrm>
            <a:off x="2035301" y="1297886"/>
            <a:ext cx="6043624" cy="501554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1023" name="Google Shape;1023;p72"/>
          <p:cNvSpPr txBox="1"/>
          <p:nvPr/>
        </p:nvSpPr>
        <p:spPr>
          <a:xfrm>
            <a:off x="8811325" y="2331775"/>
            <a:ext cx="2823300" cy="2062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97 in your Student Interactive.</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8" name="Shape 1028"/>
        <p:cNvGrpSpPr/>
        <p:nvPr/>
      </p:nvGrpSpPr>
      <p:grpSpPr>
        <a:xfrm>
          <a:off x="0" y="0"/>
          <a:ext cx="0" cy="0"/>
          <a:chOff x="0" y="0"/>
          <a:chExt cx="0" cy="0"/>
        </a:xfrm>
      </p:grpSpPr>
      <p:pic>
        <p:nvPicPr>
          <p:cNvPr descr="A picture containing clock&#10;&#10;Description automatically generated" id="1029" name="Google Shape;1029;p7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030" name="Google Shape;1030;p7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031" name="Google Shape;1031;p7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032" name="Google Shape;1032;p7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033" name="Google Shape;1033;p7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1034" name="Google Shape;1034;p74"/>
          <p:cNvSpPr txBox="1"/>
          <p:nvPr/>
        </p:nvSpPr>
        <p:spPr>
          <a:xfrm>
            <a:off x="569373" y="1229877"/>
            <a:ext cx="11053200" cy="769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0" i="0" lang="en-US" sz="4400" u="none" cap="none" strike="noStrike">
                <a:solidFill>
                  <a:schemeClr val="accent1"/>
                </a:solidFill>
                <a:latin typeface="Century Gothic"/>
                <a:ea typeface="Century Gothic"/>
                <a:cs typeface="Century Gothic"/>
                <a:sym typeface="Century Gothic"/>
              </a:rPr>
              <a:t>Jim ran to me.</a:t>
            </a:r>
            <a:endParaRPr b="0" i="0" sz="4400" u="none" cap="none" strike="noStrike">
              <a:solidFill>
                <a:schemeClr val="accent1"/>
              </a:solidFill>
              <a:latin typeface="Arial"/>
              <a:ea typeface="Arial"/>
              <a:cs typeface="Arial"/>
              <a:sym typeface="Arial"/>
            </a:endParaRPr>
          </a:p>
        </p:txBody>
      </p:sp>
      <p:sp>
        <p:nvSpPr>
          <p:cNvPr id="1035" name="Google Shape;1035;p74"/>
          <p:cNvSpPr txBox="1"/>
          <p:nvPr/>
        </p:nvSpPr>
        <p:spPr>
          <a:xfrm>
            <a:off x="2315556" y="2265029"/>
            <a:ext cx="7560900" cy="4032900"/>
          </a:xfrm>
          <a:prstGeom prst="rect">
            <a:avLst/>
          </a:prstGeom>
          <a:noFill/>
          <a:ln>
            <a:noFill/>
          </a:ln>
        </p:spPr>
        <p:txBody>
          <a:bodyPr anchorCtr="0" anchor="t" bIns="45700" lIns="91425" spcFirstLastPara="1" rIns="91425" wrap="square" tIns="45700">
            <a:spAutoFit/>
          </a:bodyPr>
          <a:lstStyle/>
          <a:p>
            <a:pPr indent="0" lvl="0" marL="50800" marR="0" rtl="0" algn="l">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Century Gothic"/>
                <a:ea typeface="Century Gothic"/>
                <a:cs typeface="Century Gothic"/>
                <a:sym typeface="Century Gothic"/>
              </a:rPr>
              <a:t>Which word in the sentence is an objective case pronoun</a:t>
            </a:r>
            <a:r>
              <a:rPr b="0" i="0" lang="en-US" sz="3200" u="none" cap="none" strike="noStrike">
                <a:solidFill>
                  <a:srgbClr val="000000"/>
                </a:solidFill>
                <a:latin typeface="Arial"/>
                <a:ea typeface="Arial"/>
                <a:cs typeface="Arial"/>
                <a:sym typeface="Arial"/>
              </a:rPr>
              <a:t>?</a:t>
            </a:r>
            <a:endParaRPr b="0" i="0" sz="3200" u="none" cap="none" strike="noStrike">
              <a:solidFill>
                <a:srgbClr val="000000"/>
              </a:solidFill>
              <a:latin typeface="Arial"/>
              <a:ea typeface="Arial"/>
              <a:cs typeface="Arial"/>
              <a:sym typeface="Arial"/>
            </a:endParaRPr>
          </a:p>
          <a:p>
            <a:pPr indent="0" lvl="0" marL="50800" marR="0" rtl="0" algn="l">
              <a:lnSpc>
                <a:spcPct val="100000"/>
              </a:lnSpc>
              <a:spcBef>
                <a:spcPts val="0"/>
              </a:spcBef>
              <a:spcAft>
                <a:spcPts val="0"/>
              </a:spcAft>
              <a:buClr>
                <a:srgbClr val="000000"/>
              </a:buClr>
              <a:buSzPts val="3200"/>
              <a:buFont typeface="Arial"/>
              <a:buNone/>
            </a:pPr>
            <a:r>
              <a:t/>
            </a:r>
            <a:endParaRPr sz="3200"/>
          </a:p>
          <a:p>
            <a:pPr indent="0" lvl="0" marL="50800" marR="0" rtl="0" algn="l">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Century Gothic"/>
                <a:ea typeface="Century Gothic"/>
                <a:cs typeface="Century Gothic"/>
                <a:sym typeface="Century Gothic"/>
              </a:rPr>
              <a:t>A. Jim </a:t>
            </a:r>
            <a:endParaRPr b="0" i="0" sz="1400" u="none" cap="none" strike="noStrike">
              <a:solidFill>
                <a:srgbClr val="000000"/>
              </a:solidFill>
              <a:latin typeface="Arial"/>
              <a:ea typeface="Arial"/>
              <a:cs typeface="Arial"/>
              <a:sym typeface="Arial"/>
            </a:endParaRPr>
          </a:p>
          <a:p>
            <a:pPr indent="0" lvl="0" marL="50800" marR="0" rtl="0" algn="l">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Century Gothic"/>
                <a:ea typeface="Century Gothic"/>
                <a:cs typeface="Century Gothic"/>
                <a:sym typeface="Century Gothic"/>
              </a:rPr>
              <a:t>B. ran</a:t>
            </a:r>
            <a:endParaRPr b="0" i="0" sz="1400" u="none" cap="none" strike="noStrike">
              <a:solidFill>
                <a:srgbClr val="000000"/>
              </a:solidFill>
              <a:latin typeface="Arial"/>
              <a:ea typeface="Arial"/>
              <a:cs typeface="Arial"/>
              <a:sym typeface="Arial"/>
            </a:endParaRPr>
          </a:p>
          <a:p>
            <a:pPr indent="0" lvl="0" marL="50800" marR="0" rtl="0" algn="l">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Century Gothic"/>
                <a:ea typeface="Century Gothic"/>
                <a:cs typeface="Century Gothic"/>
                <a:sym typeface="Century Gothic"/>
              </a:rPr>
              <a:t>C. To</a:t>
            </a:r>
            <a:endParaRPr b="0" i="0" sz="1400" u="none" cap="none" strike="noStrike">
              <a:solidFill>
                <a:srgbClr val="000000"/>
              </a:solidFill>
              <a:latin typeface="Arial"/>
              <a:ea typeface="Arial"/>
              <a:cs typeface="Arial"/>
              <a:sym typeface="Arial"/>
            </a:endParaRPr>
          </a:p>
          <a:p>
            <a:pPr indent="0" lvl="0" marL="50800" marR="0" rtl="0" algn="l">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Century Gothic"/>
                <a:ea typeface="Century Gothic"/>
                <a:cs typeface="Century Gothic"/>
                <a:sym typeface="Century Gothic"/>
              </a:rPr>
              <a:t>D. me</a:t>
            </a:r>
            <a:endParaRPr b="0" i="0" sz="1400" u="none" cap="none" strike="noStrike">
              <a:solidFill>
                <a:srgbClr val="000000"/>
              </a:solidFill>
              <a:latin typeface="Arial"/>
              <a:ea typeface="Arial"/>
              <a:cs typeface="Arial"/>
              <a:sym typeface="Arial"/>
            </a:endParaRPr>
          </a:p>
          <a:p>
            <a:pPr indent="0" lvl="0" marL="50800" marR="0" rtl="0" algn="l">
              <a:lnSpc>
                <a:spcPct val="100000"/>
              </a:lnSpc>
              <a:spcBef>
                <a:spcPts val="0"/>
              </a:spcBef>
              <a:spcAft>
                <a:spcPts val="0"/>
              </a:spcAft>
              <a:buClr>
                <a:srgbClr val="000000"/>
              </a:buClr>
              <a:buSzPts val="3200"/>
              <a:buFont typeface="Arial"/>
              <a:buNone/>
            </a:pPr>
            <a:r>
              <a:t/>
            </a:r>
            <a:endParaRPr b="0" i="0" sz="32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0" name="Shape 1040"/>
        <p:cNvGrpSpPr/>
        <p:nvPr/>
      </p:nvGrpSpPr>
      <p:grpSpPr>
        <a:xfrm>
          <a:off x="0" y="0"/>
          <a:ext cx="0" cy="0"/>
          <a:chOff x="0" y="0"/>
          <a:chExt cx="0" cy="0"/>
        </a:xfrm>
      </p:grpSpPr>
      <p:sp>
        <p:nvSpPr>
          <p:cNvPr id="1041" name="Google Shape;1041;p89"/>
          <p:cNvSpPr/>
          <p:nvPr/>
        </p:nvSpPr>
        <p:spPr>
          <a:xfrm rot="-5400000">
            <a:off x="1670738" y="-2513949"/>
            <a:ext cx="9523058" cy="12271677"/>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042" name="Google Shape;1042;p89"/>
          <p:cNvPicPr preferRelativeResize="0"/>
          <p:nvPr/>
        </p:nvPicPr>
        <p:blipFill rotWithShape="1">
          <a:blip r:embed="rId3">
            <a:alphaModFix/>
          </a:blip>
          <a:srcRect b="0" l="0" r="0" t="0"/>
          <a:stretch/>
        </p:blipFill>
        <p:spPr>
          <a:xfrm rot="-293960">
            <a:off x="1443189" y="1534325"/>
            <a:ext cx="2491133" cy="4490098"/>
          </a:xfrm>
          <a:prstGeom prst="rect">
            <a:avLst/>
          </a:prstGeom>
          <a:noFill/>
          <a:ln>
            <a:noFill/>
          </a:ln>
        </p:spPr>
      </p:pic>
      <p:sp>
        <p:nvSpPr>
          <p:cNvPr id="1043" name="Google Shape;1043;p89"/>
          <p:cNvSpPr txBox="1"/>
          <p:nvPr/>
        </p:nvSpPr>
        <p:spPr>
          <a:xfrm>
            <a:off x="3704392" y="2783291"/>
            <a:ext cx="7231608" cy="110795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600"/>
              <a:buFont typeface="Arial"/>
              <a:buNone/>
            </a:pPr>
            <a:r>
              <a:rPr b="0" i="0" lang="en-US" sz="6600" u="none" cap="none" strike="noStrike">
                <a:solidFill>
                  <a:schemeClr val="lt1"/>
                </a:solidFill>
                <a:latin typeface="Century Gothic"/>
                <a:ea typeface="Century Gothic"/>
                <a:cs typeface="Century Gothic"/>
                <a:sym typeface="Century Gothic"/>
              </a:rPr>
              <a:t>Unit 3: </a:t>
            </a:r>
            <a:r>
              <a:rPr b="1" i="0" lang="en-US" sz="6600" u="none" cap="none" strike="noStrike">
                <a:solidFill>
                  <a:schemeClr val="lt1"/>
                </a:solidFill>
                <a:latin typeface="Century Gothic"/>
                <a:ea typeface="Century Gothic"/>
                <a:cs typeface="Century Gothic"/>
                <a:sym typeface="Century Gothic"/>
              </a:rPr>
              <a:t>Week 2</a:t>
            </a:r>
            <a:endParaRPr b="1"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1044" name="Google Shape;1044;p89"/>
          <p:cNvPicPr preferRelativeResize="0"/>
          <p:nvPr/>
        </p:nvPicPr>
        <p:blipFill rotWithShape="1">
          <a:blip r:embed="rId4">
            <a:alphaModFix/>
          </a:blip>
          <a:srcRect b="0" l="0" r="52261" t="0"/>
          <a:stretch/>
        </p:blipFill>
        <p:spPr>
          <a:xfrm>
            <a:off x="892974" y="435432"/>
            <a:ext cx="2645200" cy="756644"/>
          </a:xfrm>
          <a:prstGeom prst="rect">
            <a:avLst/>
          </a:prstGeom>
          <a:noFill/>
          <a:ln>
            <a:noFill/>
          </a:ln>
        </p:spPr>
      </p:pic>
      <p:pic>
        <p:nvPicPr>
          <p:cNvPr descr="Logo, company name&#10;&#10;Description automatically generated" id="1045" name="Google Shape;1045;p89"/>
          <p:cNvPicPr preferRelativeResize="0"/>
          <p:nvPr/>
        </p:nvPicPr>
        <p:blipFill rotWithShape="1">
          <a:blip r:embed="rId5">
            <a:alphaModFix/>
          </a:blip>
          <a:srcRect b="11561" l="5777" r="5316" t="0"/>
          <a:stretch/>
        </p:blipFill>
        <p:spPr>
          <a:xfrm>
            <a:off x="296429" y="5977397"/>
            <a:ext cx="1919145" cy="767597"/>
          </a:xfrm>
          <a:prstGeom prst="rect">
            <a:avLst/>
          </a:prstGeom>
          <a:noFill/>
          <a:ln>
            <a:noFill/>
          </a:ln>
        </p:spPr>
      </p:pic>
      <p:cxnSp>
        <p:nvCxnSpPr>
          <p:cNvPr id="1046" name="Google Shape;1046;p8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047" name="Google Shape;1047;p89"/>
          <p:cNvSpPr/>
          <p:nvPr/>
        </p:nvSpPr>
        <p:spPr>
          <a:xfrm>
            <a:off x="7153978" y="4921491"/>
            <a:ext cx="4979979" cy="1000717"/>
          </a:xfrm>
          <a:prstGeom prst="ellipse">
            <a:avLst/>
          </a:prstGeom>
          <a:solidFill>
            <a:schemeClr val="lt1"/>
          </a:solidFill>
          <a:ln cap="flat" cmpd="sng" w="1905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accent1"/>
                </a:solidFill>
                <a:latin typeface="Century Gothic"/>
                <a:ea typeface="Century Gothic"/>
                <a:cs typeface="Century Gothic"/>
                <a:sym typeface="Century Gothic"/>
              </a:rPr>
              <a:t>Grade K</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pic>
        <p:nvPicPr>
          <p:cNvPr descr="A picture containing clock&#10;&#10;Description automatically generated" id="172" name="Google Shape;172;p1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73" name="Google Shape;173;p1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74" name="Google Shape;174;p1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75" name="Google Shape;175;p1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76" name="Google Shape;176;p1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Interact with Sources </a:t>
            </a:r>
            <a:endParaRPr b="0" i="0" sz="1400" u="none" cap="none" strike="noStrike">
              <a:solidFill>
                <a:srgbClr val="000000"/>
              </a:solidFill>
              <a:latin typeface="Century Gothic"/>
              <a:ea typeface="Century Gothic"/>
              <a:cs typeface="Century Gothic"/>
              <a:sym typeface="Century Gothic"/>
            </a:endParaRPr>
          </a:p>
        </p:txBody>
      </p:sp>
      <p:sp>
        <p:nvSpPr>
          <p:cNvPr id="177" name="Google Shape;177;p1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54,55</a:t>
            </a:r>
            <a:endParaRPr b="0" i="0" sz="1400" u="none" cap="none" strike="noStrike">
              <a:solidFill>
                <a:srgbClr val="000000"/>
              </a:solidFill>
              <a:latin typeface="Century Gothic"/>
              <a:ea typeface="Century Gothic"/>
              <a:cs typeface="Century Gothic"/>
              <a:sym typeface="Century Gothic"/>
            </a:endParaRPr>
          </a:p>
        </p:txBody>
      </p:sp>
      <p:pic>
        <p:nvPicPr>
          <p:cNvPr id="178" name="Google Shape;178;p10"/>
          <p:cNvPicPr preferRelativeResize="0"/>
          <p:nvPr/>
        </p:nvPicPr>
        <p:blipFill rotWithShape="1">
          <a:blip r:embed="rId6">
            <a:alphaModFix/>
          </a:blip>
          <a:srcRect b="0" l="0" r="0" t="0"/>
          <a:stretch/>
        </p:blipFill>
        <p:spPr>
          <a:xfrm>
            <a:off x="428801" y="1859947"/>
            <a:ext cx="8901400" cy="365896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179" name="Google Shape;179;p10"/>
          <p:cNvSpPr txBox="1"/>
          <p:nvPr/>
        </p:nvSpPr>
        <p:spPr>
          <a:xfrm>
            <a:off x="9546550" y="2246975"/>
            <a:ext cx="24726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54 in your Student Interactive. </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pic>
        <p:nvPicPr>
          <p:cNvPr descr="A picture containing clock&#10;&#10;Description automatically generated" id="185" name="Google Shape;185;p1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86" name="Google Shape;186;p1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87" name="Google Shape;187;p1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88" name="Google Shape;188;p1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89" name="Google Shape;189;p1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Listening Comprehension </a:t>
            </a:r>
            <a:endParaRPr b="0" i="0" sz="1400" u="none" cap="none" strike="noStrike">
              <a:solidFill>
                <a:srgbClr val="000000"/>
              </a:solidFill>
              <a:latin typeface="Century Gothic"/>
              <a:ea typeface="Century Gothic"/>
              <a:cs typeface="Century Gothic"/>
              <a:sym typeface="Century Gothic"/>
            </a:endParaRPr>
          </a:p>
        </p:txBody>
      </p:sp>
      <p:graphicFrame>
        <p:nvGraphicFramePr>
          <p:cNvPr id="190" name="Google Shape;190;p11"/>
          <p:cNvGraphicFramePr/>
          <p:nvPr/>
        </p:nvGraphicFramePr>
        <p:xfrm>
          <a:off x="2356196" y="1635801"/>
          <a:ext cx="3000000" cy="3000000"/>
        </p:xfrm>
        <a:graphic>
          <a:graphicData uri="http://schemas.openxmlformats.org/drawingml/2006/table">
            <a:tbl>
              <a:tblPr bandRow="1" firstRow="1">
                <a:noFill/>
                <a:tableStyleId>{F4117ACA-A6CC-4D6D-A959-5748825566F5}</a:tableStyleId>
              </a:tblPr>
              <a:tblGrid>
                <a:gridCol w="7479600"/>
              </a:tblGrid>
              <a:tr h="880500">
                <a:tc>
                  <a:txBody>
                    <a:bodyPr/>
                    <a:lstStyle/>
                    <a:p>
                      <a:pPr indent="0" lvl="0" marL="0" marR="0" rtl="0" algn="ctr">
                        <a:lnSpc>
                          <a:spcPct val="100000"/>
                        </a:lnSpc>
                        <a:spcBef>
                          <a:spcPts val="0"/>
                        </a:spcBef>
                        <a:spcAft>
                          <a:spcPts val="0"/>
                        </a:spcAft>
                        <a:buClr>
                          <a:srgbClr val="000000"/>
                        </a:buClr>
                        <a:buSzPts val="2800"/>
                        <a:buFont typeface="Arial"/>
                        <a:buNone/>
                      </a:pPr>
                      <a:r>
                        <a:rPr b="0" i="0" lang="en-US" sz="3200" u="none" cap="none" strike="noStrike">
                          <a:solidFill>
                            <a:schemeClr val="lt1"/>
                          </a:solidFill>
                          <a:latin typeface="Century Gothic"/>
                          <a:ea typeface="Century Gothic"/>
                          <a:cs typeface="Century Gothic"/>
                          <a:sym typeface="Century Gothic"/>
                        </a:rPr>
                        <a:t>The Three Javelinas</a:t>
                      </a:r>
                      <a:endParaRPr sz="3200" u="none" cap="none" strike="noStrike">
                        <a:latin typeface="Century Gothic"/>
                        <a:ea typeface="Century Gothic"/>
                        <a:cs typeface="Century Gothic"/>
                        <a:sym typeface="Century Gothic"/>
                      </a:endParaRPr>
                    </a:p>
                  </a:txBody>
                  <a:tcPr marT="45725" marB="45725" marR="91450" marL="91450"/>
                </a:tc>
              </a:tr>
              <a:tr h="880500">
                <a:tc>
                  <a:txBody>
                    <a:bodyPr/>
                    <a:lstStyle/>
                    <a:p>
                      <a:pPr indent="0" lvl="0" marL="0" marR="0" rtl="0" algn="l">
                        <a:lnSpc>
                          <a:spcPct val="100000"/>
                        </a:lnSpc>
                        <a:spcBef>
                          <a:spcPts val="0"/>
                        </a:spcBef>
                        <a:spcAft>
                          <a:spcPts val="0"/>
                        </a:spcAft>
                        <a:buClr>
                          <a:srgbClr val="000000"/>
                        </a:buClr>
                        <a:buSzPts val="2800"/>
                        <a:buFont typeface="Arial"/>
                        <a:buNone/>
                      </a:pPr>
                      <a:r>
                        <a:rPr lang="en-US" sz="2800" u="none" cap="none" strike="noStrike">
                          <a:latin typeface="Century Gothic"/>
                          <a:ea typeface="Century Gothic"/>
                          <a:cs typeface="Century Gothic"/>
                          <a:sym typeface="Century Gothic"/>
                        </a:rPr>
                        <a:t>1. Juan, loves to cook</a:t>
                      </a:r>
                      <a:endParaRPr sz="1400" u="none" cap="none" strike="noStrike">
                        <a:latin typeface="Century Gothic"/>
                        <a:ea typeface="Century Gothic"/>
                        <a:cs typeface="Century Gothic"/>
                        <a:sym typeface="Century Gothic"/>
                      </a:endParaRPr>
                    </a:p>
                  </a:txBody>
                  <a:tcPr marT="45725" marB="45725" marR="91450" marL="91450"/>
                </a:tc>
              </a:tr>
              <a:tr h="939875">
                <a:tc>
                  <a:txBody>
                    <a:bodyPr/>
                    <a:lstStyle/>
                    <a:p>
                      <a:pPr indent="0" lvl="0" marL="0" marR="0" rtl="0" algn="l">
                        <a:lnSpc>
                          <a:spcPct val="100000"/>
                        </a:lnSpc>
                        <a:spcBef>
                          <a:spcPts val="0"/>
                        </a:spcBef>
                        <a:spcAft>
                          <a:spcPts val="0"/>
                        </a:spcAft>
                        <a:buClr>
                          <a:srgbClr val="000000"/>
                        </a:buClr>
                        <a:buSzPts val="2800"/>
                        <a:buFont typeface="Arial"/>
                        <a:buNone/>
                      </a:pPr>
                      <a:r>
                        <a:rPr lang="en-US" sz="2800" u="none" cap="none" strike="noStrike">
                          <a:latin typeface="Century Gothic"/>
                          <a:ea typeface="Century Gothic"/>
                          <a:cs typeface="Century Gothic"/>
                          <a:sym typeface="Century Gothic"/>
                        </a:rPr>
                        <a:t>2. Frank, loves to clean</a:t>
                      </a:r>
                      <a:endParaRPr sz="1400" u="none" cap="none" strike="noStrike">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t/>
                      </a:r>
                      <a:endParaRPr sz="2800" u="none" cap="none" strike="noStrike">
                        <a:latin typeface="Century Gothic"/>
                        <a:ea typeface="Century Gothic"/>
                        <a:cs typeface="Century Gothic"/>
                        <a:sym typeface="Century Gothic"/>
                      </a:endParaRPr>
                    </a:p>
                  </a:txBody>
                  <a:tcPr marT="45725" marB="45725" marR="91450" marL="91450"/>
                </a:tc>
              </a:tr>
              <a:tr h="880500">
                <a:tc>
                  <a:txBody>
                    <a:bodyPr/>
                    <a:lstStyle/>
                    <a:p>
                      <a:pPr indent="0" lvl="0" marL="0" marR="0" rtl="0" algn="l">
                        <a:lnSpc>
                          <a:spcPct val="100000"/>
                        </a:lnSpc>
                        <a:spcBef>
                          <a:spcPts val="0"/>
                        </a:spcBef>
                        <a:spcAft>
                          <a:spcPts val="0"/>
                        </a:spcAft>
                        <a:buClr>
                          <a:srgbClr val="000000"/>
                        </a:buClr>
                        <a:buSzPts val="2800"/>
                        <a:buFont typeface="Arial"/>
                        <a:buNone/>
                      </a:pPr>
                      <a:r>
                        <a:rPr lang="en-US" sz="2800" u="none" cap="none" strike="noStrike">
                          <a:latin typeface="Century Gothic"/>
                          <a:ea typeface="Century Gothic"/>
                          <a:cs typeface="Century Gothic"/>
                          <a:sym typeface="Century Gothic"/>
                        </a:rPr>
                        <a:t>3. Selma, loves to shop</a:t>
                      </a:r>
                      <a:endParaRPr sz="1400" u="none" cap="none" strike="noStrike">
                        <a:latin typeface="Century Gothic"/>
                        <a:ea typeface="Century Gothic"/>
                        <a:cs typeface="Century Gothic"/>
                        <a:sym typeface="Century Gothic"/>
                      </a:endParaRPr>
                    </a:p>
                  </a:txBody>
                  <a:tcPr marT="45725" marB="45725" marR="91450" marL="91450"/>
                </a:tc>
              </a:tr>
            </a:tbl>
          </a:graphicData>
        </a:graphic>
      </p:graphicFrame>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2023-01-23T22:10:26Z</dcterms:created>
  <dc:creator>Miller, Karen</dc:creator>
</cp:coreProperties>
</file>