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67" r:id="rId4"/>
    <p:sldId id="265" r:id="rId5"/>
    <p:sldId id="260" r:id="rId6"/>
    <p:sldId id="268" r:id="rId7"/>
    <p:sldId id="269" r:id="rId8"/>
    <p:sldId id="266" r:id="rId9"/>
    <p:sldId id="271" r:id="rId10"/>
    <p:sldId id="272" r:id="rId11"/>
    <p:sldId id="259" r:id="rId12"/>
    <p:sldId id="263" r:id="rId13"/>
    <p:sldId id="270" r:id="rId14"/>
    <p:sldId id="262" r:id="rId15"/>
    <p:sldId id="264" r:id="rId1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5" autoAdjust="0"/>
    <p:restoredTop sz="94660"/>
  </p:normalViewPr>
  <p:slideViewPr>
    <p:cSldViewPr>
      <p:cViewPr varScale="1">
        <p:scale>
          <a:sx n="41" d="100"/>
          <a:sy n="41" d="100"/>
        </p:scale>
        <p:origin x="137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panose="020B0604020202020204" pitchFamily="34" charset="0"/>
              </a:defRPr>
            </a:lvl1pPr>
          </a:lstStyle>
          <a:p>
            <a:fld id="{8EB03C0E-967B-4B49-9717-A0399C835A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628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18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panose="020B0604020202020204" pitchFamily="34" charset="0"/>
              </a:defRPr>
            </a:lvl1pPr>
          </a:lstStyle>
          <a:p>
            <a:fld id="{415ACF8E-BCFC-4189-9A97-9F2542D949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2959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5E6F3-B908-4534-AC32-404F8222139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7601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50444E-F30C-4502-B6DE-702BBB7EA1F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048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26CF7F-BBD6-4EF0-BB48-801F7DEF62A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5185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E428D3-7D0C-4D7A-919F-CE31707D8684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690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752B41-DC24-4C62-A973-DD5AB584829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4458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715413-F826-4412-BC22-F57656AD8DC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0564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23D7D7-C501-443F-B147-6BB32EC42437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379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A3B768-F6A8-449C-9038-46D157B0C00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419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6BC488-788C-420B-BCEE-68ACF33C475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8257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221B69-E4C7-4B9B-AAA9-028195D87B1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4835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00FDC8-C14E-4A1E-8592-8315782D25D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787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9D787A-F154-48BC-93BC-45C24880D6C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7776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6789A7-9E6D-4768-BCDD-A92710B7ACB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4176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3C530-24AD-46BA-BA0B-7707E17F2DD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754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52D8D9-BC91-4971-ADC9-734363D0E08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698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32C65AB-B9DD-4C69-8553-C5539A5D203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6764" name="Freeform 28"/>
          <p:cNvSpPr>
            <a:spLocks/>
          </p:cNvSpPr>
          <p:nvPr/>
        </p:nvSpPr>
        <p:spPr bwMode="auto">
          <a:xfrm rot="-340826">
            <a:off x="1066800" y="4800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6766" name="Picture 30" descr="j030525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1660525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8FBEB-9414-4170-AA8E-134E301156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956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948BA-E741-40BA-9003-3BA5A7D1F0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3327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1725B3E-9517-46A3-BF4F-5F000398C2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926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5E9C7EC-B3D7-4FAF-9E24-CCDC70EED6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109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28AB87D-2055-4FDD-8F23-5C459124B6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21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2F749-53A4-4F15-BBB1-42B58A7768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19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CD1FA-F2BA-45F4-84C2-4084994D08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65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20EF0-92B3-4D7F-A6B9-D77E650BF1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933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3944A-DAC8-44D7-9C45-2510CCBE66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911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DA0EE-1164-42B9-8EAD-FE6F5B2F15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9126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DC01E-F688-40E4-924D-8CACDF98F4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702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49D26-61BF-49ED-BE87-71FC12ED62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41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6032B-A9C1-476F-A271-B638395EA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1583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B57AFE9-9534-44A7-9E9B-D257CFAB494F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15749" name="Group 37"/>
          <p:cNvGrpSpPr>
            <a:grpSpLocks/>
          </p:cNvGrpSpPr>
          <p:nvPr/>
        </p:nvGrpSpPr>
        <p:grpSpPr bwMode="auto">
          <a:xfrm>
            <a:off x="8382000" y="2057400"/>
            <a:ext cx="385763" cy="4308475"/>
            <a:chOff x="5468" y="1333"/>
            <a:chExt cx="243" cy="2714"/>
          </a:xfrm>
        </p:grpSpPr>
        <p:sp>
          <p:nvSpPr>
            <p:cNvPr id="11575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5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4572000" cy="3200400"/>
          </a:xfrm>
        </p:spPr>
        <p:txBody>
          <a:bodyPr/>
          <a:lstStyle/>
          <a:p>
            <a:br>
              <a:rPr lang="en-US" altLang="en-US" sz="4800" b="1"/>
            </a:br>
            <a:br>
              <a:rPr lang="en-US" altLang="en-US" sz="4800" b="1"/>
            </a:br>
            <a:r>
              <a:rPr lang="en-US" altLang="en-US" sz="4800" b="1"/>
              <a:t>The Scientific Method</a:t>
            </a:r>
            <a:br>
              <a:rPr lang="en-US" altLang="en-US" sz="4800" b="1"/>
            </a:br>
            <a:br>
              <a:rPr lang="en-US" altLang="en-US" sz="4800"/>
            </a:br>
            <a:endParaRPr lang="en-US" altLang="en-US" sz="3600">
              <a:cs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626100" y="5257800"/>
            <a:ext cx="35179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/>
              <a:t>Created by 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Mrs. Vredenburg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July, 2001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Adapted by Mrs. Baker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September, 2009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Three types of variables: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924800" cy="5257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>
                <a:solidFill>
                  <a:srgbClr val="FF0000"/>
                </a:solidFill>
              </a:rPr>
              <a:t>Independent variable ~ the scientist changes this variable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altLang="en-US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rgbClr val="0000FF"/>
                </a:solidFill>
              </a:rPr>
              <a:t>2. Dependent variable ~ part of the experiment that changes as a result of some other action, it is measured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0000FF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rgbClr val="006600"/>
                </a:solidFill>
              </a:rPr>
              <a:t>3. Constant ~ the part of the experiment that is not changed by the scientist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848600" cy="2438400"/>
          </a:xfrm>
        </p:spPr>
        <p:txBody>
          <a:bodyPr/>
          <a:lstStyle/>
          <a:p>
            <a:pPr algn="l"/>
            <a:r>
              <a:rPr lang="en-US" altLang="en-US">
                <a:solidFill>
                  <a:schemeClr val="folHlink"/>
                </a:solidFill>
              </a:rPr>
              <a:t>Scientist have to take the time to think logically when they are investigating a question or problem.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92550" y="3554413"/>
            <a:ext cx="3989388" cy="1665287"/>
          </a:xfrm>
        </p:spPr>
        <p:txBody>
          <a:bodyPr/>
          <a:lstStyle/>
          <a:p>
            <a:r>
              <a:rPr lang="en-US" altLang="en-US">
                <a:solidFill>
                  <a:schemeClr val="tx2"/>
                </a:solidFill>
              </a:rPr>
              <a:t>They break things down into many steps that make sense.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752600" y="2971800"/>
          <a:ext cx="1362075" cy="292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lip" r:id="rId4" imgW="1857600" imgH="3995640" progId="MS_ClipArt_Gallery.2">
                  <p:embed/>
                </p:oleObj>
              </mc:Choice>
              <mc:Fallback>
                <p:oleObj name="Clip" r:id="rId4" imgW="1857600" imgH="39956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971800"/>
                        <a:ext cx="1362075" cy="292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1"/>
      <p:bldP spid="5123" grpI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7772400" cy="2133600"/>
          </a:xfrm>
        </p:spPr>
        <p:txBody>
          <a:bodyPr/>
          <a:lstStyle/>
          <a:p>
            <a:r>
              <a:rPr lang="en-US" altLang="en-US" b="1">
                <a:solidFill>
                  <a:schemeClr val="tx2"/>
                </a:solidFill>
              </a:rPr>
              <a:t>Observations</a:t>
            </a:r>
            <a:br>
              <a:rPr lang="en-US" altLang="en-US" b="1">
                <a:solidFill>
                  <a:schemeClr val="tx2"/>
                </a:solidFill>
              </a:rPr>
            </a:br>
            <a:r>
              <a:rPr lang="en-US" altLang="en-US">
                <a:solidFill>
                  <a:schemeClr val="folHlink"/>
                </a:solidFill>
              </a:rPr>
              <a:t> A key to experiments is observing what happens and writing it down.</a:t>
            </a:r>
            <a:r>
              <a:rPr lang="en-US" altLang="en-US"/>
              <a:t> 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3276600"/>
            <a:ext cx="55626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It may be charts, graphs, or written work.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This is </a:t>
            </a:r>
            <a:r>
              <a:rPr lang="en-US" altLang="en-US" sz="2800">
                <a:solidFill>
                  <a:srgbClr val="660066"/>
                </a:solidFill>
              </a:rPr>
              <a:t>WHAT HAPPENED!!!!!</a:t>
            </a:r>
            <a:endParaRPr lang="en-US" altLang="en-US" sz="28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tx2"/>
                </a:solidFill>
              </a:rPr>
              <a:t>Gathering information or data and documenting it so it is </a:t>
            </a:r>
            <a:r>
              <a:rPr lang="en-US" altLang="en-US" sz="2800" b="1">
                <a:solidFill>
                  <a:schemeClr val="tx2"/>
                </a:solidFill>
              </a:rPr>
              <a:t>readable</a:t>
            </a:r>
            <a:r>
              <a:rPr lang="en-US" altLang="en-US" sz="2800">
                <a:solidFill>
                  <a:schemeClr val="tx2"/>
                </a:solidFill>
              </a:rPr>
              <a:t> and </a:t>
            </a:r>
            <a:r>
              <a:rPr lang="en-US" altLang="en-US" sz="2800" b="1">
                <a:solidFill>
                  <a:schemeClr val="tx2"/>
                </a:solidFill>
              </a:rPr>
              <a:t>makes sense</a:t>
            </a:r>
            <a:r>
              <a:rPr lang="en-US" altLang="en-US" sz="2800">
                <a:solidFill>
                  <a:schemeClr val="tx2"/>
                </a:solidFill>
              </a:rPr>
              <a:t> to others is really important.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>
              <a:solidFill>
                <a:schemeClr val="tx2"/>
              </a:solidFill>
            </a:endParaRP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81000" y="3581400"/>
          <a:ext cx="25908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Clip" r:id="rId5" imgW="1351080" imgH="467640" progId="MS_ClipArt_Gallery.2">
                  <p:embed/>
                </p:oleObj>
              </mc:Choice>
              <mc:Fallback>
                <p:oleObj name="Clip" r:id="rId5" imgW="1351080" imgH="4676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581400"/>
                        <a:ext cx="259080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381000" y="5181600"/>
          <a:ext cx="22860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Clip" r:id="rId7" imgW="1486440" imgH="608040" progId="MS_ClipArt_Gallery.2">
                  <p:embed/>
                </p:oleObj>
              </mc:Choice>
              <mc:Fallback>
                <p:oleObj name="Clip" r:id="rId7" imgW="1486440" imgH="60804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181600"/>
                        <a:ext cx="22860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tx2"/>
                </a:solidFill>
              </a:rPr>
              <a:t>Conclusion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/>
              <a:t>What did you find the answer to the question was?</a:t>
            </a:r>
          </a:p>
          <a:p>
            <a:r>
              <a:rPr lang="en-US" altLang="en-US" sz="2800"/>
              <a:t>It is </a:t>
            </a:r>
            <a:r>
              <a:rPr lang="en-US" altLang="en-US" sz="2800" b="1"/>
              <a:t>OK</a:t>
            </a:r>
            <a:r>
              <a:rPr lang="en-US" altLang="en-US" sz="2800"/>
              <a:t> if it turns out that your hypothesis was not correct. You learned!!!!!!!!!</a:t>
            </a:r>
          </a:p>
          <a:p>
            <a:endParaRPr lang="en-US" altLang="en-US" sz="2800"/>
          </a:p>
        </p:txBody>
      </p:sp>
      <p:pic>
        <p:nvPicPr>
          <p:cNvPr id="139269" name="Picture 5"/>
          <p:cNvPicPr>
            <a:picLocks noGrp="1" noChangeAspect="1" noChangeArrowheads="1"/>
          </p:cNvPicPr>
          <p:nvPr>
            <p:ph type="chart"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1933575"/>
            <a:ext cx="3200400" cy="292576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696200" cy="3581400"/>
          </a:xfrm>
        </p:spPr>
        <p:txBody>
          <a:bodyPr/>
          <a:lstStyle/>
          <a:p>
            <a:pPr algn="l"/>
            <a:br>
              <a:rPr lang="en-US" altLang="en-US" sz="4000" b="1">
                <a:solidFill>
                  <a:schemeClr val="tx2"/>
                </a:solidFill>
              </a:rPr>
            </a:br>
            <a:r>
              <a:rPr lang="en-US" altLang="en-US" sz="3600">
                <a:solidFill>
                  <a:schemeClr val="folHlink"/>
                </a:solidFill>
              </a:rPr>
              <a:t>Once a scientist completes an experiment, they often repeat it using the exact same materials and procedure to see if they get the same findings and results.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3657600"/>
            <a:ext cx="5410200" cy="2895600"/>
          </a:xfrm>
        </p:spPr>
        <p:txBody>
          <a:bodyPr/>
          <a:lstStyle/>
          <a:p>
            <a:r>
              <a:rPr lang="en-US" altLang="en-US">
                <a:solidFill>
                  <a:schemeClr val="tx2"/>
                </a:solidFill>
              </a:rPr>
              <a:t>This is really what we call verification, or checking things out to make sure everything was valid and will happen again and again.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457200" y="4267200"/>
          <a:ext cx="1306513" cy="168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Clip" r:id="rId5" imgW="599760" imgH="774360" progId="MS_ClipArt_Gallery.2">
                  <p:embed/>
                </p:oleObj>
              </mc:Choice>
              <mc:Fallback>
                <p:oleObj name="Clip" r:id="rId5" imgW="599760" imgH="77436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67200"/>
                        <a:ext cx="1306513" cy="168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pPr algn="l"/>
            <a:r>
              <a:rPr lang="en-US" altLang="en-US">
                <a:solidFill>
                  <a:schemeClr val="folHlink"/>
                </a:solidFill>
              </a:rPr>
              <a:t>Scientists share their experiments and findings with others.</a:t>
            </a:r>
            <a:r>
              <a:rPr lang="en-US" altLang="en-US"/>
              <a:t> 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971800"/>
            <a:ext cx="6705600" cy="2362200"/>
          </a:xfrm>
        </p:spPr>
        <p:txBody>
          <a:bodyPr/>
          <a:lstStyle/>
          <a:p>
            <a:r>
              <a:rPr lang="en-US" altLang="en-US">
                <a:solidFill>
                  <a:schemeClr val="tx2"/>
                </a:solidFill>
              </a:rPr>
              <a:t>Because they share their experiments and findings, scientists can learn from each other and often use someone else’s experiences to help them with what they are studying or doing.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5257800" y="1676400"/>
          <a:ext cx="220980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Clip" r:id="rId5" imgW="1035720" imgH="504720" progId="MS_ClipArt_Gallery.2">
                  <p:embed/>
                </p:oleObj>
              </mc:Choice>
              <mc:Fallback>
                <p:oleObj name="Clip" r:id="rId5" imgW="1035720" imgH="50472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676400"/>
                        <a:ext cx="2209800" cy="107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1"/>
      <p:bldP spid="1024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7772400" cy="1143000"/>
          </a:xfrm>
        </p:spPr>
        <p:txBody>
          <a:bodyPr/>
          <a:lstStyle/>
          <a:p>
            <a:pPr algn="l"/>
            <a:r>
              <a:rPr lang="en-US" altLang="en-US">
                <a:solidFill>
                  <a:schemeClr val="folHlink"/>
                </a:solidFill>
              </a:rPr>
              <a:t>What is the </a:t>
            </a:r>
            <a:br>
              <a:rPr lang="en-US" altLang="en-US">
                <a:solidFill>
                  <a:schemeClr val="folHlink"/>
                </a:solidFill>
              </a:rPr>
            </a:br>
            <a:r>
              <a:rPr lang="en-US" altLang="en-US">
                <a:solidFill>
                  <a:schemeClr val="folHlink"/>
                </a:solidFill>
              </a:rPr>
              <a:t>		Scientific</a:t>
            </a:r>
            <a:r>
              <a:rPr lang="en-US" altLang="en-US"/>
              <a:t> </a:t>
            </a:r>
            <a:r>
              <a:rPr lang="en-US" altLang="en-US">
                <a:solidFill>
                  <a:schemeClr val="folHlink"/>
                </a:solidFill>
              </a:rPr>
              <a:t>Method?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7391400" cy="3276600"/>
          </a:xfrm>
        </p:spPr>
        <p:txBody>
          <a:bodyPr/>
          <a:lstStyle/>
          <a:p>
            <a:r>
              <a:rPr lang="en-US" altLang="en-US" sz="4000">
                <a:solidFill>
                  <a:srgbClr val="006600"/>
                </a:solidFill>
              </a:rPr>
              <a:t>Who uses it?</a:t>
            </a:r>
          </a:p>
          <a:p>
            <a:endParaRPr lang="en-US" altLang="en-US" sz="4000">
              <a:solidFill>
                <a:srgbClr val="006600"/>
              </a:solidFill>
            </a:endParaRPr>
          </a:p>
          <a:p>
            <a:pPr>
              <a:buFontTx/>
              <a:buNone/>
            </a:pPr>
            <a:endParaRPr lang="en-US" altLang="en-US">
              <a:solidFill>
                <a:srgbClr val="006600"/>
              </a:solidFill>
            </a:endParaRPr>
          </a:p>
          <a:p>
            <a:r>
              <a:rPr lang="en-US" altLang="en-US" sz="4000">
                <a:solidFill>
                  <a:srgbClr val="660033"/>
                </a:solidFill>
              </a:rPr>
              <a:t>What is it?</a:t>
            </a:r>
            <a:endParaRPr lang="en-US" alt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6248400" y="2362200"/>
          <a:ext cx="1143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Clip" r:id="rId4" imgW="2365200" imgH="2365200" progId="MS_ClipArt_Gallery.2">
                  <p:embed/>
                </p:oleObj>
              </mc:Choice>
              <mc:Fallback>
                <p:oleObj name="Clip" r:id="rId4" imgW="2365200" imgH="23652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362200"/>
                        <a:ext cx="11430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447800" y="3124200"/>
            <a:ext cx="4738688" cy="130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/>
              <a:t>Everyone uses it everyday.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/>
              <a:t>Even YOU!!!</a:t>
            </a:r>
          </a:p>
          <a:p>
            <a:endParaRPr lang="en-US" alt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209800" y="5791200"/>
            <a:ext cx="403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524000" y="5105400"/>
            <a:ext cx="63246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800">
                <a:solidFill>
                  <a:schemeClr val="tx2"/>
                </a:solidFill>
              </a:rPr>
              <a:t>It is a way to solve problems. </a:t>
            </a:r>
          </a:p>
          <a:p>
            <a:pPr>
              <a:spcBef>
                <a:spcPct val="50000"/>
              </a:spcBef>
            </a:pPr>
            <a:r>
              <a:rPr kumimoji="1" lang="en-US" altLang="en-US" sz="2800">
                <a:solidFill>
                  <a:schemeClr val="tx2"/>
                </a:solidFill>
              </a:rPr>
              <a:t>Do you have any problems to solve?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utoUpdateAnimBg="0"/>
      <p:bldP spid="410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>
                <a:solidFill>
                  <a:srgbClr val="0033CC"/>
                </a:solidFill>
              </a:rPr>
              <a:t>Any of these sound familiar?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660033"/>
                </a:solidFill>
              </a:rPr>
              <a:t>Where are My Shoes?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CC9900"/>
                </a:solidFill>
              </a:rPr>
              <a:t>What should I have for lunch?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000099"/>
                </a:solidFill>
              </a:rPr>
              <a:t>What class do I have next?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006600"/>
                </a:solidFill>
              </a:rPr>
              <a:t>Did I do my homework for that class?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CC0000"/>
                </a:solidFill>
              </a:rPr>
              <a:t>What is the cure for cancer?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FF0066"/>
                </a:solidFill>
              </a:rPr>
              <a:t>Which deodorant works the longest?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chemeClr val="folHlink"/>
                </a:solidFill>
              </a:rPr>
              <a:t>The steps of the Scientific Method are: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05000"/>
            <a:ext cx="7162800" cy="4191000"/>
          </a:xfrm>
        </p:spPr>
        <p:txBody>
          <a:bodyPr/>
          <a:lstStyle/>
          <a:p>
            <a:r>
              <a:rPr lang="en-US" altLang="en-US" b="1">
                <a:solidFill>
                  <a:schemeClr val="tx2"/>
                </a:solidFill>
              </a:rPr>
              <a:t>Question/ Problem</a:t>
            </a:r>
          </a:p>
          <a:p>
            <a:r>
              <a:rPr lang="en-US" altLang="en-US" b="1">
                <a:solidFill>
                  <a:schemeClr val="tx2"/>
                </a:solidFill>
              </a:rPr>
              <a:t>Research Information</a:t>
            </a:r>
          </a:p>
          <a:p>
            <a:r>
              <a:rPr lang="en-US" altLang="en-US" b="1">
                <a:solidFill>
                  <a:schemeClr val="tx2"/>
                </a:solidFill>
              </a:rPr>
              <a:t>Hypothesis</a:t>
            </a:r>
          </a:p>
          <a:p>
            <a:r>
              <a:rPr lang="en-US" altLang="en-US" b="1">
                <a:solidFill>
                  <a:schemeClr val="tx2"/>
                </a:solidFill>
              </a:rPr>
              <a:t>Experiment Procedure/Materials</a:t>
            </a:r>
          </a:p>
          <a:p>
            <a:r>
              <a:rPr lang="en-US" altLang="en-US" b="1">
                <a:solidFill>
                  <a:schemeClr val="tx2"/>
                </a:solidFill>
              </a:rPr>
              <a:t>Observations/Data</a:t>
            </a:r>
          </a:p>
          <a:p>
            <a:r>
              <a:rPr lang="en-US" altLang="en-US" b="1">
                <a:solidFill>
                  <a:schemeClr val="tx2"/>
                </a:solidFill>
              </a:rPr>
              <a:t>Conclusion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1"/>
      <p:bldP spid="1126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5257800" cy="5410200"/>
          </a:xfrm>
        </p:spPr>
        <p:txBody>
          <a:bodyPr/>
          <a:lstStyle/>
          <a:p>
            <a:pPr algn="l"/>
            <a:r>
              <a:rPr lang="en-US" altLang="en-US">
                <a:solidFill>
                  <a:schemeClr val="folHlink"/>
                </a:solidFill>
              </a:rPr>
              <a:t>Scientists develop a question about a problem. They need to be very specific in defining what they are trying to explain or solve.</a:t>
            </a:r>
          </a:p>
        </p:txBody>
      </p:sp>
      <p:pic>
        <p:nvPicPr>
          <p:cNvPr id="6158" name="Picture 14" descr="j0280747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2743200"/>
            <a:ext cx="2286000" cy="2112963"/>
          </a:xfr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66800"/>
          </a:xfrm>
        </p:spPr>
        <p:txBody>
          <a:bodyPr/>
          <a:lstStyle/>
          <a:p>
            <a:r>
              <a:rPr lang="en-US" altLang="en-US"/>
              <a:t>Research Information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828800"/>
            <a:ext cx="4495800" cy="1981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>
                <a:solidFill>
                  <a:schemeClr val="folHlink"/>
                </a:solidFill>
              </a:rPr>
              <a:t>Next they gather information about the problem/question. They can use:</a:t>
            </a:r>
            <a:r>
              <a:rPr lang="en-US" altLang="en-US" sz="2800">
                <a:solidFill>
                  <a:srgbClr val="006600"/>
                </a:solidFill>
              </a:rPr>
              <a:t>	</a:t>
            </a:r>
            <a:endParaRPr lang="en-US" altLang="en-US" sz="2800">
              <a:solidFill>
                <a:schemeClr val="folHlink"/>
              </a:solidFill>
            </a:endParaRPr>
          </a:p>
        </p:txBody>
      </p:sp>
      <p:pic>
        <p:nvPicPr>
          <p:cNvPr id="137221" name="Picture 5" descr="j0303469"/>
          <p:cNvPicPr>
            <a:picLocks noGrp="1" noChangeAspect="1" noChangeArrowheads="1" noCrop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2154238"/>
            <a:ext cx="2971800" cy="2366962"/>
          </a:xfrm>
          <a:noFill/>
          <a:ln/>
        </p:spPr>
      </p:pic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914400" y="3810000"/>
            <a:ext cx="5029200" cy="362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>
                <a:solidFill>
                  <a:srgbClr val="006600"/>
                </a:solidFill>
              </a:rPr>
              <a:t> books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>
                <a:solidFill>
                  <a:srgbClr val="006600"/>
                </a:solidFill>
              </a:rPr>
              <a:t> magazines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>
                <a:solidFill>
                  <a:srgbClr val="006600"/>
                </a:solidFill>
              </a:rPr>
              <a:t> reports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>
                <a:solidFill>
                  <a:srgbClr val="006600"/>
                </a:solidFill>
              </a:rPr>
              <a:t> experts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>
                <a:solidFill>
                  <a:srgbClr val="006600"/>
                </a:solidFill>
              </a:rPr>
              <a:t> your past experiences or prior knowledge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US" altLang="en-US" sz="2800">
              <a:solidFill>
                <a:schemeClr val="folHlink"/>
              </a:solidFill>
            </a:endParaRPr>
          </a:p>
          <a:p>
            <a:pPr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90600"/>
          </a:xfrm>
        </p:spPr>
        <p:txBody>
          <a:bodyPr/>
          <a:lstStyle/>
          <a:p>
            <a:r>
              <a:rPr lang="en-US" altLang="en-US"/>
              <a:t>Develop a Hypothesis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667000"/>
            <a:ext cx="6324600" cy="3810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/>
              <a:t>-what </a:t>
            </a:r>
            <a:r>
              <a:rPr lang="en-US" altLang="en-US" sz="2800" i="1"/>
              <a:t>you</a:t>
            </a:r>
            <a:r>
              <a:rPr lang="en-US" altLang="en-US" sz="2800"/>
              <a:t> think the answer is based upon your </a:t>
            </a:r>
            <a:r>
              <a:rPr lang="en-US" alt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gathered information and prior knowledge</a:t>
            </a:r>
          </a:p>
          <a:p>
            <a:pPr>
              <a:buFontTx/>
              <a:buNone/>
            </a:pPr>
            <a:r>
              <a:rPr lang="en-US" alt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altLang="en-US" sz="2800"/>
              <a:t>an </a:t>
            </a:r>
            <a:r>
              <a:rPr lang="en-US" alt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educated</a:t>
            </a:r>
            <a:r>
              <a:rPr lang="en-US" altLang="en-US" sz="2800"/>
              <a:t> guess</a:t>
            </a:r>
          </a:p>
          <a:p>
            <a:pPr>
              <a:buFontTx/>
              <a:buNone/>
            </a:pPr>
            <a:r>
              <a:rPr lang="en-US" altLang="en-US" sz="2800"/>
              <a:t> 	</a:t>
            </a:r>
          </a:p>
          <a:p>
            <a:pPr>
              <a:buFontTx/>
              <a:buNone/>
            </a:pPr>
            <a:r>
              <a:rPr lang="en-US" altLang="en-US" sz="2800"/>
              <a:t>It begins with:</a:t>
            </a:r>
          </a:p>
          <a:p>
            <a:pPr>
              <a:buFontTx/>
              <a:buNone/>
            </a:pPr>
            <a:r>
              <a:rPr lang="en-US" altLang="en-US" sz="2800"/>
              <a:t>			</a:t>
            </a:r>
            <a:r>
              <a:rPr lang="en-US" altLang="en-US" sz="3600"/>
              <a:t>I think …</a:t>
            </a:r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endParaRPr lang="en-US" altLang="en-US" sz="2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1295400" y="1676400"/>
            <a:ext cx="52578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en-US" sz="3600"/>
              <a:t>What is a hypothesis?</a:t>
            </a:r>
          </a:p>
          <a:p>
            <a:pPr>
              <a:spcBef>
                <a:spcPct val="50000"/>
              </a:spcBef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057400"/>
            <a:ext cx="6870700" cy="1600200"/>
          </a:xfrm>
        </p:spPr>
        <p:txBody>
          <a:bodyPr/>
          <a:lstStyle/>
          <a:p>
            <a:r>
              <a:rPr lang="en-US" altLang="en-US" b="1">
                <a:solidFill>
                  <a:schemeClr val="tx2"/>
                </a:solidFill>
              </a:rPr>
              <a:t>Experiment</a:t>
            </a:r>
            <a:r>
              <a:rPr lang="en-US" altLang="en-US" sz="4000" b="1">
                <a:solidFill>
                  <a:schemeClr val="folHlink"/>
                </a:solidFill>
              </a:rPr>
              <a:t> </a:t>
            </a:r>
            <a:br>
              <a:rPr lang="en-US" altLang="en-US" sz="4000" b="1">
                <a:solidFill>
                  <a:schemeClr val="folHlink"/>
                </a:solidFill>
              </a:rPr>
            </a:br>
            <a:r>
              <a:rPr lang="en-US" altLang="en-US" sz="4000" b="1">
                <a:solidFill>
                  <a:schemeClr val="folHlink"/>
                </a:solidFill>
              </a:rPr>
              <a:t>The next step scientists take is to create and conduct an experiment to test their hypothesis.</a:t>
            </a:r>
          </a:p>
        </p:txBody>
      </p:sp>
      <p:graphicFrame>
        <p:nvGraphicFramePr>
          <p:cNvPr id="117765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6324600" y="4267200"/>
          <a:ext cx="1481138" cy="191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9" name="Clip" r:id="rId4" imgW="599760" imgH="774360" progId="MS_ClipArt_Gallery.2">
                  <p:embed/>
                </p:oleObj>
              </mc:Choice>
              <mc:Fallback>
                <p:oleObj name="Clip" r:id="rId4" imgW="599760" imgH="77436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267200"/>
                        <a:ext cx="1481138" cy="191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838200" y="3962400"/>
            <a:ext cx="46482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/>
              <a:t>This should include a materials list and a procedure with step-by-step directions.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Every experiment has variables!</a:t>
            </a:r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2057400"/>
            <a:ext cx="7086600" cy="3657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600"/>
              <a:t>A variable is anything that changes or could change in an experiment.</a:t>
            </a:r>
          </a:p>
          <a:p>
            <a:pPr>
              <a:buFontTx/>
              <a:buNone/>
            </a:pPr>
            <a:endParaRPr lang="en-US" altLang="en-US" sz="3600"/>
          </a:p>
          <a:p>
            <a:pPr>
              <a:buFontTx/>
              <a:buNone/>
            </a:pPr>
            <a:r>
              <a:rPr lang="en-US" altLang="en-US" sz="3600"/>
              <a:t>Three types of variables in an experiment.</a:t>
            </a:r>
          </a:p>
          <a:p>
            <a:pPr>
              <a:buFontTx/>
              <a:buNone/>
            </a:pPr>
            <a:endParaRPr lang="en-US" altLang="en-US"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3">
      <a:dk1>
        <a:srgbClr val="000000"/>
      </a:dk1>
      <a:lt1>
        <a:srgbClr val="FFFFFF"/>
      </a:lt1>
      <a:dk2>
        <a:srgbClr val="000000"/>
      </a:dk2>
      <a:lt2>
        <a:srgbClr val="3399FF"/>
      </a:lt2>
      <a:accent1>
        <a:srgbClr val="CCECFF"/>
      </a:accent1>
      <a:accent2>
        <a:srgbClr val="008080"/>
      </a:accent2>
      <a:accent3>
        <a:srgbClr val="FFFFFF"/>
      </a:accent3>
      <a:accent4>
        <a:srgbClr val="000000"/>
      </a:accent4>
      <a:accent5>
        <a:srgbClr val="E2F4FF"/>
      </a:accent5>
      <a:accent6>
        <a:srgbClr val="007373"/>
      </a:accent6>
      <a:hlink>
        <a:srgbClr val="009999"/>
      </a:hlink>
      <a:folHlink>
        <a:srgbClr val="3366CC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470</Words>
  <Application>Microsoft Office PowerPoint</Application>
  <PresentationFormat>On-screen Show (4:3)</PresentationFormat>
  <Paragraphs>84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Comic Sans MS</vt:lpstr>
      <vt:lpstr>Crayons</vt:lpstr>
      <vt:lpstr>Clip</vt:lpstr>
      <vt:lpstr>  The Scientific Method  </vt:lpstr>
      <vt:lpstr>What is the    Scientific Method?</vt:lpstr>
      <vt:lpstr>Any of these sound familiar?</vt:lpstr>
      <vt:lpstr>The steps of the Scientific Method are:</vt:lpstr>
      <vt:lpstr>Scientists develop a question about a problem. They need to be very specific in defining what they are trying to explain or solve.</vt:lpstr>
      <vt:lpstr>Research Information</vt:lpstr>
      <vt:lpstr>Develop a Hypothesis</vt:lpstr>
      <vt:lpstr>Experiment  The next step scientists take is to create and conduct an experiment to test their hypothesis.</vt:lpstr>
      <vt:lpstr>Every experiment has variables!</vt:lpstr>
      <vt:lpstr>Three types of variables: </vt:lpstr>
      <vt:lpstr>Scientist have to take the time to think logically when they are investigating a question or problem.</vt:lpstr>
      <vt:lpstr>Observations  A key to experiments is observing what happens and writing it down.  </vt:lpstr>
      <vt:lpstr>Conclusion</vt:lpstr>
      <vt:lpstr> Once a scientist completes an experiment, they often repeat it using the exact same materials and procedure to see if they get the same findings and results.</vt:lpstr>
      <vt:lpstr>Scientists share their experiments and findings with others. 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Scientific Method ♫A Way to Solve a Problem♫</dc:title>
  <dc:creator/>
  <cp:lastModifiedBy/>
  <cp:revision>16</cp:revision>
  <dcterms:created xsi:type="dcterms:W3CDTF">2001-07-30T00:53:54Z</dcterms:created>
  <dcterms:modified xsi:type="dcterms:W3CDTF">2018-05-09T02:24:28Z</dcterms:modified>
</cp:coreProperties>
</file>