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29"/>
  </p:notesMasterIdLst>
  <p:sldIdLst>
    <p:sldId id="256" r:id="rId2"/>
    <p:sldId id="272" r:id="rId3"/>
    <p:sldId id="273" r:id="rId4"/>
    <p:sldId id="274" r:id="rId5"/>
    <p:sldId id="275" r:id="rId6"/>
    <p:sldId id="292" r:id="rId7"/>
    <p:sldId id="257" r:id="rId8"/>
    <p:sldId id="280" r:id="rId9"/>
    <p:sldId id="277" r:id="rId10"/>
    <p:sldId id="297" r:id="rId11"/>
    <p:sldId id="293" r:id="rId12"/>
    <p:sldId id="296" r:id="rId13"/>
    <p:sldId id="276" r:id="rId14"/>
    <p:sldId id="282" r:id="rId15"/>
    <p:sldId id="283" r:id="rId16"/>
    <p:sldId id="284" r:id="rId17"/>
    <p:sldId id="286" r:id="rId18"/>
    <p:sldId id="295" r:id="rId19"/>
    <p:sldId id="281" r:id="rId20"/>
    <p:sldId id="287" r:id="rId21"/>
    <p:sldId id="288" r:id="rId22"/>
    <p:sldId id="289" r:id="rId23"/>
    <p:sldId id="290" r:id="rId24"/>
    <p:sldId id="291" r:id="rId25"/>
    <p:sldId id="278" r:id="rId26"/>
    <p:sldId id="298" r:id="rId27"/>
    <p:sldId id="279" r:id="rId28"/>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ra Schwartz" initials="IS" lastIdx="12" clrIdx="0">
    <p:extLst>
      <p:ext uri="{19B8F6BF-5375-455C-9EA6-DF929625EA0E}">
        <p15:presenceInfo xmlns:p15="http://schemas.microsoft.com/office/powerpoint/2012/main" userId="S::Ira.Schwartz@nysed.gov::3d33fd6d-8673-4059-97b8-ab33f2cf0b35" providerId="AD"/>
      </p:ext>
    </p:extLst>
  </p:cmAuthor>
  <p:cmAuthor id="2" name="Julia Patane" initials="JP" lastIdx="19" clrIdx="1">
    <p:extLst>
      <p:ext uri="{19B8F6BF-5375-455C-9EA6-DF929625EA0E}">
        <p15:presenceInfo xmlns:p15="http://schemas.microsoft.com/office/powerpoint/2012/main" userId="S::Julia.Patane@nysed.gov::281dc375-edf5-477c-9a2a-ea9abdee29ec" providerId="AD"/>
      </p:ext>
    </p:extLst>
  </p:cmAuthor>
  <p:cmAuthor id="3" name="Shannon Tahoe" initials="ST" lastIdx="1" clrIdx="2">
    <p:extLst>
      <p:ext uri="{19B8F6BF-5375-455C-9EA6-DF929625EA0E}">
        <p15:presenceInfo xmlns:p15="http://schemas.microsoft.com/office/powerpoint/2012/main" userId="S::Shannon.Tahoe@nysed.gov::7102aaa9-bfe8-4031-8b34-d725418d5981" providerId="AD"/>
      </p:ext>
    </p:extLst>
  </p:cmAuthor>
  <p:cmAuthor id="4" name="Emily DeSantis" initials="ED" lastIdx="2" clrIdx="3">
    <p:extLst>
      <p:ext uri="{19B8F6BF-5375-455C-9EA6-DF929625EA0E}">
        <p15:presenceInfo xmlns:p15="http://schemas.microsoft.com/office/powerpoint/2012/main" userId="S::Emily.DeSantis@nysed.gov::a5a297fc-9796-4275-be81-863f2ba65e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0D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59" d="100"/>
          <a:sy n="59" d="100"/>
        </p:scale>
        <p:origin x="68" y="22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4" d="100"/>
          <a:sy n="64" d="100"/>
        </p:scale>
        <p:origin x="3192" y="6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1"/>
          </a:xfrm>
          <a:prstGeom prst="rect">
            <a:avLst/>
          </a:prstGeom>
        </p:spPr>
        <p:txBody>
          <a:bodyPr vert="horz" lIns="92446" tIns="46223" rIns="92446" bIns="46223" rtlCol="0"/>
          <a:lstStyle>
            <a:lvl1pPr algn="r">
              <a:defRPr sz="1200"/>
            </a:lvl1pPr>
          </a:lstStyle>
          <a:p>
            <a:fld id="{46EFD658-5D86-44E8-8C95-BE5E135CDB3C}" type="datetimeFigureOut">
              <a:rPr lang="en-US" smtClean="0"/>
              <a:t>8/21/2020</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2446" tIns="46223" rIns="92446" bIns="46223" rtlCol="0" anchor="b"/>
          <a:lstStyle>
            <a:lvl1pPr algn="r">
              <a:defRPr sz="1200"/>
            </a:lvl1pPr>
          </a:lstStyle>
          <a:p>
            <a:fld id="{8B6A7D87-2957-4230-9E37-6BA04CBDED84}" type="slidenum">
              <a:rPr lang="en-US" smtClean="0"/>
              <a:t>‹#›</a:t>
            </a:fld>
            <a:endParaRPr lang="en-US" dirty="0"/>
          </a:p>
        </p:txBody>
      </p:sp>
    </p:spTree>
    <p:extLst>
      <p:ext uri="{BB962C8B-B14F-4D97-AF65-F5344CB8AC3E}">
        <p14:creationId xmlns:p14="http://schemas.microsoft.com/office/powerpoint/2010/main" val="204433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a:t>
            </a:fld>
            <a:endParaRPr lang="en-US" dirty="0"/>
          </a:p>
        </p:txBody>
      </p:sp>
    </p:spTree>
    <p:extLst>
      <p:ext uri="{BB962C8B-B14F-4D97-AF65-F5344CB8AC3E}">
        <p14:creationId xmlns:p14="http://schemas.microsoft.com/office/powerpoint/2010/main" val="5396315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p:txBody>
          <a:bodyPr/>
          <a:lstStyle/>
          <a:p>
            <a:fld id="{8B6A7D87-2957-4230-9E37-6BA04CBDED84}" type="slidenum">
              <a:rPr lang="en-US" smtClean="0"/>
              <a:t>10</a:t>
            </a:fld>
            <a:endParaRPr lang="en-US" dirty="0"/>
          </a:p>
        </p:txBody>
      </p:sp>
    </p:spTree>
    <p:extLst>
      <p:ext uri="{BB962C8B-B14F-4D97-AF65-F5344CB8AC3E}">
        <p14:creationId xmlns:p14="http://schemas.microsoft.com/office/powerpoint/2010/main" val="3784932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11</a:t>
            </a:fld>
            <a:endParaRPr lang="en-US" dirty="0"/>
          </a:p>
        </p:txBody>
      </p:sp>
    </p:spTree>
    <p:extLst>
      <p:ext uri="{BB962C8B-B14F-4D97-AF65-F5344CB8AC3E}">
        <p14:creationId xmlns:p14="http://schemas.microsoft.com/office/powerpoint/2010/main" val="10722637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12</a:t>
            </a:fld>
            <a:endParaRPr lang="en-US" dirty="0"/>
          </a:p>
        </p:txBody>
      </p:sp>
    </p:spTree>
    <p:extLst>
      <p:ext uri="{BB962C8B-B14F-4D97-AF65-F5344CB8AC3E}">
        <p14:creationId xmlns:p14="http://schemas.microsoft.com/office/powerpoint/2010/main" val="1111008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74750"/>
            <a:ext cx="5584825" cy="3141663"/>
          </a:xfrm>
        </p:spPr>
      </p:sp>
      <p:sp>
        <p:nvSpPr>
          <p:cNvPr id="3" name="Notes Placeholder 2"/>
          <p:cNvSpPr>
            <a:spLocks noGrp="1"/>
          </p:cNvSpPr>
          <p:nvPr>
            <p:ph type="body" idx="1"/>
          </p:nvPr>
        </p:nvSpPr>
        <p:spPr>
          <a:xfrm>
            <a:off x="702310" y="4440193"/>
            <a:ext cx="5618480" cy="3665459"/>
          </a:xfrm>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13</a:t>
            </a:fld>
            <a:endParaRPr lang="en-US" dirty="0"/>
          </a:p>
        </p:txBody>
      </p:sp>
    </p:spTree>
    <p:extLst>
      <p:ext uri="{BB962C8B-B14F-4D97-AF65-F5344CB8AC3E}">
        <p14:creationId xmlns:p14="http://schemas.microsoft.com/office/powerpoint/2010/main" val="2797331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40193"/>
            <a:ext cx="5618480" cy="3665459"/>
          </a:xfrm>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14</a:t>
            </a:fld>
            <a:endParaRPr lang="en-US" dirty="0"/>
          </a:p>
        </p:txBody>
      </p:sp>
    </p:spTree>
    <p:extLst>
      <p:ext uri="{BB962C8B-B14F-4D97-AF65-F5344CB8AC3E}">
        <p14:creationId xmlns:p14="http://schemas.microsoft.com/office/powerpoint/2010/main" val="5812339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40193"/>
            <a:ext cx="5618480" cy="3665459"/>
          </a:xfrm>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15</a:t>
            </a:fld>
            <a:endParaRPr lang="en-US" dirty="0"/>
          </a:p>
        </p:txBody>
      </p:sp>
    </p:spTree>
    <p:extLst>
      <p:ext uri="{BB962C8B-B14F-4D97-AF65-F5344CB8AC3E}">
        <p14:creationId xmlns:p14="http://schemas.microsoft.com/office/powerpoint/2010/main" val="30474824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40193"/>
            <a:ext cx="5618480" cy="3665459"/>
          </a:xfrm>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16</a:t>
            </a:fld>
            <a:endParaRPr lang="en-US" dirty="0"/>
          </a:p>
        </p:txBody>
      </p:sp>
    </p:spTree>
    <p:extLst>
      <p:ext uri="{BB962C8B-B14F-4D97-AF65-F5344CB8AC3E}">
        <p14:creationId xmlns:p14="http://schemas.microsoft.com/office/powerpoint/2010/main" val="4302558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40193"/>
            <a:ext cx="5618480" cy="3665459"/>
          </a:xfrm>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17</a:t>
            </a:fld>
            <a:endParaRPr lang="en-US" dirty="0"/>
          </a:p>
        </p:txBody>
      </p:sp>
    </p:spTree>
    <p:extLst>
      <p:ext uri="{BB962C8B-B14F-4D97-AF65-F5344CB8AC3E}">
        <p14:creationId xmlns:p14="http://schemas.microsoft.com/office/powerpoint/2010/main" val="11268011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40193"/>
            <a:ext cx="5618480" cy="3665459"/>
          </a:xfrm>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18</a:t>
            </a:fld>
            <a:endParaRPr lang="en-US" dirty="0"/>
          </a:p>
        </p:txBody>
      </p:sp>
    </p:spTree>
    <p:extLst>
      <p:ext uri="{BB962C8B-B14F-4D97-AF65-F5344CB8AC3E}">
        <p14:creationId xmlns:p14="http://schemas.microsoft.com/office/powerpoint/2010/main" val="39776492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19</a:t>
            </a:fld>
            <a:endParaRPr lang="en-US" dirty="0"/>
          </a:p>
        </p:txBody>
      </p:sp>
    </p:spTree>
    <p:extLst>
      <p:ext uri="{BB962C8B-B14F-4D97-AF65-F5344CB8AC3E}">
        <p14:creationId xmlns:p14="http://schemas.microsoft.com/office/powerpoint/2010/main" val="728726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80003"/>
            <a:ext cx="5618480" cy="4362026"/>
          </a:xfrm>
        </p:spPr>
        <p:txBody>
          <a:bodyPr/>
          <a:lstStyle/>
          <a:p>
            <a:r>
              <a:rPr lang="en-US" sz="1400" dirty="0"/>
              <a:t>Moderator:</a:t>
            </a:r>
          </a:p>
          <a:p>
            <a:r>
              <a:rPr lang="en-US" sz="1400" dirty="0"/>
              <a:t>Welcome.  I am Dr. Robert Dillion, the Nassau BOCES Superintendent</a:t>
            </a:r>
            <a:r>
              <a:rPr lang="en-US" sz="1400" dirty="0">
                <a:latin typeface="Calibri" panose="020F0502020204030204" pitchFamily="34" charset="0"/>
                <a:ea typeface="Times New Roman" panose="02020603050405020304" pitchFamily="18" charset="0"/>
              </a:rPr>
              <a:t> and your moderator for todays’ virtual public hearing of the Monitor for the Hempstead Union Free School District. Today’s public hearing is on the subject of the duties and responsibilities of the appointed Monitor and the fiscal status of the Hempstead Union Free School District. In my role as moderator, I will explain for viewers and participants how this hearing will be conducted,  call upon speakers who wish to make comments or ask questions during this public hearing , ensure that public comments that have been received prior to the hearing are entered into the public record and, if time permits, give panelists an opportunity to answer questions that have been submitted.</a:t>
            </a:r>
          </a:p>
          <a:p>
            <a:endParaRPr lang="en-US" sz="1400" dirty="0">
              <a:solidFill>
                <a:srgbClr val="404040"/>
              </a:solidFill>
              <a:latin typeface="Calibri" panose="020F0502020204030204" pitchFamily="34" charset="0"/>
              <a:ea typeface="Times New Roman" panose="02020603050405020304" pitchFamily="18" charset="0"/>
            </a:endParaRPr>
          </a:p>
          <a:p>
            <a:r>
              <a:rPr lang="en-US" sz="1400" dirty="0">
                <a:solidFill>
                  <a:srgbClr val="404040"/>
                </a:solidFill>
                <a:latin typeface="Calibri" panose="020F0502020204030204" pitchFamily="34" charset="0"/>
                <a:ea typeface="Times New Roman" panose="02020603050405020304" pitchFamily="18" charset="0"/>
              </a:rPr>
              <a:t>I am joined this evening by Dr. William Johnson, the Monitor for the Hempstead District; Ms. Regina Armstrong, the interim superintendent of the district; and Ms. Christina Coughlin Assistant Commissioner for the Office of School Governance, Policy, and Religious and Independent Schools who will be representing the New York State Education Department. </a:t>
            </a:r>
          </a:p>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2</a:t>
            </a:fld>
            <a:endParaRPr lang="en-US" dirty="0"/>
          </a:p>
        </p:txBody>
      </p:sp>
      <p:sp>
        <p:nvSpPr>
          <p:cNvPr id="5" name="TextBox 4">
            <a:extLst>
              <a:ext uri="{FF2B5EF4-FFF2-40B4-BE49-F238E27FC236}">
                <a16:creationId xmlns:a16="http://schemas.microsoft.com/office/drawing/2014/main" id="{09F5B906-7994-4EE2-A0A0-625DF4BEB869}"/>
              </a:ext>
            </a:extLst>
          </p:cNvPr>
          <p:cNvSpPr txBox="1"/>
          <p:nvPr/>
        </p:nvSpPr>
        <p:spPr>
          <a:xfrm>
            <a:off x="2916259" y="2393768"/>
            <a:ext cx="189178" cy="369837"/>
          </a:xfrm>
          <a:prstGeom prst="rect">
            <a:avLst/>
          </a:prstGeom>
          <a:noFill/>
        </p:spPr>
        <p:txBody>
          <a:bodyPr wrap="none" lIns="92446" tIns="46223" rIns="92446" bIns="46223" rtlCol="0">
            <a:spAutoFit/>
          </a:bodyPr>
          <a:lstStyle/>
          <a:p>
            <a:endParaRPr lang="en-US" dirty="0"/>
          </a:p>
        </p:txBody>
      </p:sp>
    </p:spTree>
    <p:extLst>
      <p:ext uri="{BB962C8B-B14F-4D97-AF65-F5344CB8AC3E}">
        <p14:creationId xmlns:p14="http://schemas.microsoft.com/office/powerpoint/2010/main" val="23033663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20</a:t>
            </a:fld>
            <a:endParaRPr lang="en-US" dirty="0"/>
          </a:p>
        </p:txBody>
      </p:sp>
    </p:spTree>
    <p:extLst>
      <p:ext uri="{BB962C8B-B14F-4D97-AF65-F5344CB8AC3E}">
        <p14:creationId xmlns:p14="http://schemas.microsoft.com/office/powerpoint/2010/main" val="9514647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21</a:t>
            </a:fld>
            <a:endParaRPr lang="en-US" dirty="0"/>
          </a:p>
        </p:txBody>
      </p:sp>
    </p:spTree>
    <p:extLst>
      <p:ext uri="{BB962C8B-B14F-4D97-AF65-F5344CB8AC3E}">
        <p14:creationId xmlns:p14="http://schemas.microsoft.com/office/powerpoint/2010/main" val="7931059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22</a:t>
            </a:fld>
            <a:endParaRPr lang="en-US" dirty="0"/>
          </a:p>
        </p:txBody>
      </p:sp>
    </p:spTree>
    <p:extLst>
      <p:ext uri="{BB962C8B-B14F-4D97-AF65-F5344CB8AC3E}">
        <p14:creationId xmlns:p14="http://schemas.microsoft.com/office/powerpoint/2010/main" val="42671050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23</a:t>
            </a:fld>
            <a:endParaRPr lang="en-US" dirty="0"/>
          </a:p>
        </p:txBody>
      </p:sp>
    </p:spTree>
    <p:extLst>
      <p:ext uri="{BB962C8B-B14F-4D97-AF65-F5344CB8AC3E}">
        <p14:creationId xmlns:p14="http://schemas.microsoft.com/office/powerpoint/2010/main" val="11700005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24</a:t>
            </a:fld>
            <a:endParaRPr lang="en-US" dirty="0"/>
          </a:p>
        </p:txBody>
      </p:sp>
    </p:spTree>
    <p:extLst>
      <p:ext uri="{BB962C8B-B14F-4D97-AF65-F5344CB8AC3E}">
        <p14:creationId xmlns:p14="http://schemas.microsoft.com/office/powerpoint/2010/main" val="30806174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47830" y="4538435"/>
            <a:ext cx="5618480" cy="4028856"/>
          </a:xfrm>
        </p:spPr>
        <p:txBody>
          <a:bodyPr/>
          <a:lstStyle/>
          <a:p>
            <a:r>
              <a:rPr lang="en-US" sz="2400" dirty="0"/>
              <a:t>Describe what your next steps for community engagement will be</a:t>
            </a:r>
          </a:p>
        </p:txBody>
      </p:sp>
      <p:sp>
        <p:nvSpPr>
          <p:cNvPr id="4" name="Slide Number Placeholder 3"/>
          <p:cNvSpPr>
            <a:spLocks noGrp="1"/>
          </p:cNvSpPr>
          <p:nvPr>
            <p:ph type="sldNum" sz="quarter" idx="5"/>
          </p:nvPr>
        </p:nvSpPr>
        <p:spPr/>
        <p:txBody>
          <a:bodyPr/>
          <a:lstStyle/>
          <a:p>
            <a:fld id="{8B6A7D87-2957-4230-9E37-6BA04CBDED84}" type="slidenum">
              <a:rPr lang="en-US" smtClean="0"/>
              <a:t>25</a:t>
            </a:fld>
            <a:endParaRPr lang="en-US" dirty="0"/>
          </a:p>
        </p:txBody>
      </p:sp>
    </p:spTree>
    <p:extLst>
      <p:ext uri="{BB962C8B-B14F-4D97-AF65-F5344CB8AC3E}">
        <p14:creationId xmlns:p14="http://schemas.microsoft.com/office/powerpoint/2010/main" val="38221798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47830" y="4538435"/>
            <a:ext cx="5618480" cy="4028856"/>
          </a:xfrm>
        </p:spPr>
        <p:txBody>
          <a:bodyPr/>
          <a:lstStyle/>
          <a:p>
            <a:r>
              <a:rPr lang="en-US" sz="2400" dirty="0"/>
              <a:t>Moderator:</a:t>
            </a:r>
          </a:p>
          <a:p>
            <a:r>
              <a:rPr lang="en-US" sz="2400" dirty="0"/>
              <a:t>Thank you Dr. Johnson for that explanation of your role as monitor and the overview of the fiscal status of the Hempstead district.</a:t>
            </a:r>
          </a:p>
          <a:p>
            <a:r>
              <a:rPr lang="en-US" sz="2400" dirty="0"/>
              <a:t>I am now going to ask those persons who have signed up to speak to come forward.  Each speaker will have three minutes to make their statement and/or ask their question.  {Add technical details.}</a:t>
            </a:r>
          </a:p>
        </p:txBody>
      </p:sp>
      <p:sp>
        <p:nvSpPr>
          <p:cNvPr id="4" name="Slide Number Placeholder 3"/>
          <p:cNvSpPr>
            <a:spLocks noGrp="1"/>
          </p:cNvSpPr>
          <p:nvPr>
            <p:ph type="sldNum" sz="quarter" idx="5"/>
          </p:nvPr>
        </p:nvSpPr>
        <p:spPr/>
        <p:txBody>
          <a:bodyPr/>
          <a:lstStyle/>
          <a:p>
            <a:fld id="{8B6A7D87-2957-4230-9E37-6BA04CBDED84}" type="slidenum">
              <a:rPr lang="en-US" smtClean="0"/>
              <a:t>26</a:t>
            </a:fld>
            <a:endParaRPr lang="en-US" dirty="0"/>
          </a:p>
        </p:txBody>
      </p:sp>
    </p:spTree>
    <p:extLst>
      <p:ext uri="{BB962C8B-B14F-4D97-AF65-F5344CB8AC3E}">
        <p14:creationId xmlns:p14="http://schemas.microsoft.com/office/powerpoint/2010/main" val="38698939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011"/>
              </a:spcBef>
              <a:buClr>
                <a:srgbClr val="9BAFB5"/>
              </a:buClr>
            </a:pPr>
            <a:r>
              <a:rPr lang="en-US" sz="1600" dirty="0"/>
              <a:t>Moderator:</a:t>
            </a:r>
          </a:p>
          <a:p>
            <a:pPr marL="231115" indent="-231115">
              <a:spcBef>
                <a:spcPts val="1011"/>
              </a:spcBef>
              <a:buClr>
                <a:srgbClr val="9BAFB5"/>
              </a:buClr>
              <a:buFont typeface="Arial" panose="020B0604020202020204" pitchFamily="34" charset="0"/>
              <a:buChar char="•"/>
            </a:pPr>
            <a:r>
              <a:rPr lang="en-US" sz="1600" dirty="0"/>
              <a:t>We want to thank everyone who participated in today’s virtual hearing.</a:t>
            </a:r>
            <a:r>
              <a:rPr lang="en-US" sz="1600" dirty="0">
                <a:solidFill>
                  <a:srgbClr val="404040"/>
                </a:solidFill>
                <a:latin typeface="Gill Sans MT" panose="020B0502020104020203"/>
              </a:rPr>
              <a:t> </a:t>
            </a:r>
            <a:r>
              <a:rPr lang="en-US" sz="1600" dirty="0"/>
              <a:t>Your participation shows your commitment to improving education in the Hempstead School District. </a:t>
            </a:r>
          </a:p>
          <a:p>
            <a:pPr marL="231115" indent="-231115">
              <a:spcBef>
                <a:spcPts val="1011"/>
              </a:spcBef>
              <a:buClr>
                <a:srgbClr val="9BAFB5"/>
              </a:buClr>
              <a:buFont typeface="Arial" panose="020B0604020202020204" pitchFamily="34" charset="0"/>
              <a:buChar char="•"/>
            </a:pPr>
            <a:r>
              <a:rPr lang="en-US" sz="1600" dirty="0"/>
              <a:t>A record of this public hearing will be made available on the districts website. Answers to any questions that were not addressed in this hearing that are relevant to the topic will also be available in the public record.</a:t>
            </a:r>
          </a:p>
          <a:p>
            <a:pPr marL="231115" indent="-231115">
              <a:spcBef>
                <a:spcPts val="1011"/>
              </a:spcBef>
              <a:buClr>
                <a:srgbClr val="9BAFB5"/>
              </a:buClr>
              <a:buFont typeface="Arial" panose="020B0604020202020204" pitchFamily="34" charset="0"/>
              <a:buChar char="•"/>
            </a:pPr>
            <a:r>
              <a:rPr lang="en-US" sz="1600" dirty="0"/>
              <a:t>With that, we shall conclude this public hearing.  Please be well and stay safe. Goodnight.</a:t>
            </a:r>
          </a:p>
        </p:txBody>
      </p:sp>
      <p:sp>
        <p:nvSpPr>
          <p:cNvPr id="4" name="Slide Number Placeholder 3"/>
          <p:cNvSpPr>
            <a:spLocks noGrp="1"/>
          </p:cNvSpPr>
          <p:nvPr>
            <p:ph type="sldNum" sz="quarter" idx="5"/>
          </p:nvPr>
        </p:nvSpPr>
        <p:spPr/>
        <p:txBody>
          <a:bodyPr/>
          <a:lstStyle/>
          <a:p>
            <a:fld id="{8B6A7D87-2957-4230-9E37-6BA04CBDED84}" type="slidenum">
              <a:rPr lang="en-US" smtClean="0"/>
              <a:t>27</a:t>
            </a:fld>
            <a:endParaRPr lang="en-US" dirty="0"/>
          </a:p>
        </p:txBody>
      </p:sp>
    </p:spTree>
    <p:extLst>
      <p:ext uri="{BB962C8B-B14F-4D97-AF65-F5344CB8AC3E}">
        <p14:creationId xmlns:p14="http://schemas.microsoft.com/office/powerpoint/2010/main" val="3206238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Moderator:</a:t>
            </a:r>
          </a:p>
          <a:p>
            <a:r>
              <a:rPr lang="en-US" sz="1400" dirty="0"/>
              <a:t>Our agenda for the today’s meeting is as follows:</a:t>
            </a:r>
          </a:p>
          <a:p>
            <a:pPr marL="173336" indent="-173336">
              <a:buFontTx/>
              <a:buChar char="-"/>
            </a:pPr>
            <a:r>
              <a:rPr lang="en-US" sz="1400" dirty="0"/>
              <a:t>I will first explain how this virtual public hearing will be conducted and how persons may participate in the hearing.</a:t>
            </a:r>
          </a:p>
          <a:p>
            <a:pPr marL="173336" indent="-173336">
              <a:buFontTx/>
              <a:buChar char="-"/>
            </a:pPr>
            <a:r>
              <a:rPr lang="en-US" sz="1400" dirty="0"/>
              <a:t>Next, Dr. Johnson will do a presentation on the fiscal matters that are covered in the legislation so that we all can have some common information about this topic.</a:t>
            </a:r>
          </a:p>
          <a:p>
            <a:pPr marL="173336" indent="-173336">
              <a:buFontTx/>
              <a:buChar char="-"/>
            </a:pPr>
            <a:r>
              <a:rPr lang="en-US" sz="1400" dirty="0"/>
              <a:t>Next, I will provide an opportunity for persons who are participating in this public hearing to make comments regarding this topic.</a:t>
            </a:r>
          </a:p>
          <a:p>
            <a:pPr marL="173336" indent="-173336">
              <a:buFontTx/>
              <a:buChar char="-"/>
            </a:pPr>
            <a:r>
              <a:rPr lang="en-US" sz="1400" dirty="0"/>
              <a:t>This will be followed if time allows by my summarizing public comments that we have received prior to this meeting.</a:t>
            </a:r>
          </a:p>
          <a:p>
            <a:pPr marL="173336" indent="-173336">
              <a:buFontTx/>
              <a:buChar char="-"/>
            </a:pPr>
            <a:r>
              <a:rPr lang="en-US" sz="1400" dirty="0"/>
              <a:t>Next if time allows Dr. Johnson and Christina Coughlin will respond to questions that were submitted prior to the hearing. </a:t>
            </a:r>
          </a:p>
          <a:p>
            <a:endParaRPr lang="en-US" sz="1400" dirty="0"/>
          </a:p>
          <a:p>
            <a:endParaRPr lang="en-US" dirty="0"/>
          </a:p>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3</a:t>
            </a:fld>
            <a:endParaRPr lang="en-US" dirty="0"/>
          </a:p>
        </p:txBody>
      </p:sp>
    </p:spTree>
    <p:extLst>
      <p:ext uri="{BB962C8B-B14F-4D97-AF65-F5344CB8AC3E}">
        <p14:creationId xmlns:p14="http://schemas.microsoft.com/office/powerpoint/2010/main" val="224196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Moderator:</a:t>
            </a:r>
          </a:p>
          <a:p>
            <a:r>
              <a:rPr lang="en-US" dirty="0"/>
              <a:t>After Dr. Johnson has finished his presentation we will open it up for questions from everyone who e-mailed us indicating that they would like to speak today. </a:t>
            </a:r>
          </a:p>
          <a:p>
            <a:r>
              <a:rPr lang="en-US" dirty="0"/>
              <a:t>When the time comes for public comments, I will call upon each speaker in the order they signed up to speak. </a:t>
            </a:r>
          </a:p>
          <a:p>
            <a:r>
              <a:rPr lang="en-US" dirty="0"/>
              <a:t>When I call your name, your microphone will be unmuted. You will be given three minutes to make your statement. When you have 30 seconds remaining in your allotted time, I will inform you. After 3 minutes, I will thank you for your statement, mute your microphone and move on to the next speaker. </a:t>
            </a:r>
          </a:p>
          <a:p>
            <a:r>
              <a:rPr lang="en-US" dirty="0"/>
              <a:t>If anyone wants to submit a comment who did not e-mail us you can still submit your comment via email</a:t>
            </a:r>
            <a:r>
              <a:rPr lang="en-US" b="1" u="sng" dirty="0">
                <a:cs typeface="Calibri" panose="020F0502020204030204" pitchFamily="34" charset="0"/>
              </a:rPr>
              <a:t> </a:t>
            </a:r>
            <a:r>
              <a:rPr lang="en-US" dirty="0"/>
              <a:t>and your comment will be made part of the record of this hearing.</a:t>
            </a:r>
          </a:p>
        </p:txBody>
      </p:sp>
      <p:sp>
        <p:nvSpPr>
          <p:cNvPr id="4" name="Slide Number Placeholder 3"/>
          <p:cNvSpPr>
            <a:spLocks noGrp="1"/>
          </p:cNvSpPr>
          <p:nvPr>
            <p:ph type="sldNum" sz="quarter" idx="5"/>
          </p:nvPr>
        </p:nvSpPr>
        <p:spPr/>
        <p:txBody>
          <a:bodyPr/>
          <a:lstStyle/>
          <a:p>
            <a:fld id="{8B6A7D87-2957-4230-9E37-6BA04CBDED84}" type="slidenum">
              <a:rPr lang="en-US" smtClean="0"/>
              <a:t>4</a:t>
            </a:fld>
            <a:endParaRPr lang="en-US" dirty="0"/>
          </a:p>
        </p:txBody>
      </p:sp>
    </p:spTree>
    <p:extLst>
      <p:ext uri="{BB962C8B-B14F-4D97-AF65-F5344CB8AC3E}">
        <p14:creationId xmlns:p14="http://schemas.microsoft.com/office/powerpoint/2010/main" val="2166373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89253"/>
            <a:ext cx="5618480" cy="3986925"/>
          </a:xfrm>
        </p:spPr>
        <p:txBody>
          <a:bodyPr/>
          <a:lstStyle/>
          <a:p>
            <a:r>
              <a:rPr lang="en-US" sz="1400" dirty="0"/>
              <a:t>Bill’s presentation begins here:</a:t>
            </a:r>
          </a:p>
          <a:p>
            <a:r>
              <a:rPr lang="en-US" dirty="0"/>
              <a:t>Thank you, Dr. Dillon and welcome to all who are participating in tonight’s virtual hearing.  I am William Johnson, the Monitor appointed by the Commissioner to the Hempstead Union Free School District. I have decades of experience in education. For the past 34 years I served as the Superintendent of the Rockville Centre Union Free School District. Prior to serving as superintendent I held numerous leadership roles in the District including in the areas of Curriculum and Instruction, Special Education and Business.  I am very familiar with the academic and fiscal challenges faced by districts such as Hempstead.</a:t>
            </a:r>
          </a:p>
          <a:p>
            <a:r>
              <a:rPr lang="en-US" dirty="0"/>
              <a:t>This hearing is being conducted to meet the requirements of a new State law that directs the Commissioner of Education to appoint a monitor to the Hempstead Union Free School District. The Hempstead School District is not unique in this regard.  Similar provisions of law also require the Commissioner to appoint Monitors to the Rochester and Wyandanch School Districts.  A somewhat different provision of law establishes monitors for the East Ramapo School District.  As the Monitor for Hempstead, I am charged with providing oversight, guidance and technical assistance related to the academic and fiscal policies, practices, programs, and decisions of the school district and its board of education and superintendent.  </a:t>
            </a:r>
          </a:p>
        </p:txBody>
      </p:sp>
      <p:sp>
        <p:nvSpPr>
          <p:cNvPr id="4" name="Slide Number Placeholder 3"/>
          <p:cNvSpPr>
            <a:spLocks noGrp="1"/>
          </p:cNvSpPr>
          <p:nvPr>
            <p:ph type="sldNum" sz="quarter" idx="5"/>
          </p:nvPr>
        </p:nvSpPr>
        <p:spPr/>
        <p:txBody>
          <a:bodyPr/>
          <a:lstStyle/>
          <a:p>
            <a:fld id="{8B6A7D87-2957-4230-9E37-6BA04CBDED84}" type="slidenum">
              <a:rPr lang="en-US" smtClean="0"/>
              <a:t>5</a:t>
            </a:fld>
            <a:endParaRPr lang="en-US" dirty="0"/>
          </a:p>
        </p:txBody>
      </p:sp>
    </p:spTree>
    <p:extLst>
      <p:ext uri="{BB962C8B-B14F-4D97-AF65-F5344CB8AC3E}">
        <p14:creationId xmlns:p14="http://schemas.microsoft.com/office/powerpoint/2010/main" val="2341032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6</a:t>
            </a:fld>
            <a:endParaRPr lang="en-US" dirty="0"/>
          </a:p>
        </p:txBody>
      </p:sp>
    </p:spTree>
    <p:extLst>
      <p:ext uri="{BB962C8B-B14F-4D97-AF65-F5344CB8AC3E}">
        <p14:creationId xmlns:p14="http://schemas.microsoft.com/office/powerpoint/2010/main" val="949635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80003"/>
            <a:ext cx="5618480" cy="4731983"/>
          </a:xfrm>
        </p:spPr>
        <p:txBody>
          <a:bodyPr/>
          <a:lstStyle/>
          <a:p>
            <a:r>
              <a:rPr lang="en-US" sz="1600" dirty="0"/>
              <a:t>The public hearing we are conducting today is required by the State law that established the position of Monitor.  We are doing the hearings this month because by law they must be conducted within 60 days of my appointment. </a:t>
            </a:r>
          </a:p>
          <a:p>
            <a:r>
              <a:rPr lang="en-US" sz="1600" dirty="0"/>
              <a:t>The topic of the first hearing was on governance and intervention issues and the role of the State Education Commissioner, the NYS Education Department, and the Board of Regents. </a:t>
            </a:r>
          </a:p>
          <a:p>
            <a:r>
              <a:rPr lang="en-US" sz="1600" dirty="0"/>
              <a:t>The topic of the second hearing focused on the academic performance of the district. </a:t>
            </a:r>
          </a:p>
          <a:p>
            <a:r>
              <a:rPr lang="en-US" sz="1600" dirty="0"/>
              <a:t>At the second hearing we received numerous comments relating to the reopening of schools. Questions relating to the reopening of schools can be addressed at the Hempstead Reopening Virtual Meetings. There are still three of these meetings that will take place. Two meetings will take place for Pre-K Orientation for the Marshall school on August 26</a:t>
            </a:r>
            <a:r>
              <a:rPr lang="en-US" sz="1600" baseline="30000" dirty="0"/>
              <a:t>th</a:t>
            </a:r>
            <a:r>
              <a:rPr lang="en-US" sz="1600" dirty="0"/>
              <a:t> - one at 10am and one at 12:30pm. Additionally, there will be a reopening meeting for the Joseph McNeil school on August 31 at 1pm.</a:t>
            </a:r>
          </a:p>
        </p:txBody>
      </p:sp>
      <p:sp>
        <p:nvSpPr>
          <p:cNvPr id="4" name="Slide Number Placeholder 3"/>
          <p:cNvSpPr>
            <a:spLocks noGrp="1"/>
          </p:cNvSpPr>
          <p:nvPr>
            <p:ph type="sldNum" sz="quarter" idx="5"/>
          </p:nvPr>
        </p:nvSpPr>
        <p:spPr/>
        <p:txBody>
          <a:bodyPr/>
          <a:lstStyle/>
          <a:p>
            <a:fld id="{8B6A7D87-2957-4230-9E37-6BA04CBDED84}" type="slidenum">
              <a:rPr lang="en-US" smtClean="0"/>
              <a:t>7</a:t>
            </a:fld>
            <a:endParaRPr lang="en-US" dirty="0"/>
          </a:p>
        </p:txBody>
      </p:sp>
    </p:spTree>
    <p:extLst>
      <p:ext uri="{BB962C8B-B14F-4D97-AF65-F5344CB8AC3E}">
        <p14:creationId xmlns:p14="http://schemas.microsoft.com/office/powerpoint/2010/main" val="1009274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5"/>
          </p:nvPr>
        </p:nvSpPr>
        <p:spPr/>
        <p:txBody>
          <a:bodyPr/>
          <a:lstStyle/>
          <a:p>
            <a:fld id="{8B6A7D87-2957-4230-9E37-6BA04CBDED84}" type="slidenum">
              <a:rPr lang="en-US" smtClean="0"/>
              <a:t>8</a:t>
            </a:fld>
            <a:endParaRPr lang="en-US" dirty="0"/>
          </a:p>
        </p:txBody>
      </p:sp>
    </p:spTree>
    <p:extLst>
      <p:ext uri="{BB962C8B-B14F-4D97-AF65-F5344CB8AC3E}">
        <p14:creationId xmlns:p14="http://schemas.microsoft.com/office/powerpoint/2010/main" val="2418613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p:txBody>
          <a:bodyPr/>
          <a:lstStyle/>
          <a:p>
            <a:fld id="{8B6A7D87-2957-4230-9E37-6BA04CBDED84}" type="slidenum">
              <a:rPr lang="en-US" smtClean="0"/>
              <a:t>9</a:t>
            </a:fld>
            <a:endParaRPr lang="en-US" dirty="0"/>
          </a:p>
        </p:txBody>
      </p:sp>
    </p:spTree>
    <p:extLst>
      <p:ext uri="{BB962C8B-B14F-4D97-AF65-F5344CB8AC3E}">
        <p14:creationId xmlns:p14="http://schemas.microsoft.com/office/powerpoint/2010/main" val="1877195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FC782D12-7F6E-47E9-91E5-0D0EDCE59BE0}" type="datetime1">
              <a:rPr lang="en-US" smtClean="0"/>
              <a:t>8/21/2020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0DC063-A836-433D-8251-8C651E762195}" type="datetime1">
              <a:rPr lang="en-US" smtClean="0"/>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67A02E-E8F8-4CD5-90F0-1A4E183BA5A1}" type="datetime1">
              <a:rPr lang="en-US" smtClean="0"/>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CC0E1C-6DE0-45A6-8D44-2854AECC54E7}" type="datetime1">
              <a:rPr lang="en-US" smtClean="0"/>
              <a:t>8/21/2020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5A696381-033A-4756-B0D5-2B8E6710608D}" type="datetime1">
              <a:rPr lang="en-US" smtClean="0"/>
              <a:t>8/21/2020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E6F197D2-1AAE-4A83-975F-49811C19DE8F}" type="datetime1">
              <a:rPr lang="en-US" smtClean="0"/>
              <a:t>8/21/2020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9DDD0AAF-9B36-4341-967E-2F9A9B7A1159}" type="datetime1">
              <a:rPr lang="en-US" smtClean="0"/>
              <a:t>8/21/2020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70F993-9602-4C78-88B5-A0020F12F7D4}" type="datetime1">
              <a:rPr lang="en-US" smtClean="0"/>
              <a:t>8/21/2020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30159D-D8E1-442B-BCCB-E3397A150F3B}" type="datetime1">
              <a:rPr lang="en-US" smtClean="0"/>
              <a:t>8/21/2020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5EE0AEA-1B69-4F7E-BDE5-08812479438C}" type="datetime1">
              <a:rPr lang="en-US" smtClean="0"/>
              <a:t>8/21/2020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29E2BAE-C135-4A27-B62D-E6D6DCC76A15}" type="datetime1">
              <a:rPr lang="en-US" smtClean="0"/>
              <a:t>8/21/2020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AB0FBE00-FC87-49FA-A0D2-61CA888C919B}" type="datetime1">
              <a:rPr lang="en-US" smtClean="0"/>
              <a:t>8/21/2020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hempsteadschools.org/"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wjohnson@hempsteadschools.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E1D98-7A9B-453D-BD05-22C5D96BE6D7}"/>
              </a:ext>
            </a:extLst>
          </p:cNvPr>
          <p:cNvSpPr>
            <a:spLocks noGrp="1"/>
          </p:cNvSpPr>
          <p:nvPr>
            <p:ph type="ctrTitle"/>
          </p:nvPr>
        </p:nvSpPr>
        <p:spPr/>
        <p:txBody>
          <a:bodyPr>
            <a:normAutofit fontScale="90000"/>
          </a:bodyPr>
          <a:lstStyle/>
          <a:p>
            <a:r>
              <a:rPr lang="en-US" dirty="0"/>
              <a:t>audiencia pública DEL MONITOR del Distrito Escolar Hempstead </a:t>
            </a:r>
          </a:p>
        </p:txBody>
      </p:sp>
      <p:sp>
        <p:nvSpPr>
          <p:cNvPr id="3" name="Subtitle 2">
            <a:extLst>
              <a:ext uri="{FF2B5EF4-FFF2-40B4-BE49-F238E27FC236}">
                <a16:creationId xmlns:a16="http://schemas.microsoft.com/office/drawing/2014/main" id="{71BCC7E3-EE74-407F-A1CE-551006F5205E}"/>
              </a:ext>
            </a:extLst>
          </p:cNvPr>
          <p:cNvSpPr>
            <a:spLocks noGrp="1"/>
          </p:cNvSpPr>
          <p:nvPr>
            <p:ph type="subTitle" idx="1"/>
          </p:nvPr>
        </p:nvSpPr>
        <p:spPr/>
        <p:txBody>
          <a:bodyPr>
            <a:normAutofit/>
          </a:bodyPr>
          <a:lstStyle/>
          <a:p>
            <a:r>
              <a:rPr lang="en-US" sz="2500" dirty="0"/>
              <a:t>24 de Agosto del 2020</a:t>
            </a:r>
          </a:p>
        </p:txBody>
      </p:sp>
      <p:sp>
        <p:nvSpPr>
          <p:cNvPr id="4" name="Slide Number Placeholder 3">
            <a:extLst>
              <a:ext uri="{FF2B5EF4-FFF2-40B4-BE49-F238E27FC236}">
                <a16:creationId xmlns:a16="http://schemas.microsoft.com/office/drawing/2014/main" id="{6EE3922D-A15C-4328-AD61-462DF3B62A7C}"/>
              </a:ext>
            </a:extLst>
          </p:cNvPr>
          <p:cNvSpPr>
            <a:spLocks noGrp="1"/>
          </p:cNvSpPr>
          <p:nvPr>
            <p:ph type="sldNum" sz="quarter" idx="12"/>
          </p:nvPr>
        </p:nvSpPr>
        <p:spPr/>
        <p:txBody>
          <a:bodyPr/>
          <a:lstStyle/>
          <a:p>
            <a:fld id="{8A7A6979-0714-4377-B894-6BE4C2D6E202}" type="slidenum">
              <a:rPr lang="en-US" smtClean="0"/>
              <a:pPr/>
              <a:t>1</a:t>
            </a:fld>
            <a:endParaRPr lang="en-US" dirty="0"/>
          </a:p>
        </p:txBody>
      </p:sp>
    </p:spTree>
    <p:extLst>
      <p:ext uri="{BB962C8B-B14F-4D97-AF65-F5344CB8AC3E}">
        <p14:creationId xmlns:p14="http://schemas.microsoft.com/office/powerpoint/2010/main" val="1550776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fontScale="90000"/>
          </a:bodyPr>
          <a:lstStyle/>
          <a:p>
            <a:r>
              <a:rPr lang="es-ES" dirty="0"/>
              <a:t>Presupuestos de Hempstead para el año escolar 2020-21: observaciones iniciales</a:t>
            </a:r>
            <a:endParaRPr lang="en-US" dirty="0"/>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291262"/>
            <a:ext cx="8779512" cy="2879256"/>
          </a:xfrm>
        </p:spPr>
        <p:txBody>
          <a:bodyPr>
            <a:normAutofit/>
          </a:bodyPr>
          <a:lstStyle/>
          <a:p>
            <a:pPr marL="0" indent="0">
              <a:buNone/>
            </a:pPr>
            <a:r>
              <a:rPr lang="es-ES" sz="2400" dirty="0">
                <a:solidFill>
                  <a:srgbClr val="404040"/>
                </a:solidFill>
              </a:rPr>
              <a:t>Debido al hecho de que fui asignado a esta labor el 1 de julio del 2020, no tuve ninguna participación en el desarrollo del presupuesto escolar 2020-21.</a:t>
            </a:r>
          </a:p>
          <a:p>
            <a:pPr marL="0" indent="0">
              <a:buNone/>
            </a:pPr>
            <a:r>
              <a:rPr lang="es-ES" sz="2400" dirty="0">
                <a:solidFill>
                  <a:srgbClr val="404040"/>
                </a:solidFill>
              </a:rPr>
              <a:t>Mi papel en la situación financiera del Distrito Escolar comenzará con la condición que se encuentre el Distrito a fin del año 2020-21 y el presupuesto 2021-22.</a:t>
            </a:r>
            <a:endParaRPr lang="en-US" sz="2400" dirty="0">
              <a:solidFill>
                <a:srgbClr val="404040"/>
              </a:solidFill>
            </a:endParaRPr>
          </a:p>
          <a:p>
            <a:pPr marL="0" indent="0">
              <a:buNone/>
            </a:pPr>
            <a:endParaRPr lang="en-US" dirty="0">
              <a:solidFill>
                <a:srgbClr val="404040"/>
              </a:solidFill>
            </a:endParaRPr>
          </a:p>
        </p:txBody>
      </p:sp>
      <p:sp>
        <p:nvSpPr>
          <p:cNvPr id="4" name="Slide Number Placeholder 3">
            <a:extLst>
              <a:ext uri="{FF2B5EF4-FFF2-40B4-BE49-F238E27FC236}">
                <a16:creationId xmlns:a16="http://schemas.microsoft.com/office/drawing/2014/main" id="{9E5F03FF-B924-423C-BB2E-EDEFBE896D2E}"/>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8A7A6979-0714-4377-B894-6BE4C2D6E202}" type="slidenum">
              <a:rPr lang="en-US" smtClean="0"/>
              <a:pPr>
                <a:lnSpc>
                  <a:spcPct val="90000"/>
                </a:lnSpc>
                <a:spcAft>
                  <a:spcPts val="600"/>
                </a:spcAft>
              </a:pPr>
              <a:t>10</a:t>
            </a:fld>
            <a:endParaRPr lang="en-US" dirty="0"/>
          </a:p>
        </p:txBody>
      </p:sp>
    </p:spTree>
    <p:extLst>
      <p:ext uri="{BB962C8B-B14F-4D97-AF65-F5344CB8AC3E}">
        <p14:creationId xmlns:p14="http://schemas.microsoft.com/office/powerpoint/2010/main" val="1709768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11E03B1-AFA1-40BB-8891-C06EB4B51B68}"/>
              </a:ext>
            </a:extLst>
          </p:cNvPr>
          <p:cNvSpPr>
            <a:spLocks noGrp="1"/>
          </p:cNvSpPr>
          <p:nvPr>
            <p:ph type="title"/>
          </p:nvPr>
        </p:nvSpPr>
        <p:spPr>
          <a:xfrm>
            <a:off x="2231136" y="467418"/>
            <a:ext cx="7729728" cy="1188720"/>
          </a:xfrm>
          <a:solidFill>
            <a:srgbClr val="FFFFFF"/>
          </a:solidFill>
        </p:spPr>
        <p:txBody>
          <a:bodyPr>
            <a:normAutofit/>
          </a:bodyPr>
          <a:lstStyle/>
          <a:p>
            <a:r>
              <a:rPr lang="en-US" dirty="0"/>
              <a:t>HECHOS DEL presupuesto DE Hempstead DEL 2019-20</a:t>
            </a:r>
          </a:p>
        </p:txBody>
      </p:sp>
      <p:sp>
        <p:nvSpPr>
          <p:cNvPr id="3" name="Content Placeholder 2">
            <a:extLst>
              <a:ext uri="{FF2B5EF4-FFF2-40B4-BE49-F238E27FC236}">
                <a16:creationId xmlns:a16="http://schemas.microsoft.com/office/drawing/2014/main" id="{419CD5D3-BE81-40AD-862C-7DD6C26F00E4}"/>
              </a:ext>
            </a:extLst>
          </p:cNvPr>
          <p:cNvSpPr>
            <a:spLocks noGrp="1"/>
          </p:cNvSpPr>
          <p:nvPr>
            <p:ph idx="1"/>
          </p:nvPr>
        </p:nvSpPr>
        <p:spPr>
          <a:xfrm>
            <a:off x="1706062" y="1843590"/>
            <a:ext cx="8779512" cy="3326928"/>
          </a:xfrm>
        </p:spPr>
        <p:txBody>
          <a:bodyPr>
            <a:normAutofit fontScale="92500" lnSpcReduction="20000"/>
          </a:bodyPr>
          <a:lstStyle/>
          <a:p>
            <a:pPr>
              <a:lnSpc>
                <a:spcPct val="90000"/>
              </a:lnSpc>
            </a:pPr>
            <a:r>
              <a:rPr lang="es-ES" sz="2000" dirty="0">
                <a:solidFill>
                  <a:srgbClr val="404040"/>
                </a:solidFill>
              </a:rPr>
              <a:t>El presupuesto del 2019-20 fue de $</a:t>
            </a:r>
            <a:r>
              <a:rPr lang="en-US" sz="2000" dirty="0"/>
              <a:t> $221,507,736</a:t>
            </a:r>
            <a:endParaRPr lang="es-ES" sz="2000" dirty="0">
              <a:solidFill>
                <a:srgbClr val="404040"/>
              </a:solidFill>
            </a:endParaRPr>
          </a:p>
          <a:p>
            <a:pPr>
              <a:lnSpc>
                <a:spcPct val="90000"/>
              </a:lnSpc>
            </a:pPr>
            <a:r>
              <a:rPr lang="es-ES" sz="2000" dirty="0">
                <a:solidFill>
                  <a:srgbClr val="404040"/>
                </a:solidFill>
              </a:rPr>
              <a:t>Los ingresos que respaldan este presupuesto provienen de:</a:t>
            </a:r>
          </a:p>
          <a:p>
            <a:pPr lvl="8">
              <a:lnSpc>
                <a:spcPct val="90000"/>
              </a:lnSpc>
            </a:pPr>
            <a:r>
              <a:rPr lang="es-ES" sz="2000" dirty="0">
                <a:solidFill>
                  <a:srgbClr val="404040"/>
                </a:solidFill>
              </a:rPr>
              <a:t>Ayuda Estatal		$134,503,565	(61%)</a:t>
            </a:r>
          </a:p>
          <a:p>
            <a:pPr lvl="8">
              <a:lnSpc>
                <a:spcPct val="90000"/>
              </a:lnSpc>
            </a:pPr>
            <a:r>
              <a:rPr lang="es-ES" sz="2000" dirty="0">
                <a:solidFill>
                  <a:srgbClr val="404040"/>
                </a:solidFill>
              </a:rPr>
              <a:t>Recaudación de Impuestos	$  75,934,370	(34%)</a:t>
            </a:r>
          </a:p>
          <a:p>
            <a:pPr lvl="8">
              <a:lnSpc>
                <a:spcPct val="90000"/>
              </a:lnSpc>
            </a:pPr>
            <a:r>
              <a:rPr lang="es-ES" sz="2000" dirty="0">
                <a:solidFill>
                  <a:srgbClr val="404040"/>
                </a:solidFill>
              </a:rPr>
              <a:t>Varios 			$  11,069,801	( 5%)</a:t>
            </a:r>
          </a:p>
          <a:p>
            <a:pPr>
              <a:lnSpc>
                <a:spcPct val="90000"/>
              </a:lnSpc>
            </a:pPr>
            <a:r>
              <a:rPr lang="es-ES" sz="2000" dirty="0">
                <a:solidFill>
                  <a:srgbClr val="404040"/>
                </a:solidFill>
              </a:rPr>
              <a:t>Incrementos presupuestarios en los últimos cuatro años:</a:t>
            </a:r>
          </a:p>
          <a:p>
            <a:pPr lvl="8">
              <a:lnSpc>
                <a:spcPct val="90000"/>
              </a:lnSpc>
            </a:pPr>
            <a:r>
              <a:rPr lang="es-ES" sz="2000" dirty="0">
                <a:solidFill>
                  <a:srgbClr val="404040"/>
                </a:solidFill>
              </a:rPr>
              <a:t>20-21		1.74 %</a:t>
            </a:r>
          </a:p>
          <a:p>
            <a:pPr lvl="8">
              <a:lnSpc>
                <a:spcPct val="90000"/>
              </a:lnSpc>
            </a:pPr>
            <a:r>
              <a:rPr lang="es-ES" sz="2000" dirty="0">
                <a:solidFill>
                  <a:srgbClr val="404040"/>
                </a:solidFill>
              </a:rPr>
              <a:t>19-20% 		3.00 %</a:t>
            </a:r>
          </a:p>
          <a:p>
            <a:pPr lvl="8">
              <a:lnSpc>
                <a:spcPct val="90000"/>
              </a:lnSpc>
            </a:pPr>
            <a:r>
              <a:rPr lang="es-ES" sz="2000" dirty="0">
                <a:solidFill>
                  <a:srgbClr val="404040"/>
                </a:solidFill>
              </a:rPr>
              <a:t>18-19% 		6.10 %</a:t>
            </a:r>
          </a:p>
          <a:p>
            <a:pPr lvl="8">
              <a:lnSpc>
                <a:spcPct val="90000"/>
              </a:lnSpc>
            </a:pPr>
            <a:r>
              <a:rPr lang="es-ES" sz="2000" dirty="0">
                <a:solidFill>
                  <a:srgbClr val="404040"/>
                </a:solidFill>
              </a:rPr>
              <a:t>17-18% 		7.20 %</a:t>
            </a:r>
            <a:endParaRPr lang="en-US" sz="2000" dirty="0">
              <a:solidFill>
                <a:srgbClr val="404040"/>
              </a:solidFill>
            </a:endParaRPr>
          </a:p>
          <a:p>
            <a:pPr lvl="7">
              <a:lnSpc>
                <a:spcPct val="90000"/>
              </a:lnSpc>
            </a:pPr>
            <a:endParaRPr lang="en-US" sz="1300" dirty="0">
              <a:solidFill>
                <a:srgbClr val="404040"/>
              </a:solidFill>
            </a:endParaRPr>
          </a:p>
          <a:p>
            <a:pPr lvl="7">
              <a:lnSpc>
                <a:spcPct val="90000"/>
              </a:lnSpc>
            </a:pPr>
            <a:endParaRPr lang="en-US" sz="1300" dirty="0">
              <a:solidFill>
                <a:srgbClr val="404040"/>
              </a:solidFill>
            </a:endParaRPr>
          </a:p>
          <a:p>
            <a:pPr>
              <a:lnSpc>
                <a:spcPct val="90000"/>
              </a:lnSpc>
            </a:pPr>
            <a:endParaRPr lang="en-US" sz="1300" dirty="0">
              <a:solidFill>
                <a:srgbClr val="404040"/>
              </a:solidFill>
            </a:endParaRPr>
          </a:p>
        </p:txBody>
      </p:sp>
      <p:sp>
        <p:nvSpPr>
          <p:cNvPr id="4" name="Slide Number Placeholder 3">
            <a:extLst>
              <a:ext uri="{FF2B5EF4-FFF2-40B4-BE49-F238E27FC236}">
                <a16:creationId xmlns:a16="http://schemas.microsoft.com/office/drawing/2014/main" id="{1DC41B3D-C5B3-49FE-BA15-E26E601FF909}"/>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8A7A6979-0714-4377-B894-6BE4C2D6E202}" type="slidenum">
              <a:rPr lang="en-US" smtClean="0"/>
              <a:pPr>
                <a:lnSpc>
                  <a:spcPct val="90000"/>
                </a:lnSpc>
                <a:spcAft>
                  <a:spcPts val="600"/>
                </a:spcAft>
              </a:pPr>
              <a:t>11</a:t>
            </a:fld>
            <a:endParaRPr lang="en-US" dirty="0"/>
          </a:p>
        </p:txBody>
      </p:sp>
    </p:spTree>
    <p:extLst>
      <p:ext uri="{BB962C8B-B14F-4D97-AF65-F5344CB8AC3E}">
        <p14:creationId xmlns:p14="http://schemas.microsoft.com/office/powerpoint/2010/main" val="172756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11E03B1-AFA1-40BB-8891-C06EB4B51B68}"/>
              </a:ext>
            </a:extLst>
          </p:cNvPr>
          <p:cNvSpPr>
            <a:spLocks noGrp="1"/>
          </p:cNvSpPr>
          <p:nvPr>
            <p:ph type="title"/>
          </p:nvPr>
        </p:nvSpPr>
        <p:spPr>
          <a:xfrm>
            <a:off x="2231136" y="467418"/>
            <a:ext cx="7729728" cy="1188720"/>
          </a:xfrm>
          <a:solidFill>
            <a:srgbClr val="FFFFFF"/>
          </a:solidFill>
        </p:spPr>
        <p:txBody>
          <a:bodyPr>
            <a:normAutofit/>
          </a:bodyPr>
          <a:lstStyle/>
          <a:p>
            <a:r>
              <a:rPr lang="en-US" dirty="0"/>
              <a:t>HECHOS DEL presupuesto DE Hempstead DEL 2019-20</a:t>
            </a:r>
          </a:p>
        </p:txBody>
      </p:sp>
      <p:sp>
        <p:nvSpPr>
          <p:cNvPr id="3" name="Content Placeholder 2">
            <a:extLst>
              <a:ext uri="{FF2B5EF4-FFF2-40B4-BE49-F238E27FC236}">
                <a16:creationId xmlns:a16="http://schemas.microsoft.com/office/drawing/2014/main" id="{419CD5D3-BE81-40AD-862C-7DD6C26F00E4}"/>
              </a:ext>
            </a:extLst>
          </p:cNvPr>
          <p:cNvSpPr>
            <a:spLocks noGrp="1"/>
          </p:cNvSpPr>
          <p:nvPr>
            <p:ph idx="1"/>
          </p:nvPr>
        </p:nvSpPr>
        <p:spPr>
          <a:xfrm>
            <a:off x="1706062" y="1843590"/>
            <a:ext cx="8779512" cy="3326928"/>
          </a:xfrm>
        </p:spPr>
        <p:txBody>
          <a:bodyPr>
            <a:normAutofit/>
          </a:bodyPr>
          <a:lstStyle/>
          <a:p>
            <a:r>
              <a:rPr lang="es-ES" sz="2800" dirty="0">
                <a:solidFill>
                  <a:srgbClr val="404040"/>
                </a:solidFill>
              </a:rPr>
              <a:t>El presupuesto 2020-21 es $225,364,654</a:t>
            </a:r>
          </a:p>
          <a:p>
            <a:r>
              <a:rPr lang="es-ES" sz="2800" dirty="0">
                <a:solidFill>
                  <a:srgbClr val="404040"/>
                </a:solidFill>
              </a:rPr>
              <a:t>Los ingresos de este presupuesto provienen de:</a:t>
            </a:r>
          </a:p>
          <a:p>
            <a:pPr lvl="5"/>
            <a:r>
              <a:rPr lang="es-ES" sz="2800" dirty="0">
                <a:solidFill>
                  <a:srgbClr val="404040"/>
                </a:solidFill>
              </a:rPr>
              <a:t>Ayuda Estatal		$139,377,311	(62%)</a:t>
            </a:r>
          </a:p>
          <a:p>
            <a:pPr lvl="5"/>
            <a:r>
              <a:rPr lang="es-ES" sz="2800" dirty="0">
                <a:solidFill>
                  <a:srgbClr val="404040"/>
                </a:solidFill>
              </a:rPr>
              <a:t>Recaudación de Impuestos $75,934,370	(34%)</a:t>
            </a:r>
          </a:p>
          <a:p>
            <a:pPr lvl="5"/>
            <a:r>
              <a:rPr lang="es-ES" sz="2800" dirty="0">
                <a:solidFill>
                  <a:srgbClr val="404040"/>
                </a:solidFill>
              </a:rPr>
              <a:t>Varios 			$  10,052,973	(  4%)</a:t>
            </a:r>
            <a:endParaRPr lang="en-US" sz="2800" dirty="0">
              <a:solidFill>
                <a:srgbClr val="404040"/>
              </a:solidFill>
            </a:endParaRPr>
          </a:p>
          <a:p>
            <a:endParaRPr lang="en-US" dirty="0">
              <a:solidFill>
                <a:srgbClr val="404040"/>
              </a:solidFill>
            </a:endParaRPr>
          </a:p>
          <a:p>
            <a:pPr lvl="7"/>
            <a:endParaRPr lang="en-US" dirty="0">
              <a:solidFill>
                <a:srgbClr val="404040"/>
              </a:solidFill>
            </a:endParaRPr>
          </a:p>
          <a:p>
            <a:endParaRPr lang="en-US" dirty="0">
              <a:solidFill>
                <a:srgbClr val="404040"/>
              </a:solidFill>
            </a:endParaRPr>
          </a:p>
        </p:txBody>
      </p:sp>
      <p:sp>
        <p:nvSpPr>
          <p:cNvPr id="4" name="Slide Number Placeholder 3">
            <a:extLst>
              <a:ext uri="{FF2B5EF4-FFF2-40B4-BE49-F238E27FC236}">
                <a16:creationId xmlns:a16="http://schemas.microsoft.com/office/drawing/2014/main" id="{BFA31FDC-849E-4C56-8851-5748E2C65EBE}"/>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8A7A6979-0714-4377-B894-6BE4C2D6E202}" type="slidenum">
              <a:rPr lang="en-US" smtClean="0"/>
              <a:pPr>
                <a:lnSpc>
                  <a:spcPct val="90000"/>
                </a:lnSpc>
                <a:spcAft>
                  <a:spcPts val="600"/>
                </a:spcAft>
              </a:pPr>
              <a:t>12</a:t>
            </a:fld>
            <a:endParaRPr lang="en-US" dirty="0"/>
          </a:p>
        </p:txBody>
      </p:sp>
    </p:spTree>
    <p:extLst>
      <p:ext uri="{BB962C8B-B14F-4D97-AF65-F5344CB8AC3E}">
        <p14:creationId xmlns:p14="http://schemas.microsoft.com/office/powerpoint/2010/main" val="4272110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Responsabilidades del Monitor</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843589"/>
            <a:ext cx="8779512" cy="3690435"/>
          </a:xfrm>
        </p:spPr>
        <p:txBody>
          <a:bodyPr>
            <a:noAutofit/>
          </a:bodyPr>
          <a:lstStyle/>
          <a:p>
            <a:pPr fontAlgn="base"/>
            <a:r>
              <a:rPr lang="es-ES" sz="2100" dirty="0"/>
              <a:t>Servir como miembro exoficio de la Junta sin derecho a voto.</a:t>
            </a:r>
          </a:p>
          <a:p>
            <a:pPr fontAlgn="base"/>
            <a:r>
              <a:rPr lang="es-ES" sz="2100" dirty="0"/>
              <a:t>Ayudar a la Junta a adoptar una política de conflicto de intereses que garantice que los miembros de la junta y los administradores actúen en el mejor interés del Distrito.</a:t>
            </a:r>
          </a:p>
          <a:p>
            <a:pPr fontAlgn="base"/>
            <a:r>
              <a:rPr lang="es-ES" sz="2100" dirty="0"/>
              <a:t>Trabajar con la Junta para desarrollar planes académicos y financieros propuestos para el Distrito a más tardar el 1 de noviembre del 2020 para el año escolar 2020-2021 y los cuatro años escolares posteriores.</a:t>
            </a:r>
          </a:p>
          <a:p>
            <a:pPr fontAlgn="base"/>
            <a:r>
              <a:rPr lang="es-ES" sz="2100" dirty="0"/>
              <a:t>Comenzando con el presupuesto del año escolar 2021-22, asegurarse de que el presupuesto esté equilibrado y sea consistente con el plan financiero a largo plazo del Distrito.</a:t>
            </a:r>
            <a:endParaRPr lang="en-US" sz="2100" dirty="0"/>
          </a:p>
          <a:p>
            <a:pPr lvl="0" fontAlgn="base"/>
            <a:endParaRPr lang="en-US" sz="2000" dirty="0"/>
          </a:p>
          <a:p>
            <a:pPr marL="0" indent="0">
              <a:buNone/>
            </a:pPr>
            <a:endParaRPr lang="en-US" dirty="0"/>
          </a:p>
          <a:p>
            <a:endParaRPr lang="en-US" sz="24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DB556C9E-C38A-4032-9F02-98928562A56C}"/>
              </a:ext>
            </a:extLst>
          </p:cNvPr>
          <p:cNvSpPr>
            <a:spLocks noGrp="1"/>
          </p:cNvSpPr>
          <p:nvPr>
            <p:ph type="sldNum" sz="quarter" idx="12"/>
          </p:nvPr>
        </p:nvSpPr>
        <p:spPr/>
        <p:txBody>
          <a:bodyPr/>
          <a:lstStyle/>
          <a:p>
            <a:fld id="{8A7A6979-0714-4377-B894-6BE4C2D6E202}" type="slidenum">
              <a:rPr lang="en-US" smtClean="0"/>
              <a:pPr/>
              <a:t>13</a:t>
            </a:fld>
            <a:endParaRPr lang="en-US" dirty="0"/>
          </a:p>
        </p:txBody>
      </p:sp>
    </p:spTree>
    <p:extLst>
      <p:ext uri="{BB962C8B-B14F-4D97-AF65-F5344CB8AC3E}">
        <p14:creationId xmlns:p14="http://schemas.microsoft.com/office/powerpoint/2010/main" val="382358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Responsabilidades del Monitor - DetaLLES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291262"/>
            <a:ext cx="8779512" cy="2879256"/>
          </a:xfrm>
        </p:spPr>
        <p:txBody>
          <a:bodyPr>
            <a:normAutofit lnSpcReduction="10000"/>
          </a:bodyPr>
          <a:lstStyle/>
          <a:p>
            <a:pPr fontAlgn="base"/>
            <a:r>
              <a:rPr lang="es-ES" sz="2200" i="1" dirty="0">
                <a:solidFill>
                  <a:srgbClr val="404040"/>
                </a:solidFill>
              </a:rPr>
              <a:t>Servir como miembro exoficio de la Junta sin derecho a voto</a:t>
            </a:r>
          </a:p>
          <a:p>
            <a:pPr lvl="1" fontAlgn="base"/>
            <a:r>
              <a:rPr lang="es-ES" sz="2200" i="1" dirty="0">
                <a:solidFill>
                  <a:srgbClr val="404040"/>
                </a:solidFill>
              </a:rPr>
              <a:t>El Monitor, en virtud de su cargo, se desempeñará como miembro de la Junta Escolar, con derecho a asistir a todas las reuniones, tanto públicas como ejecutivas, y participar en las discusiones sobre todos los asuntos que se le presenten.</a:t>
            </a:r>
          </a:p>
          <a:p>
            <a:pPr lvl="1" fontAlgn="base"/>
            <a:r>
              <a:rPr lang="es-ES" sz="2200" i="1" dirty="0">
                <a:solidFill>
                  <a:srgbClr val="404040"/>
                </a:solidFill>
              </a:rPr>
              <a:t>El Monitor no tiene derecho a votar sobre asuntos que se presenten ante la Junta de Educación, ni se considera su presencia para determinar el quórum de la Junta Educativa.</a:t>
            </a:r>
            <a:endParaRPr lang="en-US" sz="2200" dirty="0">
              <a:solidFill>
                <a:srgbClr val="404040"/>
              </a:solidFill>
            </a:endParaRPr>
          </a:p>
          <a:p>
            <a:pPr marL="0" indent="0">
              <a:buNone/>
            </a:pPr>
            <a:endParaRPr lang="en-US" dirty="0">
              <a:solidFill>
                <a:srgbClr val="404040"/>
              </a:solidFill>
            </a:endParaRPr>
          </a:p>
          <a:p>
            <a:endParaRPr lang="en-US" dirty="0">
              <a:solidFill>
                <a:srgbClr val="404040"/>
              </a:solidFill>
            </a:endParaRPr>
          </a:p>
          <a:p>
            <a:endParaRPr lang="en-US" dirty="0">
              <a:solidFill>
                <a:srgbClr val="404040"/>
              </a:solidFill>
            </a:endParaRPr>
          </a:p>
        </p:txBody>
      </p:sp>
      <p:sp>
        <p:nvSpPr>
          <p:cNvPr id="4" name="Slide Number Placeholder 3">
            <a:extLst>
              <a:ext uri="{FF2B5EF4-FFF2-40B4-BE49-F238E27FC236}">
                <a16:creationId xmlns:a16="http://schemas.microsoft.com/office/drawing/2014/main" id="{D6D3F41C-8E2D-40E1-BBB0-AD24C9C15FEF}"/>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8A7A6979-0714-4377-B894-6BE4C2D6E202}" type="slidenum">
              <a:rPr lang="en-US" smtClean="0"/>
              <a:pPr>
                <a:lnSpc>
                  <a:spcPct val="90000"/>
                </a:lnSpc>
                <a:spcAft>
                  <a:spcPts val="600"/>
                </a:spcAft>
              </a:pPr>
              <a:t>14</a:t>
            </a:fld>
            <a:endParaRPr lang="en-US" dirty="0"/>
          </a:p>
        </p:txBody>
      </p:sp>
    </p:spTree>
    <p:extLst>
      <p:ext uri="{BB962C8B-B14F-4D97-AF65-F5344CB8AC3E}">
        <p14:creationId xmlns:p14="http://schemas.microsoft.com/office/powerpoint/2010/main" val="1803343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Responsabilidades del Monitor - DetaLLES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843590"/>
            <a:ext cx="8779512" cy="3326928"/>
          </a:xfrm>
        </p:spPr>
        <p:txBody>
          <a:bodyPr>
            <a:normAutofit fontScale="92500" lnSpcReduction="10000"/>
          </a:bodyPr>
          <a:lstStyle/>
          <a:p>
            <a:pPr lvl="0" fontAlgn="base"/>
            <a:r>
              <a:rPr lang="es-ES" sz="2300" i="1" dirty="0">
                <a:solidFill>
                  <a:srgbClr val="3D0DC3"/>
                </a:solidFill>
              </a:rPr>
              <a:t>Ayudar a la Junta a adoptar una política de conflicto de intereses que garantice que los miembros de la junta y los administradores actúen en el mejor interés del Distrito.</a:t>
            </a:r>
          </a:p>
          <a:p>
            <a:pPr lvl="1" fontAlgn="base"/>
            <a:r>
              <a:rPr lang="es-ES" sz="2300" i="1" dirty="0">
                <a:solidFill>
                  <a:srgbClr val="404040"/>
                </a:solidFill>
              </a:rPr>
              <a:t>Asegurar que ningún empleado o miembro de la Junta tenga un conflicto entre sus deberes oficiales para el Distrito Escolar y sus intereses externos es fundamental para mantener la integridad fiscal y operativa de las escuelas de Hempstead.</a:t>
            </a:r>
          </a:p>
          <a:p>
            <a:pPr lvl="1" fontAlgn="base"/>
            <a:r>
              <a:rPr lang="es-ES" sz="2300" i="1" dirty="0">
                <a:solidFill>
                  <a:srgbClr val="404040"/>
                </a:solidFill>
              </a:rPr>
              <a:t>El desarrollo de una política integral de ética/conflicto de intereses, de acuerdo con el Artículo 18 de la Ley Municipal General del Estado de Nueva York, será de gran ayuda para lograr el cumplimiento.</a:t>
            </a:r>
            <a:endParaRPr lang="en-US" sz="2300" dirty="0">
              <a:solidFill>
                <a:srgbClr val="404040"/>
              </a:solidFill>
            </a:endParaRPr>
          </a:p>
          <a:p>
            <a:pPr marL="0" indent="0">
              <a:buNone/>
            </a:pPr>
            <a:endParaRPr lang="en-US" dirty="0">
              <a:solidFill>
                <a:srgbClr val="404040"/>
              </a:solidFill>
            </a:endParaRPr>
          </a:p>
          <a:p>
            <a:endParaRPr lang="en-US" dirty="0">
              <a:solidFill>
                <a:srgbClr val="404040"/>
              </a:solidFill>
            </a:endParaRPr>
          </a:p>
          <a:p>
            <a:endParaRPr lang="en-US" dirty="0">
              <a:solidFill>
                <a:srgbClr val="404040"/>
              </a:solidFill>
            </a:endParaRPr>
          </a:p>
        </p:txBody>
      </p:sp>
      <p:sp>
        <p:nvSpPr>
          <p:cNvPr id="4" name="Slide Number Placeholder 3">
            <a:extLst>
              <a:ext uri="{FF2B5EF4-FFF2-40B4-BE49-F238E27FC236}">
                <a16:creationId xmlns:a16="http://schemas.microsoft.com/office/drawing/2014/main" id="{4274718C-22F6-4515-9140-9FDD1A2857CD}"/>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8A7A6979-0714-4377-B894-6BE4C2D6E202}" type="slidenum">
              <a:rPr lang="en-US" smtClean="0"/>
              <a:pPr>
                <a:lnSpc>
                  <a:spcPct val="90000"/>
                </a:lnSpc>
                <a:spcAft>
                  <a:spcPts val="600"/>
                </a:spcAft>
              </a:pPr>
              <a:t>15</a:t>
            </a:fld>
            <a:endParaRPr lang="en-US" dirty="0"/>
          </a:p>
        </p:txBody>
      </p:sp>
    </p:spTree>
    <p:extLst>
      <p:ext uri="{BB962C8B-B14F-4D97-AF65-F5344CB8AC3E}">
        <p14:creationId xmlns:p14="http://schemas.microsoft.com/office/powerpoint/2010/main" val="844149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Responsabilidades del Monitor - DetaLLES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843590"/>
            <a:ext cx="8779512" cy="3326928"/>
          </a:xfrm>
        </p:spPr>
        <p:txBody>
          <a:bodyPr>
            <a:normAutofit fontScale="92500" lnSpcReduction="10000"/>
          </a:bodyPr>
          <a:lstStyle/>
          <a:p>
            <a:pPr lvl="0" fontAlgn="base">
              <a:lnSpc>
                <a:spcPct val="90000"/>
              </a:lnSpc>
            </a:pPr>
            <a:r>
              <a:rPr lang="es-ES" sz="2300" i="1" dirty="0">
                <a:solidFill>
                  <a:srgbClr val="3D0DC3"/>
                </a:solidFill>
              </a:rPr>
              <a:t>Trabajar con la Junta para desarrollar planes académicos y financieros propuestos para el Distrito a más tardar el 1 de noviembre de 2020 para el año escolar 2020-2021 y los cuatro años escolares posteriores.</a:t>
            </a:r>
          </a:p>
          <a:p>
            <a:pPr marL="457200" lvl="2" indent="0" fontAlgn="base">
              <a:lnSpc>
                <a:spcPct val="90000"/>
              </a:lnSpc>
              <a:buNone/>
            </a:pPr>
            <a:r>
              <a:rPr lang="es-ES" sz="2300" i="1" dirty="0">
                <a:solidFill>
                  <a:srgbClr val="404040"/>
                </a:solidFill>
              </a:rPr>
              <a:t>Es crucial para la estabilización académica y fiscal del Distrito Escolar que se desarrolle un plan académico y financiero a largo plazo para guiar a las Escuelas de Hempstead hacia el futuro.</a:t>
            </a:r>
          </a:p>
          <a:p>
            <a:pPr marL="457200" lvl="2" indent="0" fontAlgn="base">
              <a:lnSpc>
                <a:spcPct val="90000"/>
              </a:lnSpc>
              <a:buNone/>
            </a:pPr>
            <a:r>
              <a:rPr lang="es-ES" sz="2300" i="1" dirty="0">
                <a:solidFill>
                  <a:srgbClr val="404040"/>
                </a:solidFill>
              </a:rPr>
              <a:t>Recuerde, un plan es solo eso: un plan. Consiste en las mejores estimaciones, conjuntos de hechos y toma de decisiones en un momento dado. Los planes están sujetos a modificaciones a medida que cambian las condiciones y deben actualizarse para corresponder con las condiciones actuales.</a:t>
            </a:r>
            <a:endParaRPr lang="en-US" sz="2300" dirty="0">
              <a:solidFill>
                <a:srgbClr val="404040"/>
              </a:solidFill>
            </a:endParaRPr>
          </a:p>
          <a:p>
            <a:pPr marL="0" indent="0">
              <a:lnSpc>
                <a:spcPct val="90000"/>
              </a:lnSpc>
              <a:buNone/>
            </a:pPr>
            <a:r>
              <a:rPr lang="en-US" dirty="0">
                <a:solidFill>
                  <a:srgbClr val="404040"/>
                </a:solidFill>
              </a:rPr>
              <a:t>	</a:t>
            </a:r>
          </a:p>
          <a:p>
            <a:pPr>
              <a:lnSpc>
                <a:spcPct val="90000"/>
              </a:lnSpc>
            </a:pPr>
            <a:endParaRPr lang="en-US" dirty="0">
              <a:solidFill>
                <a:srgbClr val="404040"/>
              </a:solidFill>
            </a:endParaRPr>
          </a:p>
          <a:p>
            <a:pPr>
              <a:lnSpc>
                <a:spcPct val="90000"/>
              </a:lnSpc>
            </a:pPr>
            <a:endParaRPr lang="en-US" dirty="0">
              <a:solidFill>
                <a:srgbClr val="404040"/>
              </a:solidFill>
            </a:endParaRPr>
          </a:p>
        </p:txBody>
      </p:sp>
      <p:sp>
        <p:nvSpPr>
          <p:cNvPr id="4" name="Slide Number Placeholder 3">
            <a:extLst>
              <a:ext uri="{FF2B5EF4-FFF2-40B4-BE49-F238E27FC236}">
                <a16:creationId xmlns:a16="http://schemas.microsoft.com/office/drawing/2014/main" id="{DBA07342-C82E-4A2D-BDED-1FD5771B6B65}"/>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8A7A6979-0714-4377-B894-6BE4C2D6E202}" type="slidenum">
              <a:rPr lang="en-US" smtClean="0"/>
              <a:pPr>
                <a:lnSpc>
                  <a:spcPct val="90000"/>
                </a:lnSpc>
                <a:spcAft>
                  <a:spcPts val="600"/>
                </a:spcAft>
              </a:pPr>
              <a:t>16</a:t>
            </a:fld>
            <a:endParaRPr lang="en-US" dirty="0"/>
          </a:p>
        </p:txBody>
      </p:sp>
    </p:spTree>
    <p:extLst>
      <p:ext uri="{BB962C8B-B14F-4D97-AF65-F5344CB8AC3E}">
        <p14:creationId xmlns:p14="http://schemas.microsoft.com/office/powerpoint/2010/main" val="3685765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Responsabilidades del Monitor - DetaLLES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843590"/>
            <a:ext cx="8779512" cy="3490410"/>
          </a:xfrm>
        </p:spPr>
        <p:txBody>
          <a:bodyPr>
            <a:normAutofit fontScale="62500" lnSpcReduction="20000"/>
          </a:bodyPr>
          <a:lstStyle/>
          <a:p>
            <a:pPr lvl="0" fontAlgn="base"/>
            <a:r>
              <a:rPr lang="es-ES" sz="2900" i="1" dirty="0">
                <a:solidFill>
                  <a:srgbClr val="404040"/>
                </a:solidFill>
              </a:rPr>
              <a:t>Plan financiero a largo plazo del Distrito</a:t>
            </a:r>
          </a:p>
          <a:p>
            <a:pPr lvl="1" fontAlgn="base"/>
            <a:r>
              <a:rPr lang="es-ES" sz="2900" i="1" dirty="0">
                <a:solidFill>
                  <a:srgbClr val="404040"/>
                </a:solidFill>
              </a:rPr>
              <a:t>Al desarrollar el plan financiero, el Monitor y la Junta examinarán el impacto de los aumentos salariales contractuales, la perspectiva a largo plazo sobre los costos de proporcionar servicios externos, incluidos los pagos para los estudiantes residentes que asisten a escuelas autónomas y los estudiantes con discapacidades colocados en entornos educativos. fuera del distrito; tendencias en los costos de los beneficios; cambios en el servicio de la deuda; y las necesidades futuras del distrito escolar en términos de inscripción, dotación de personal y proyectos de capital.</a:t>
            </a:r>
          </a:p>
          <a:p>
            <a:pPr lvl="1" fontAlgn="base"/>
            <a:r>
              <a:rPr lang="es-ES" sz="2900" i="1" dirty="0">
                <a:solidFill>
                  <a:srgbClr val="404040"/>
                </a:solidFill>
              </a:rPr>
              <a:t>El borrador del plan financiero estará sujeto a revisión y comentarios públicos antes de ser finalizado.</a:t>
            </a:r>
          </a:p>
          <a:p>
            <a:pPr lvl="1" fontAlgn="base"/>
            <a:r>
              <a:rPr lang="es-ES" sz="2900" i="1" dirty="0">
                <a:solidFill>
                  <a:srgbClr val="404040"/>
                </a:solidFill>
              </a:rPr>
              <a:t>En caso de que haya un desacuerdo entre el Monitor y la Junta sobre aspectos del plan, tales asuntos serán puestos en conocimiento del Comisionado para su resolución.</a:t>
            </a:r>
            <a:endParaRPr lang="en-US" sz="2900" dirty="0">
              <a:solidFill>
                <a:srgbClr val="404040"/>
              </a:solidFill>
            </a:endParaRPr>
          </a:p>
          <a:p>
            <a:pPr lvl="0" fontAlgn="base"/>
            <a:endParaRPr lang="en-US" dirty="0">
              <a:solidFill>
                <a:srgbClr val="404040"/>
              </a:solidFill>
            </a:endParaRPr>
          </a:p>
          <a:p>
            <a:pPr marL="0" indent="0">
              <a:buNone/>
            </a:pPr>
            <a:endParaRPr lang="en-US" dirty="0">
              <a:solidFill>
                <a:srgbClr val="404040"/>
              </a:solidFill>
            </a:endParaRPr>
          </a:p>
          <a:p>
            <a:endParaRPr lang="en-US" dirty="0">
              <a:solidFill>
                <a:srgbClr val="404040"/>
              </a:solidFill>
            </a:endParaRPr>
          </a:p>
          <a:p>
            <a:endParaRPr lang="en-US" dirty="0">
              <a:solidFill>
                <a:srgbClr val="404040"/>
              </a:solidFill>
            </a:endParaRPr>
          </a:p>
        </p:txBody>
      </p:sp>
      <p:sp>
        <p:nvSpPr>
          <p:cNvPr id="4" name="Slide Number Placeholder 3">
            <a:extLst>
              <a:ext uri="{FF2B5EF4-FFF2-40B4-BE49-F238E27FC236}">
                <a16:creationId xmlns:a16="http://schemas.microsoft.com/office/drawing/2014/main" id="{12D01C21-9450-4DF5-9C76-49A6074B8495}"/>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8A7A6979-0714-4377-B894-6BE4C2D6E202}" type="slidenum">
              <a:rPr lang="en-US" smtClean="0"/>
              <a:pPr>
                <a:lnSpc>
                  <a:spcPct val="90000"/>
                </a:lnSpc>
                <a:spcAft>
                  <a:spcPts val="600"/>
                </a:spcAft>
              </a:pPr>
              <a:t>17</a:t>
            </a:fld>
            <a:endParaRPr lang="en-US" dirty="0"/>
          </a:p>
        </p:txBody>
      </p:sp>
    </p:spTree>
    <p:extLst>
      <p:ext uri="{BB962C8B-B14F-4D97-AF65-F5344CB8AC3E}">
        <p14:creationId xmlns:p14="http://schemas.microsoft.com/office/powerpoint/2010/main" val="3480249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Responsabilidades del Monitor - DetaLLES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752600"/>
            <a:ext cx="8779512" cy="3417918"/>
          </a:xfrm>
        </p:spPr>
        <p:txBody>
          <a:bodyPr>
            <a:normAutofit fontScale="92500" lnSpcReduction="10000"/>
          </a:bodyPr>
          <a:lstStyle/>
          <a:p>
            <a:pPr lvl="0" fontAlgn="base"/>
            <a:r>
              <a:rPr lang="es-ES" sz="2300" i="1" dirty="0">
                <a:solidFill>
                  <a:srgbClr val="404040"/>
                </a:solidFill>
              </a:rPr>
              <a:t>Comenzando con el presupuesto del año escolar 2021-22, asegurarse de que el presupuesto esté equilibrado y sea consistente con el plan financiero a largo plazo del Distrito.</a:t>
            </a:r>
          </a:p>
          <a:p>
            <a:pPr lvl="1" fontAlgn="base"/>
            <a:r>
              <a:rPr lang="es-ES" sz="2300" i="1" dirty="0">
                <a:solidFill>
                  <a:srgbClr val="404040"/>
                </a:solidFill>
              </a:rPr>
              <a:t>A partir del presupuesto del año escolar 2021-22, el Monitor será responsable de realizar un análisis integral del presupuesto propuesto por el Distrito.</a:t>
            </a:r>
          </a:p>
          <a:p>
            <a:pPr lvl="1" fontAlgn="base"/>
            <a:r>
              <a:rPr lang="es-ES" sz="2300" i="1" dirty="0">
                <a:solidFill>
                  <a:srgbClr val="404040"/>
                </a:solidFill>
              </a:rPr>
              <a:t>El Monitor llevará a cabo una revisión integral de todos los presupuestos en el futuro, junto con la administración y la Junta Educativa, así como organizaciones externas tales como la Oficina del Contralor del Estado de Nueva York, para garantizar que las especulaciones y proyecciones sean razonables y que el presupuesto parezca equilibrado.</a:t>
            </a:r>
            <a:endParaRPr lang="en-US" sz="2300" dirty="0">
              <a:solidFill>
                <a:srgbClr val="404040"/>
              </a:solidFill>
            </a:endParaRPr>
          </a:p>
          <a:p>
            <a:pPr lvl="0" fontAlgn="base"/>
            <a:endParaRPr lang="en-US" dirty="0">
              <a:solidFill>
                <a:srgbClr val="404040"/>
              </a:solidFill>
            </a:endParaRPr>
          </a:p>
          <a:p>
            <a:pPr marL="0" indent="0">
              <a:buNone/>
            </a:pPr>
            <a:endParaRPr lang="en-US" dirty="0">
              <a:solidFill>
                <a:srgbClr val="404040"/>
              </a:solidFill>
            </a:endParaRPr>
          </a:p>
          <a:p>
            <a:endParaRPr lang="en-US" dirty="0">
              <a:solidFill>
                <a:srgbClr val="404040"/>
              </a:solidFill>
            </a:endParaRPr>
          </a:p>
          <a:p>
            <a:endParaRPr lang="en-US" dirty="0">
              <a:solidFill>
                <a:srgbClr val="404040"/>
              </a:solidFill>
            </a:endParaRPr>
          </a:p>
        </p:txBody>
      </p:sp>
      <p:sp>
        <p:nvSpPr>
          <p:cNvPr id="4" name="Slide Number Placeholder 3">
            <a:extLst>
              <a:ext uri="{FF2B5EF4-FFF2-40B4-BE49-F238E27FC236}">
                <a16:creationId xmlns:a16="http://schemas.microsoft.com/office/drawing/2014/main" id="{3EBA084A-7576-4AC9-85D3-09F216850A90}"/>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8A7A6979-0714-4377-B894-6BE4C2D6E202}" type="slidenum">
              <a:rPr lang="en-US" smtClean="0"/>
              <a:pPr>
                <a:lnSpc>
                  <a:spcPct val="90000"/>
                </a:lnSpc>
                <a:spcAft>
                  <a:spcPts val="600"/>
                </a:spcAft>
              </a:pPr>
              <a:t>18</a:t>
            </a:fld>
            <a:endParaRPr lang="en-US" dirty="0"/>
          </a:p>
        </p:txBody>
      </p:sp>
    </p:spTree>
    <p:extLst>
      <p:ext uri="{BB962C8B-B14F-4D97-AF65-F5344CB8AC3E}">
        <p14:creationId xmlns:p14="http://schemas.microsoft.com/office/powerpoint/2010/main" val="4290292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Responsabilidades del Monitor - continuación</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762125"/>
            <a:ext cx="8779512" cy="3714750"/>
          </a:xfrm>
        </p:spPr>
        <p:txBody>
          <a:bodyPr>
            <a:noAutofit/>
          </a:bodyPr>
          <a:lstStyle/>
          <a:p>
            <a:pPr lvl="0" fontAlgn="base"/>
            <a:r>
              <a:rPr lang="es-ES" sz="2300" dirty="0"/>
              <a:t>Proporcionar informes semestrales sobre el estado académico, fiscal y operativo del Distrito.</a:t>
            </a:r>
          </a:p>
          <a:p>
            <a:pPr lvl="0" fontAlgn="base"/>
            <a:r>
              <a:rPr lang="es-ES" sz="2300" dirty="0"/>
              <a:t>Ayudar a resolver cualquier disputa y conflicto entre el Superintendente y la Junta y entre los miembros de la Junta.</a:t>
            </a:r>
          </a:p>
          <a:p>
            <a:pPr lvl="0" fontAlgn="base"/>
            <a:r>
              <a:rPr lang="es-ES" sz="2300" dirty="0"/>
              <a:t>Desaprobar viajes fuera del Estado pagados por el Distrito;</a:t>
            </a:r>
          </a:p>
          <a:p>
            <a:pPr lvl="0" fontAlgn="base"/>
            <a:r>
              <a:rPr lang="es-ES" sz="2300" dirty="0"/>
              <a:t>Recomendar medidas de ahorro de costos, incluidos pero no limitados a los acuerdos de servicios compartidos; y</a:t>
            </a:r>
          </a:p>
          <a:p>
            <a:pPr lvl="0" fontAlgn="base"/>
            <a:r>
              <a:rPr lang="es-ES" sz="2300" dirty="0"/>
              <a:t>Notificar a la Junta por escrito sobre las violaciones del plan financiero.</a:t>
            </a:r>
            <a:r>
              <a:rPr lang="en-US" sz="2300" dirty="0"/>
              <a:t> </a:t>
            </a:r>
          </a:p>
          <a:p>
            <a:pPr lvl="0" fontAlgn="base"/>
            <a:endParaRPr lang="en-US" sz="1200" dirty="0"/>
          </a:p>
          <a:p>
            <a:endParaRPr lang="en-US" dirty="0"/>
          </a:p>
          <a:p>
            <a:endParaRPr lang="en-US" sz="24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3149507A-8A04-4F1A-8F6B-7F667E12E023}"/>
              </a:ext>
            </a:extLst>
          </p:cNvPr>
          <p:cNvSpPr>
            <a:spLocks noGrp="1"/>
          </p:cNvSpPr>
          <p:nvPr>
            <p:ph type="sldNum" sz="quarter" idx="12"/>
          </p:nvPr>
        </p:nvSpPr>
        <p:spPr/>
        <p:txBody>
          <a:bodyPr/>
          <a:lstStyle/>
          <a:p>
            <a:fld id="{8A7A6979-0714-4377-B894-6BE4C2D6E202}" type="slidenum">
              <a:rPr lang="en-US" smtClean="0"/>
              <a:pPr/>
              <a:t>19</a:t>
            </a:fld>
            <a:endParaRPr lang="en-US" dirty="0"/>
          </a:p>
        </p:txBody>
      </p:sp>
    </p:spTree>
    <p:extLst>
      <p:ext uri="{BB962C8B-B14F-4D97-AF65-F5344CB8AC3E}">
        <p14:creationId xmlns:p14="http://schemas.microsoft.com/office/powerpoint/2010/main" val="3537148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BIENVENIDA y Presentaciones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843590"/>
            <a:ext cx="8779512" cy="3766253"/>
          </a:xfrm>
        </p:spPr>
        <p:txBody>
          <a:bodyPr>
            <a:noAutofit/>
          </a:bodyPr>
          <a:lstStyle/>
          <a:p>
            <a:r>
              <a:rPr lang="en-US" sz="2000" dirty="0">
                <a:ea typeface="Times New Roman" panose="02020603050405020304" pitchFamily="18" charset="0"/>
              </a:rPr>
              <a:t>Moderador:</a:t>
            </a:r>
          </a:p>
          <a:p>
            <a:pPr lvl="1"/>
            <a:r>
              <a:rPr lang="en-US" sz="1800" dirty="0">
                <a:ea typeface="Times New Roman" panose="02020603050405020304" pitchFamily="18" charset="0"/>
              </a:rPr>
              <a:t>Dr. Robert Dillon, Superintendente de Nassau BOCES</a:t>
            </a:r>
          </a:p>
          <a:p>
            <a:r>
              <a:rPr lang="en-US" sz="2000" dirty="0">
                <a:ea typeface="Times New Roman" panose="02020603050405020304" pitchFamily="18" charset="0"/>
              </a:rPr>
              <a:t>Monitor del Estado:</a:t>
            </a:r>
          </a:p>
          <a:p>
            <a:pPr lvl="1"/>
            <a:r>
              <a:rPr lang="en-US" sz="1800" dirty="0">
                <a:ea typeface="Times New Roman" panose="02020603050405020304" pitchFamily="18" charset="0"/>
              </a:rPr>
              <a:t>Dr. William Johnson, Monitor del Distrito Escolar de Hempstead</a:t>
            </a:r>
          </a:p>
          <a:p>
            <a:r>
              <a:rPr lang="en-US" sz="2000" dirty="0">
                <a:ea typeface="Times New Roman" panose="02020603050405020304" pitchFamily="18" charset="0"/>
              </a:rPr>
              <a:t>Representante del Distrito Escolar Hempstead</a:t>
            </a:r>
          </a:p>
          <a:p>
            <a:pPr lvl="1"/>
            <a:r>
              <a:rPr lang="en-US" sz="1800" dirty="0">
                <a:ea typeface="Times New Roman" panose="02020603050405020304" pitchFamily="18" charset="0"/>
              </a:rPr>
              <a:t>Regina Armstrong, Superintendente Interino</a:t>
            </a:r>
          </a:p>
          <a:p>
            <a:r>
              <a:rPr lang="en-US" sz="2000" dirty="0">
                <a:ea typeface="Times New Roman" panose="02020603050405020304" pitchFamily="18" charset="0"/>
              </a:rPr>
              <a:t>Representante del Departamento de Educación del Estado de Nueva York:</a:t>
            </a:r>
          </a:p>
          <a:p>
            <a:pPr lvl="1"/>
            <a:r>
              <a:rPr lang="en-US" sz="1800" dirty="0">
                <a:ea typeface="Times New Roman" panose="02020603050405020304" pitchFamily="18" charset="0"/>
              </a:rPr>
              <a:t>Christina Coughlin, </a:t>
            </a:r>
            <a:r>
              <a:rPr lang="en-US" sz="1800" dirty="0" err="1">
                <a:ea typeface="Times New Roman" panose="02020603050405020304" pitchFamily="18" charset="0"/>
              </a:rPr>
              <a:t>Comisionada</a:t>
            </a:r>
            <a:r>
              <a:rPr lang="en-US" sz="1800" dirty="0">
                <a:ea typeface="Times New Roman" panose="02020603050405020304" pitchFamily="18" charset="0"/>
              </a:rPr>
              <a:t> </a:t>
            </a:r>
            <a:r>
              <a:rPr lang="en-US" sz="1800" dirty="0" err="1">
                <a:ea typeface="Times New Roman" panose="02020603050405020304" pitchFamily="18" charset="0"/>
              </a:rPr>
              <a:t>Asistente</a:t>
            </a:r>
            <a:endParaRPr lang="en-US" sz="1800" dirty="0">
              <a:ea typeface="Times New Roman" panose="02020603050405020304" pitchFamily="18" charset="0"/>
            </a:endParaRPr>
          </a:p>
        </p:txBody>
      </p:sp>
      <p:sp>
        <p:nvSpPr>
          <p:cNvPr id="4" name="Slide Number Placeholder 3">
            <a:extLst>
              <a:ext uri="{FF2B5EF4-FFF2-40B4-BE49-F238E27FC236}">
                <a16:creationId xmlns:a16="http://schemas.microsoft.com/office/drawing/2014/main" id="{5AB279DF-38FE-485E-A72B-BA5281DC4DE1}"/>
              </a:ext>
            </a:extLst>
          </p:cNvPr>
          <p:cNvSpPr>
            <a:spLocks noGrp="1"/>
          </p:cNvSpPr>
          <p:nvPr>
            <p:ph type="sldNum" sz="quarter" idx="12"/>
          </p:nvPr>
        </p:nvSpPr>
        <p:spPr/>
        <p:txBody>
          <a:bodyPr/>
          <a:lstStyle/>
          <a:p>
            <a:fld id="{8A7A6979-0714-4377-B894-6BE4C2D6E202}" type="slidenum">
              <a:rPr lang="en-US" smtClean="0"/>
              <a:pPr/>
              <a:t>2</a:t>
            </a:fld>
            <a:endParaRPr lang="en-US" dirty="0"/>
          </a:p>
        </p:txBody>
      </p:sp>
    </p:spTree>
    <p:extLst>
      <p:ext uri="{BB962C8B-B14F-4D97-AF65-F5344CB8AC3E}">
        <p14:creationId xmlns:p14="http://schemas.microsoft.com/office/powerpoint/2010/main" val="1286756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Responsabilidades del Monitor - DetaLLES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656138"/>
            <a:ext cx="8779512" cy="3514380"/>
          </a:xfrm>
        </p:spPr>
        <p:txBody>
          <a:bodyPr>
            <a:normAutofit fontScale="92500" lnSpcReduction="20000"/>
          </a:bodyPr>
          <a:lstStyle/>
          <a:p>
            <a:pPr lvl="0" fontAlgn="base"/>
            <a:r>
              <a:rPr lang="es-ES" sz="2500" i="1" dirty="0">
                <a:solidFill>
                  <a:srgbClr val="404040"/>
                </a:solidFill>
              </a:rPr>
              <a:t>Proporcionar informes semestrales sobre el estado fiscal y operativo del Distrito.</a:t>
            </a:r>
          </a:p>
          <a:p>
            <a:pPr lvl="1" fontAlgn="base"/>
            <a:r>
              <a:rPr lang="es-ES" sz="2500" i="1" dirty="0">
                <a:solidFill>
                  <a:srgbClr val="404040"/>
                </a:solidFill>
              </a:rPr>
              <a:t>La legislación requiere que se proporcione un informe dos veces al año al Gobernador, la Legislatura del Estado de Nueva York, la Junta de Regentes y el Comisionado de Educación sobre el estado académico, fiscal y operativo de las Escuelas de Hempstead. El informe incluirá copias de todos los contratos celebrados por el Distrito Escolar.</a:t>
            </a:r>
          </a:p>
          <a:p>
            <a:pPr lvl="1" fontAlgn="base"/>
            <a:r>
              <a:rPr lang="es-ES" sz="2500" i="1" dirty="0">
                <a:solidFill>
                  <a:srgbClr val="404040"/>
                </a:solidFill>
              </a:rPr>
              <a:t>El Monitor tendrá acceso a los documentos y registros del Distrito Escolar, incluidas las bases de datos. Actualmente, el Monitor tiene la capacidad de generar una amplia variedad de informes financieros de forma independiente.</a:t>
            </a:r>
            <a:endParaRPr lang="en-US" sz="2500" dirty="0">
              <a:solidFill>
                <a:srgbClr val="404040"/>
              </a:solidFill>
            </a:endParaRPr>
          </a:p>
          <a:p>
            <a:endParaRPr lang="en-US" dirty="0">
              <a:solidFill>
                <a:srgbClr val="404040"/>
              </a:solidFill>
            </a:endParaRPr>
          </a:p>
          <a:p>
            <a:endParaRPr lang="en-US" dirty="0">
              <a:solidFill>
                <a:srgbClr val="404040"/>
              </a:solidFill>
            </a:endParaRPr>
          </a:p>
          <a:p>
            <a:endParaRPr lang="en-US" dirty="0">
              <a:solidFill>
                <a:srgbClr val="404040"/>
              </a:solidFill>
            </a:endParaRPr>
          </a:p>
        </p:txBody>
      </p:sp>
      <p:sp>
        <p:nvSpPr>
          <p:cNvPr id="4" name="Slide Number Placeholder 3">
            <a:extLst>
              <a:ext uri="{FF2B5EF4-FFF2-40B4-BE49-F238E27FC236}">
                <a16:creationId xmlns:a16="http://schemas.microsoft.com/office/drawing/2014/main" id="{32A72754-AF90-4458-ACC1-343C906BFBC1}"/>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8A7A6979-0714-4377-B894-6BE4C2D6E202}" type="slidenum">
              <a:rPr lang="en-US" smtClean="0"/>
              <a:pPr>
                <a:lnSpc>
                  <a:spcPct val="90000"/>
                </a:lnSpc>
                <a:spcAft>
                  <a:spcPts val="600"/>
                </a:spcAft>
              </a:pPr>
              <a:t>20</a:t>
            </a:fld>
            <a:endParaRPr lang="en-US" dirty="0"/>
          </a:p>
        </p:txBody>
      </p:sp>
    </p:spTree>
    <p:extLst>
      <p:ext uri="{BB962C8B-B14F-4D97-AF65-F5344CB8AC3E}">
        <p14:creationId xmlns:p14="http://schemas.microsoft.com/office/powerpoint/2010/main" val="1560846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Responsabilidades del Monitor - DetaLLES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762125"/>
            <a:ext cx="8779512" cy="3408393"/>
          </a:xfrm>
        </p:spPr>
        <p:txBody>
          <a:bodyPr>
            <a:normAutofit/>
          </a:bodyPr>
          <a:lstStyle/>
          <a:p>
            <a:pPr lvl="0" fontAlgn="base"/>
            <a:r>
              <a:rPr lang="es-ES" sz="2400" i="1" dirty="0">
                <a:solidFill>
                  <a:srgbClr val="404040"/>
                </a:solidFill>
              </a:rPr>
              <a:t>Ayudar a resolver cualquier disputa y conflicto entre el Superintendente y la Junta y entre los miembros de la Junta.</a:t>
            </a:r>
          </a:p>
          <a:p>
            <a:pPr lvl="1" fontAlgn="base"/>
            <a:r>
              <a:rPr lang="es-ES" sz="2400" i="1" dirty="0">
                <a:solidFill>
                  <a:srgbClr val="404040"/>
                </a:solidFill>
              </a:rPr>
              <a:t>De manera abrumadora, cuando surgen desacuerdos entre el Superintendente y los miembros de la Junta, o entre los mismos miembros de la Junta, tales disputas pueden resolverse internamente. En los casos en los que estos desacuerdos no puedan resolverse, el Monitor hará todo lo posible para unir amistosamente a las partes.</a:t>
            </a:r>
            <a:endParaRPr lang="en-US" sz="2400" dirty="0">
              <a:solidFill>
                <a:srgbClr val="404040"/>
              </a:solidFill>
            </a:endParaRPr>
          </a:p>
          <a:p>
            <a:pPr lvl="1" fontAlgn="base"/>
            <a:endParaRPr lang="en-US" dirty="0">
              <a:solidFill>
                <a:srgbClr val="404040"/>
              </a:solidFill>
            </a:endParaRPr>
          </a:p>
          <a:p>
            <a:pPr lvl="0" fontAlgn="base"/>
            <a:endParaRPr lang="en-US" dirty="0">
              <a:solidFill>
                <a:srgbClr val="404040"/>
              </a:solidFill>
            </a:endParaRPr>
          </a:p>
          <a:p>
            <a:endParaRPr lang="en-US" dirty="0">
              <a:solidFill>
                <a:srgbClr val="404040"/>
              </a:solidFill>
            </a:endParaRPr>
          </a:p>
          <a:p>
            <a:endParaRPr lang="en-US" dirty="0">
              <a:solidFill>
                <a:srgbClr val="404040"/>
              </a:solidFill>
            </a:endParaRPr>
          </a:p>
        </p:txBody>
      </p:sp>
      <p:sp>
        <p:nvSpPr>
          <p:cNvPr id="4" name="Slide Number Placeholder 3">
            <a:extLst>
              <a:ext uri="{FF2B5EF4-FFF2-40B4-BE49-F238E27FC236}">
                <a16:creationId xmlns:a16="http://schemas.microsoft.com/office/drawing/2014/main" id="{12603A65-5206-48B7-A932-235291081FB1}"/>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8A7A6979-0714-4377-B894-6BE4C2D6E202}" type="slidenum">
              <a:rPr lang="en-US" smtClean="0"/>
              <a:pPr>
                <a:lnSpc>
                  <a:spcPct val="90000"/>
                </a:lnSpc>
                <a:spcAft>
                  <a:spcPts val="600"/>
                </a:spcAft>
              </a:pPr>
              <a:t>21</a:t>
            </a:fld>
            <a:endParaRPr lang="en-US" dirty="0"/>
          </a:p>
        </p:txBody>
      </p:sp>
    </p:spTree>
    <p:extLst>
      <p:ext uri="{BB962C8B-B14F-4D97-AF65-F5344CB8AC3E}">
        <p14:creationId xmlns:p14="http://schemas.microsoft.com/office/powerpoint/2010/main" val="2226114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Responsabilidades del Monitor - DetaLLES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843590"/>
            <a:ext cx="8779512" cy="3326928"/>
          </a:xfrm>
        </p:spPr>
        <p:txBody>
          <a:bodyPr>
            <a:normAutofit lnSpcReduction="10000"/>
          </a:bodyPr>
          <a:lstStyle/>
          <a:p>
            <a:pPr lvl="0" fontAlgn="base"/>
            <a:r>
              <a:rPr lang="es-ES" sz="2400" i="1" dirty="0">
                <a:solidFill>
                  <a:srgbClr val="404040"/>
                </a:solidFill>
              </a:rPr>
              <a:t>Autoridad para desaprobar viajes fuera del Estado pagados por el Distrito.</a:t>
            </a:r>
          </a:p>
          <a:p>
            <a:pPr lvl="1" fontAlgn="base"/>
            <a:r>
              <a:rPr lang="es-ES" sz="2400" i="1" dirty="0">
                <a:solidFill>
                  <a:srgbClr val="404040"/>
                </a:solidFill>
              </a:rPr>
              <a:t>En el pasado, se han planteado preguntas sobre los viajes de empleados, administradores y miembros de la Junta a conferencias fuera del estado. Debido al hecho de que el Distrito Escolar está operando con presupuestos muy ajustados, estos son gastos que deben controlarse. El Monitor está facultado para tomar decisiones finales sobre la necesidad y el beneficio de viajar fuera del Estado para reuniones y conferencias.</a:t>
            </a:r>
            <a:endParaRPr lang="en-US" sz="2400" dirty="0">
              <a:solidFill>
                <a:srgbClr val="404040"/>
              </a:solidFill>
            </a:endParaRPr>
          </a:p>
          <a:p>
            <a:endParaRPr lang="en-US" dirty="0">
              <a:solidFill>
                <a:srgbClr val="404040"/>
              </a:solidFill>
            </a:endParaRPr>
          </a:p>
          <a:p>
            <a:endParaRPr lang="en-US" dirty="0">
              <a:solidFill>
                <a:srgbClr val="404040"/>
              </a:solidFill>
            </a:endParaRPr>
          </a:p>
          <a:p>
            <a:endParaRPr lang="en-US" dirty="0">
              <a:solidFill>
                <a:srgbClr val="404040"/>
              </a:solidFill>
            </a:endParaRPr>
          </a:p>
        </p:txBody>
      </p:sp>
      <p:sp>
        <p:nvSpPr>
          <p:cNvPr id="4" name="Slide Number Placeholder 3">
            <a:extLst>
              <a:ext uri="{FF2B5EF4-FFF2-40B4-BE49-F238E27FC236}">
                <a16:creationId xmlns:a16="http://schemas.microsoft.com/office/drawing/2014/main" id="{881578E7-897B-4C19-B59C-38D5AC29692F}"/>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8A7A6979-0714-4377-B894-6BE4C2D6E202}" type="slidenum">
              <a:rPr lang="en-US" smtClean="0"/>
              <a:pPr>
                <a:lnSpc>
                  <a:spcPct val="90000"/>
                </a:lnSpc>
                <a:spcAft>
                  <a:spcPts val="600"/>
                </a:spcAft>
              </a:pPr>
              <a:t>22</a:t>
            </a:fld>
            <a:endParaRPr lang="en-US" dirty="0"/>
          </a:p>
        </p:txBody>
      </p:sp>
    </p:spTree>
    <p:extLst>
      <p:ext uri="{BB962C8B-B14F-4D97-AF65-F5344CB8AC3E}">
        <p14:creationId xmlns:p14="http://schemas.microsoft.com/office/powerpoint/2010/main" val="2480106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Responsabilidades del Monitor - DetaLLES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291262"/>
            <a:ext cx="8779512" cy="2879256"/>
          </a:xfrm>
        </p:spPr>
        <p:txBody>
          <a:bodyPr>
            <a:normAutofit/>
          </a:bodyPr>
          <a:lstStyle/>
          <a:p>
            <a:pPr lvl="0" fontAlgn="base"/>
            <a:r>
              <a:rPr lang="en-US" i="1" dirty="0">
                <a:solidFill>
                  <a:srgbClr val="404040"/>
                </a:solidFill>
              </a:rPr>
              <a:t>Recommend cost saving measures including, but not limited to, shared service agreements.</a:t>
            </a:r>
          </a:p>
          <a:p>
            <a:pPr lvl="1" fontAlgn="base"/>
            <a:r>
              <a:rPr lang="en-US" dirty="0">
                <a:solidFill>
                  <a:srgbClr val="404040"/>
                </a:solidFill>
              </a:rPr>
              <a:t>In recent years, the State of New York has made it increasingly easier for school districts to seek out economically-efficient ways to procure goods and services, with the goal being to save money through bulk purchasing in conjunction with other governmental entities. </a:t>
            </a:r>
          </a:p>
          <a:p>
            <a:pPr lvl="1" fontAlgn="base"/>
            <a:r>
              <a:rPr lang="en-US" dirty="0">
                <a:solidFill>
                  <a:srgbClr val="404040"/>
                </a:solidFill>
              </a:rPr>
              <a:t>The avenues to do so include buying cooperatives, NYS,  County, and BOCES purchasing contracts, Federal contracts, as well as businesses receiving Minority and Women-Owned Business Enterprise (MWBE) certification from the State of New York.</a:t>
            </a:r>
          </a:p>
          <a:p>
            <a:pPr lvl="1" fontAlgn="base"/>
            <a:endParaRPr lang="en-US" dirty="0">
              <a:solidFill>
                <a:srgbClr val="404040"/>
              </a:solidFill>
            </a:endParaRPr>
          </a:p>
          <a:p>
            <a:endParaRPr lang="en-US" dirty="0">
              <a:solidFill>
                <a:srgbClr val="404040"/>
              </a:solidFill>
            </a:endParaRPr>
          </a:p>
          <a:p>
            <a:endParaRPr lang="en-US" dirty="0">
              <a:solidFill>
                <a:srgbClr val="404040"/>
              </a:solidFill>
            </a:endParaRPr>
          </a:p>
          <a:p>
            <a:endParaRPr lang="en-US" dirty="0">
              <a:solidFill>
                <a:srgbClr val="404040"/>
              </a:solidFill>
            </a:endParaRPr>
          </a:p>
        </p:txBody>
      </p:sp>
      <p:sp>
        <p:nvSpPr>
          <p:cNvPr id="4" name="Slide Number Placeholder 3">
            <a:extLst>
              <a:ext uri="{FF2B5EF4-FFF2-40B4-BE49-F238E27FC236}">
                <a16:creationId xmlns:a16="http://schemas.microsoft.com/office/drawing/2014/main" id="{A6EA318A-9EF8-4AD4-83D2-0A473669A6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8A7A6979-0714-4377-B894-6BE4C2D6E202}" type="slidenum">
              <a:rPr lang="en-US" smtClean="0"/>
              <a:pPr>
                <a:lnSpc>
                  <a:spcPct val="90000"/>
                </a:lnSpc>
                <a:spcAft>
                  <a:spcPts val="600"/>
                </a:spcAft>
              </a:pPr>
              <a:t>23</a:t>
            </a:fld>
            <a:endParaRPr lang="en-US" dirty="0"/>
          </a:p>
        </p:txBody>
      </p:sp>
    </p:spTree>
    <p:extLst>
      <p:ext uri="{BB962C8B-B14F-4D97-AF65-F5344CB8AC3E}">
        <p14:creationId xmlns:p14="http://schemas.microsoft.com/office/powerpoint/2010/main" val="2740076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Responsabilidades del Monitor - DetaLLES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843590"/>
            <a:ext cx="8779512" cy="3326928"/>
          </a:xfrm>
        </p:spPr>
        <p:txBody>
          <a:bodyPr>
            <a:normAutofit fontScale="40000" lnSpcReduction="20000"/>
          </a:bodyPr>
          <a:lstStyle/>
          <a:p>
            <a:pPr>
              <a:lnSpc>
                <a:spcPct val="90000"/>
              </a:lnSpc>
            </a:pPr>
            <a:r>
              <a:rPr lang="es-ES" sz="5100" i="1" dirty="0">
                <a:solidFill>
                  <a:srgbClr val="3D0DC3"/>
                </a:solidFill>
              </a:rPr>
              <a:t>Notificar a la Junta por escrito sobre las violaciones del plan financiero.</a:t>
            </a:r>
          </a:p>
          <a:p>
            <a:pPr marL="228600" lvl="1" indent="0">
              <a:lnSpc>
                <a:spcPct val="90000"/>
              </a:lnSpc>
              <a:buNone/>
            </a:pPr>
            <a:r>
              <a:rPr lang="es-ES" sz="5100" i="1" dirty="0">
                <a:solidFill>
                  <a:srgbClr val="404040"/>
                </a:solidFill>
              </a:rPr>
              <a:t>Podría existir una violación del plan financiero de cinco años cuando la administración o la Junta Escolar intenten gastar fondos en artículos cuestionables o gastar fondos cuando los fondos no están disponibles para el propósito previsto.</a:t>
            </a:r>
          </a:p>
          <a:p>
            <a:pPr marL="228600" lvl="1" indent="0">
              <a:lnSpc>
                <a:spcPct val="90000"/>
              </a:lnSpc>
              <a:buNone/>
            </a:pPr>
            <a:r>
              <a:rPr lang="es-ES" sz="5100" i="1" dirty="0">
                <a:solidFill>
                  <a:srgbClr val="404040"/>
                </a:solidFill>
              </a:rPr>
              <a:t>Otro ejemplo de una violación del plan sería cuando el Distrito Escolar se vea obligado a hacer recortes a mitad de año debido a cambios en las proyecciones de ingresos, pero se niega a hacerlo, poniendo en peligro un presupuesto equilibrado al final del año.</a:t>
            </a:r>
          </a:p>
          <a:p>
            <a:pPr marL="228600" lvl="1" indent="0">
              <a:lnSpc>
                <a:spcPct val="90000"/>
              </a:lnSpc>
              <a:buNone/>
            </a:pPr>
            <a:r>
              <a:rPr lang="es-ES" sz="5100" i="1" dirty="0">
                <a:solidFill>
                  <a:srgbClr val="404040"/>
                </a:solidFill>
              </a:rPr>
              <a:t>En ambos casos, el monitor notificaría a la Junta Educativa de la infracción y solicitaría una acción correctiva. Si no se realiza una corrección, el Monitor avisará al Departamento de Educación del Estado para una posible acción.</a:t>
            </a:r>
            <a:endParaRPr lang="en-US" sz="5100" dirty="0">
              <a:solidFill>
                <a:srgbClr val="404040"/>
              </a:solidFill>
            </a:endParaRPr>
          </a:p>
          <a:p>
            <a:pPr marL="228600" lvl="1" indent="0" fontAlgn="base">
              <a:lnSpc>
                <a:spcPct val="90000"/>
              </a:lnSpc>
              <a:buNone/>
            </a:pPr>
            <a:r>
              <a:rPr lang="en-US" sz="1400" dirty="0">
                <a:solidFill>
                  <a:srgbClr val="404040"/>
                </a:solidFill>
              </a:rPr>
              <a:t>	</a:t>
            </a:r>
          </a:p>
          <a:p>
            <a:pPr marL="228600" lvl="1" indent="0" fontAlgn="base">
              <a:lnSpc>
                <a:spcPct val="90000"/>
              </a:lnSpc>
              <a:buNone/>
            </a:pPr>
            <a:endParaRPr lang="en-US" sz="1400" dirty="0">
              <a:solidFill>
                <a:srgbClr val="404040"/>
              </a:solidFill>
            </a:endParaRPr>
          </a:p>
          <a:p>
            <a:pPr marL="228600" lvl="1" indent="0" fontAlgn="base">
              <a:lnSpc>
                <a:spcPct val="90000"/>
              </a:lnSpc>
              <a:buNone/>
            </a:pPr>
            <a:r>
              <a:rPr lang="en-US" sz="1400" dirty="0">
                <a:solidFill>
                  <a:srgbClr val="404040"/>
                </a:solidFill>
              </a:rPr>
              <a:t> </a:t>
            </a:r>
          </a:p>
          <a:p>
            <a:pPr lvl="0" fontAlgn="base">
              <a:lnSpc>
                <a:spcPct val="90000"/>
              </a:lnSpc>
            </a:pPr>
            <a:endParaRPr lang="en-US" sz="1400" dirty="0">
              <a:solidFill>
                <a:srgbClr val="404040"/>
              </a:solidFill>
            </a:endParaRPr>
          </a:p>
          <a:p>
            <a:pPr>
              <a:lnSpc>
                <a:spcPct val="90000"/>
              </a:lnSpc>
            </a:pPr>
            <a:endParaRPr lang="en-US" sz="1400" dirty="0">
              <a:solidFill>
                <a:srgbClr val="404040"/>
              </a:solidFill>
            </a:endParaRPr>
          </a:p>
          <a:p>
            <a:pPr>
              <a:lnSpc>
                <a:spcPct val="90000"/>
              </a:lnSpc>
            </a:pPr>
            <a:endParaRPr lang="en-US" sz="1400" dirty="0">
              <a:solidFill>
                <a:srgbClr val="404040"/>
              </a:solidFill>
            </a:endParaRPr>
          </a:p>
          <a:p>
            <a:pPr>
              <a:lnSpc>
                <a:spcPct val="90000"/>
              </a:lnSpc>
            </a:pPr>
            <a:endParaRPr lang="en-US" sz="1400" dirty="0">
              <a:solidFill>
                <a:srgbClr val="404040"/>
              </a:solidFill>
            </a:endParaRPr>
          </a:p>
        </p:txBody>
      </p:sp>
      <p:sp>
        <p:nvSpPr>
          <p:cNvPr id="4" name="Slide Number Placeholder 3">
            <a:extLst>
              <a:ext uri="{FF2B5EF4-FFF2-40B4-BE49-F238E27FC236}">
                <a16:creationId xmlns:a16="http://schemas.microsoft.com/office/drawing/2014/main" id="{BD80326A-9EDC-4AEF-BE05-8CF196E8BC01}"/>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8A7A6979-0714-4377-B894-6BE4C2D6E202}" type="slidenum">
              <a:rPr lang="en-US" smtClean="0"/>
              <a:pPr>
                <a:lnSpc>
                  <a:spcPct val="90000"/>
                </a:lnSpc>
                <a:spcAft>
                  <a:spcPts val="600"/>
                </a:spcAft>
              </a:pPr>
              <a:t>24</a:t>
            </a:fld>
            <a:endParaRPr lang="en-US" dirty="0"/>
          </a:p>
        </p:txBody>
      </p:sp>
    </p:spTree>
    <p:extLst>
      <p:ext uri="{BB962C8B-B14F-4D97-AF65-F5344CB8AC3E}">
        <p14:creationId xmlns:p14="http://schemas.microsoft.com/office/powerpoint/2010/main" val="22900052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Participación de la comunidad</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981201"/>
            <a:ext cx="8779512" cy="3331028"/>
          </a:xfrm>
        </p:spPr>
        <p:txBody>
          <a:bodyPr>
            <a:noAutofit/>
          </a:bodyPr>
          <a:lstStyle/>
          <a:p>
            <a:r>
              <a:rPr lang="es-ES" sz="2400" dirty="0">
                <a:solidFill>
                  <a:srgbClr val="404040"/>
                </a:solidFill>
              </a:rPr>
              <a:t>Se programarán reuniones con y se solicitará información a:</a:t>
            </a:r>
          </a:p>
          <a:p>
            <a:pPr lvl="1"/>
            <a:r>
              <a:rPr lang="es-ES" sz="2200" dirty="0">
                <a:solidFill>
                  <a:srgbClr val="404040"/>
                </a:solidFill>
              </a:rPr>
              <a:t>El Comité de Auditoría de la Junta de Educación</a:t>
            </a:r>
          </a:p>
          <a:p>
            <a:pPr lvl="1"/>
            <a:r>
              <a:rPr lang="es-ES" sz="2200" dirty="0">
                <a:solidFill>
                  <a:srgbClr val="404040"/>
                </a:solidFill>
              </a:rPr>
              <a:t>La administración del pueblo</a:t>
            </a:r>
          </a:p>
          <a:p>
            <a:pPr lvl="1"/>
            <a:r>
              <a:rPr lang="es-ES" sz="2200" dirty="0">
                <a:solidFill>
                  <a:srgbClr val="404040"/>
                </a:solidFill>
              </a:rPr>
              <a:t>Legisladores locales y estatales</a:t>
            </a:r>
          </a:p>
          <a:p>
            <a:pPr lvl="1"/>
            <a:r>
              <a:rPr lang="es-ES" sz="2200" dirty="0">
                <a:solidFill>
                  <a:srgbClr val="404040"/>
                </a:solidFill>
              </a:rPr>
              <a:t>Padres</a:t>
            </a:r>
          </a:p>
          <a:p>
            <a:pPr lvl="1"/>
            <a:r>
              <a:rPr lang="es-ES" sz="2200" dirty="0">
                <a:solidFill>
                  <a:srgbClr val="404040"/>
                </a:solidFill>
              </a:rPr>
              <a:t>Maestros</a:t>
            </a:r>
          </a:p>
          <a:p>
            <a:pPr lvl="1"/>
            <a:r>
              <a:rPr lang="es-ES" sz="2200" dirty="0">
                <a:solidFill>
                  <a:srgbClr val="404040"/>
                </a:solidFill>
              </a:rPr>
              <a:t>Otras personas y organizaciones según sea necesario</a:t>
            </a:r>
            <a:endParaRPr lang="en-US" sz="2200" dirty="0">
              <a:solidFill>
                <a:srgbClr val="404040"/>
              </a:solidFill>
            </a:endParaRPr>
          </a:p>
        </p:txBody>
      </p:sp>
      <p:sp>
        <p:nvSpPr>
          <p:cNvPr id="4" name="Slide Number Placeholder 3">
            <a:extLst>
              <a:ext uri="{FF2B5EF4-FFF2-40B4-BE49-F238E27FC236}">
                <a16:creationId xmlns:a16="http://schemas.microsoft.com/office/drawing/2014/main" id="{5CF5F6EE-79B0-47F6-A3DE-54136D44EC78}"/>
              </a:ext>
            </a:extLst>
          </p:cNvPr>
          <p:cNvSpPr>
            <a:spLocks noGrp="1"/>
          </p:cNvSpPr>
          <p:nvPr>
            <p:ph type="sldNum" sz="quarter" idx="12"/>
          </p:nvPr>
        </p:nvSpPr>
        <p:spPr/>
        <p:txBody>
          <a:bodyPr/>
          <a:lstStyle/>
          <a:p>
            <a:fld id="{8A7A6979-0714-4377-B894-6BE4C2D6E202}" type="slidenum">
              <a:rPr lang="en-US" smtClean="0"/>
              <a:pPr/>
              <a:t>25</a:t>
            </a:fld>
            <a:endParaRPr lang="en-US" dirty="0"/>
          </a:p>
        </p:txBody>
      </p:sp>
    </p:spTree>
    <p:extLst>
      <p:ext uri="{BB962C8B-B14F-4D97-AF65-F5344CB8AC3E}">
        <p14:creationId xmlns:p14="http://schemas.microsoft.com/office/powerpoint/2010/main" val="1439104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Comentarios y preguntas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981201"/>
            <a:ext cx="8779512" cy="3331028"/>
          </a:xfrm>
        </p:spPr>
        <p:txBody>
          <a:bodyPr>
            <a:noAutofit/>
          </a:bodyPr>
          <a:lstStyle/>
          <a:p>
            <a:r>
              <a:rPr lang="es-ES" sz="2400" dirty="0">
                <a:solidFill>
                  <a:srgbClr val="404040"/>
                </a:solidFill>
              </a:rPr>
              <a:t>A continuación, permitiremos que las personas que se hayan inscrito hablen un máximo de tres minutos para hacer sus comentarios y / o hacer sus preguntas.</a:t>
            </a:r>
            <a:endParaRPr lang="en-US" sz="2400" dirty="0">
              <a:solidFill>
                <a:srgbClr val="404040"/>
              </a:solidFill>
            </a:endParaRPr>
          </a:p>
        </p:txBody>
      </p:sp>
      <p:sp>
        <p:nvSpPr>
          <p:cNvPr id="4" name="Slide Number Placeholder 3">
            <a:extLst>
              <a:ext uri="{FF2B5EF4-FFF2-40B4-BE49-F238E27FC236}">
                <a16:creationId xmlns:a16="http://schemas.microsoft.com/office/drawing/2014/main" id="{5CF5F6EE-79B0-47F6-A3DE-54136D44EC78}"/>
              </a:ext>
            </a:extLst>
          </p:cNvPr>
          <p:cNvSpPr>
            <a:spLocks noGrp="1"/>
          </p:cNvSpPr>
          <p:nvPr>
            <p:ph type="sldNum" sz="quarter" idx="12"/>
          </p:nvPr>
        </p:nvSpPr>
        <p:spPr/>
        <p:txBody>
          <a:bodyPr/>
          <a:lstStyle/>
          <a:p>
            <a:fld id="{8A7A6979-0714-4377-B894-6BE4C2D6E202}" type="slidenum">
              <a:rPr lang="en-US" smtClean="0"/>
              <a:pPr/>
              <a:t>26</a:t>
            </a:fld>
            <a:endParaRPr lang="en-US" dirty="0"/>
          </a:p>
        </p:txBody>
      </p:sp>
    </p:spTree>
    <p:extLst>
      <p:ext uri="{BB962C8B-B14F-4D97-AF65-F5344CB8AC3E}">
        <p14:creationId xmlns:p14="http://schemas.microsoft.com/office/powerpoint/2010/main" val="35269180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Próximos pasos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843591"/>
            <a:ext cx="8779512" cy="4141158"/>
          </a:xfrm>
        </p:spPr>
        <p:txBody>
          <a:bodyPr>
            <a:noAutofit/>
          </a:bodyPr>
          <a:lstStyle/>
          <a:p>
            <a:r>
              <a:rPr lang="es-ES" sz="2400" dirty="0">
                <a:solidFill>
                  <a:srgbClr val="404040"/>
                </a:solidFill>
              </a:rPr>
              <a:t>Un registro de esta audiencia pública estará disponible en el sitio web del distrito en </a:t>
            </a:r>
            <a:r>
              <a:rPr lang="es-ES" sz="2400" dirty="0">
                <a:solidFill>
                  <a:srgbClr val="404040"/>
                </a:solidFill>
                <a:hlinkClick r:id="rId3"/>
              </a:rPr>
              <a:t>https://www.hempsteadschools.org/</a:t>
            </a:r>
            <a:r>
              <a:rPr lang="es-ES" sz="2400" dirty="0">
                <a:solidFill>
                  <a:srgbClr val="404040"/>
                </a:solidFill>
              </a:rPr>
              <a:t> </a:t>
            </a:r>
          </a:p>
          <a:p>
            <a:r>
              <a:rPr lang="es-ES" sz="2400" dirty="0">
                <a:solidFill>
                  <a:srgbClr val="404040"/>
                </a:solidFill>
              </a:rPr>
              <a:t>Las respuestas a las preguntas que no se abordaron en esta audiencia y que sean relevantes para el tema también estarán disponibles en el registro público.</a:t>
            </a:r>
          </a:p>
          <a:p>
            <a:r>
              <a:rPr lang="es-ES" sz="2400" dirty="0">
                <a:solidFill>
                  <a:srgbClr val="404040"/>
                </a:solidFill>
              </a:rPr>
              <a:t>Le agradecemos su participación en la audiencia de esta noche y esperamos trabajar junto con la administración, la Junta Escolar y la comunidad para estabilizar y mejorar el desempeño académico y fiscal de las Escuelas Públicas de Hempstead.</a:t>
            </a:r>
            <a:endParaRPr lang="en-US" sz="2400" dirty="0">
              <a:solidFill>
                <a:srgbClr val="404040"/>
              </a:solidFill>
            </a:endParaRPr>
          </a:p>
        </p:txBody>
      </p:sp>
      <p:sp>
        <p:nvSpPr>
          <p:cNvPr id="4" name="Slide Number Placeholder 3">
            <a:extLst>
              <a:ext uri="{FF2B5EF4-FFF2-40B4-BE49-F238E27FC236}">
                <a16:creationId xmlns:a16="http://schemas.microsoft.com/office/drawing/2014/main" id="{4040BEBF-65FC-43E9-8E56-44B053C2D1CA}"/>
              </a:ext>
            </a:extLst>
          </p:cNvPr>
          <p:cNvSpPr>
            <a:spLocks noGrp="1"/>
          </p:cNvSpPr>
          <p:nvPr>
            <p:ph type="sldNum" sz="quarter" idx="12"/>
          </p:nvPr>
        </p:nvSpPr>
        <p:spPr/>
        <p:txBody>
          <a:bodyPr/>
          <a:lstStyle/>
          <a:p>
            <a:fld id="{8A7A6979-0714-4377-B894-6BE4C2D6E202}" type="slidenum">
              <a:rPr lang="en-US" smtClean="0"/>
              <a:pPr/>
              <a:t>27</a:t>
            </a:fld>
            <a:endParaRPr lang="en-US" dirty="0"/>
          </a:p>
        </p:txBody>
      </p:sp>
    </p:spTree>
    <p:extLst>
      <p:ext uri="{BB962C8B-B14F-4D97-AF65-F5344CB8AC3E}">
        <p14:creationId xmlns:p14="http://schemas.microsoft.com/office/powerpoint/2010/main" val="281316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Agenda</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249424"/>
            <a:ext cx="8779512" cy="2921094"/>
          </a:xfrm>
        </p:spPr>
        <p:txBody>
          <a:bodyPr>
            <a:noAutofit/>
          </a:bodyPr>
          <a:lstStyle/>
          <a:p>
            <a:r>
              <a:rPr lang="es-ES" sz="2400" dirty="0">
                <a:ea typeface="Times New Roman" panose="02020603050405020304" pitchFamily="18" charset="0"/>
              </a:rPr>
              <a:t>Protocolos de reunión virtual para aquellos que se han registrado para hablar</a:t>
            </a:r>
          </a:p>
          <a:p>
            <a:r>
              <a:rPr lang="es-ES" sz="2400" dirty="0">
                <a:ea typeface="Times New Roman" panose="02020603050405020304" pitchFamily="18" charset="0"/>
              </a:rPr>
              <a:t>Presentación sobre la Legislación del Estado de Nueva York con respecto al desempeño fiscal del Distrito Escolar y los resultados deseados (Dr. William Johnson)</a:t>
            </a:r>
          </a:p>
          <a:p>
            <a:r>
              <a:rPr lang="es-ES" sz="2400" dirty="0">
                <a:ea typeface="Times New Roman" panose="02020603050405020304" pitchFamily="18" charset="0"/>
              </a:rPr>
              <a:t>Oportunidad para comentarios públicos</a:t>
            </a:r>
          </a:p>
          <a:p>
            <a:r>
              <a:rPr lang="es-ES" sz="2400" dirty="0">
                <a:ea typeface="Times New Roman" panose="02020603050405020304" pitchFamily="18" charset="0"/>
              </a:rPr>
              <a:t>Próximos pasos en proceso</a:t>
            </a:r>
            <a:endParaRPr lang="en-US" sz="2400" dirty="0">
              <a:solidFill>
                <a:srgbClr val="404040"/>
              </a:solidFill>
            </a:endParaRPr>
          </a:p>
        </p:txBody>
      </p:sp>
      <p:sp>
        <p:nvSpPr>
          <p:cNvPr id="4" name="Slide Number Placeholder 3">
            <a:extLst>
              <a:ext uri="{FF2B5EF4-FFF2-40B4-BE49-F238E27FC236}">
                <a16:creationId xmlns:a16="http://schemas.microsoft.com/office/drawing/2014/main" id="{3512B614-EC9F-4492-9FF3-7AE5A66B3AA2}"/>
              </a:ext>
            </a:extLst>
          </p:cNvPr>
          <p:cNvSpPr>
            <a:spLocks noGrp="1"/>
          </p:cNvSpPr>
          <p:nvPr>
            <p:ph type="sldNum" sz="quarter" idx="12"/>
          </p:nvPr>
        </p:nvSpPr>
        <p:spPr/>
        <p:txBody>
          <a:bodyPr/>
          <a:lstStyle/>
          <a:p>
            <a:fld id="{8A7A6979-0714-4377-B894-6BE4C2D6E202}" type="slidenum">
              <a:rPr lang="en-US" smtClean="0"/>
              <a:pPr/>
              <a:t>3</a:t>
            </a:fld>
            <a:endParaRPr lang="en-US" dirty="0"/>
          </a:p>
        </p:txBody>
      </p:sp>
    </p:spTree>
    <p:extLst>
      <p:ext uri="{BB962C8B-B14F-4D97-AF65-F5344CB8AC3E}">
        <p14:creationId xmlns:p14="http://schemas.microsoft.com/office/powerpoint/2010/main" val="3071633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Protocolos de reuniones virtuales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244" y="1843590"/>
            <a:ext cx="8779512" cy="3432056"/>
          </a:xfrm>
        </p:spPr>
        <p:txBody>
          <a:bodyPr>
            <a:noAutofit/>
          </a:bodyPr>
          <a:lstStyle/>
          <a:p>
            <a:r>
              <a:rPr lang="es-ES" sz="2400" dirty="0">
                <a:latin typeface="Calibri" panose="020F0502020204030204" pitchFamily="34" charset="0"/>
                <a:ea typeface="Times New Roman" panose="02020603050405020304" pitchFamily="18" charset="0"/>
              </a:rPr>
              <a:t>Una vez que el monitor haya terminado su presentación, abriremos la reunión para preguntas.</a:t>
            </a:r>
          </a:p>
          <a:p>
            <a:r>
              <a:rPr lang="es-ES" sz="2400" dirty="0">
                <a:latin typeface="Calibri" panose="020F0502020204030204" pitchFamily="34" charset="0"/>
                <a:ea typeface="Times New Roman" panose="02020603050405020304" pitchFamily="18" charset="0"/>
              </a:rPr>
              <a:t>Cualquiera que haya presentado una solicitud para hablar tendrá 3 minutos para hablar y se le llamará por su nombre cuando sea su turno.</a:t>
            </a:r>
          </a:p>
          <a:p>
            <a:r>
              <a:rPr lang="es-ES" sz="2400" dirty="0">
                <a:latin typeface="Calibri" panose="020F0502020204030204" pitchFamily="34" charset="0"/>
                <a:ea typeface="Times New Roman" panose="02020603050405020304" pitchFamily="18" charset="0"/>
              </a:rPr>
              <a:t>Cualquiera que no haya presentado una solicitud para hablar antes de la audiencia puede enviar comentarios a: </a:t>
            </a:r>
            <a:r>
              <a:rPr lang="es-ES" sz="2400" dirty="0">
                <a:latin typeface="Calibri" panose="020F0502020204030204" pitchFamily="34" charset="0"/>
                <a:ea typeface="Times New Roman" panose="02020603050405020304" pitchFamily="18" charset="0"/>
                <a:hlinkClick r:id="rId3"/>
              </a:rPr>
              <a:t>wjohnson@hempsteadschools.org</a:t>
            </a:r>
            <a:r>
              <a:rPr lang="es-ES" sz="2400" dirty="0">
                <a:latin typeface="Calibri" panose="020F0502020204030204" pitchFamily="34" charset="0"/>
                <a:ea typeface="Times New Roman" panose="02020603050405020304" pitchFamily="18" charset="0"/>
              </a:rPr>
              <a:t> </a:t>
            </a:r>
            <a:endParaRPr lang="en-US" sz="2400" b="1" u="sng" dirty="0">
              <a:cs typeface="Calibri" panose="020F0502020204030204" pitchFamily="34" charset="0"/>
            </a:endParaRPr>
          </a:p>
          <a:p>
            <a:pPr marL="0" indent="0">
              <a:buNone/>
            </a:pPr>
            <a:endParaRPr lang="en-US" sz="2400" dirty="0">
              <a:latin typeface="Calibri" panose="020F0502020204030204" pitchFamily="34"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9EFB3815-F73E-4BBA-84B6-B3B2B952F3B9}"/>
              </a:ext>
            </a:extLst>
          </p:cNvPr>
          <p:cNvSpPr>
            <a:spLocks noGrp="1"/>
          </p:cNvSpPr>
          <p:nvPr>
            <p:ph type="sldNum" sz="quarter" idx="12"/>
          </p:nvPr>
        </p:nvSpPr>
        <p:spPr/>
        <p:txBody>
          <a:bodyPr/>
          <a:lstStyle/>
          <a:p>
            <a:fld id="{8A7A6979-0714-4377-B894-6BE4C2D6E202}" type="slidenum">
              <a:rPr lang="en-US" smtClean="0"/>
              <a:pPr/>
              <a:t>4</a:t>
            </a:fld>
            <a:endParaRPr lang="en-US" dirty="0"/>
          </a:p>
        </p:txBody>
      </p:sp>
    </p:spTree>
    <p:extLst>
      <p:ext uri="{BB962C8B-B14F-4D97-AF65-F5344CB8AC3E}">
        <p14:creationId xmlns:p14="http://schemas.microsoft.com/office/powerpoint/2010/main" val="2932911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s-ES" dirty="0"/>
              <a:t>Autoridad legal del monitor de Hempstead</a:t>
            </a:r>
            <a:endParaRPr lang="en-US" dirty="0"/>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123556"/>
            <a:ext cx="8779512" cy="3046962"/>
          </a:xfrm>
        </p:spPr>
        <p:txBody>
          <a:bodyPr>
            <a:noAutofit/>
          </a:bodyPr>
          <a:lstStyle/>
          <a:p>
            <a:pPr marL="0" indent="0">
              <a:buNone/>
            </a:pPr>
            <a:r>
              <a:rPr lang="es-ES" sz="2400" dirty="0">
                <a:solidFill>
                  <a:srgbClr val="404040"/>
                </a:solidFill>
              </a:rPr>
              <a:t>El Capítulo 19 de las Leyes del 2020 requiere que el Comisionado designe un Monitor para el Distrito Escolar Hempstead para brindar supervisión, orientación y asistencia técnica relacionada con las políticas, prácticas, programas y decisiones académicas y fiscales del Distrito, la Junta de Educación y el Superintendente.</a:t>
            </a:r>
            <a:endParaRPr lang="en-US" sz="2400" dirty="0"/>
          </a:p>
          <a:p>
            <a:endParaRPr lang="en-US" sz="28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5F42B1D6-C70F-4A9C-9617-74077AC1B1A2}"/>
              </a:ext>
            </a:extLst>
          </p:cNvPr>
          <p:cNvSpPr>
            <a:spLocks noGrp="1"/>
          </p:cNvSpPr>
          <p:nvPr>
            <p:ph type="sldNum" sz="quarter" idx="12"/>
          </p:nvPr>
        </p:nvSpPr>
        <p:spPr/>
        <p:txBody>
          <a:bodyPr/>
          <a:lstStyle/>
          <a:p>
            <a:fld id="{8A7A6979-0714-4377-B894-6BE4C2D6E202}" type="slidenum">
              <a:rPr lang="en-US" smtClean="0"/>
              <a:pPr/>
              <a:t>5</a:t>
            </a:fld>
            <a:endParaRPr lang="en-US" dirty="0"/>
          </a:p>
        </p:txBody>
      </p:sp>
    </p:spTree>
    <p:extLst>
      <p:ext uri="{BB962C8B-B14F-4D97-AF65-F5344CB8AC3E}">
        <p14:creationId xmlns:p14="http://schemas.microsoft.com/office/powerpoint/2010/main" val="553738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Nombramiento de monitor</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123556"/>
            <a:ext cx="8779512" cy="3046962"/>
          </a:xfrm>
        </p:spPr>
        <p:txBody>
          <a:bodyPr>
            <a:noAutofit/>
          </a:bodyPr>
          <a:lstStyle/>
          <a:p>
            <a:r>
              <a:rPr lang="es-ES" sz="2800" dirty="0">
                <a:solidFill>
                  <a:srgbClr val="404040"/>
                </a:solidFill>
              </a:rPr>
              <a:t>El 1 de julio del 2020, fui nombrado por el comisionado interino Tahoe para ser el Monitor del Distrito Escolar Hempstead.</a:t>
            </a:r>
            <a:endParaRPr lang="en-US" sz="28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01E3F110-613E-4B8F-AC26-334A0F4AD28E}"/>
              </a:ext>
            </a:extLst>
          </p:cNvPr>
          <p:cNvSpPr>
            <a:spLocks noGrp="1"/>
          </p:cNvSpPr>
          <p:nvPr>
            <p:ph type="sldNum" sz="quarter" idx="12"/>
          </p:nvPr>
        </p:nvSpPr>
        <p:spPr/>
        <p:txBody>
          <a:bodyPr/>
          <a:lstStyle/>
          <a:p>
            <a:fld id="{8A7A6979-0714-4377-B894-6BE4C2D6E202}" type="slidenum">
              <a:rPr lang="en-US" smtClean="0"/>
              <a:pPr/>
              <a:t>6</a:t>
            </a:fld>
            <a:endParaRPr lang="en-US" dirty="0"/>
          </a:p>
        </p:txBody>
      </p:sp>
    </p:spTree>
    <p:extLst>
      <p:ext uri="{BB962C8B-B14F-4D97-AF65-F5344CB8AC3E}">
        <p14:creationId xmlns:p14="http://schemas.microsoft.com/office/powerpoint/2010/main" val="3076288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Requisito para audiencias públicas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843589"/>
            <a:ext cx="8779512" cy="3671385"/>
          </a:xfrm>
        </p:spPr>
        <p:txBody>
          <a:bodyPr>
            <a:noAutofit/>
          </a:bodyPr>
          <a:lstStyle/>
          <a:p>
            <a:r>
              <a:rPr lang="es-ES" sz="2100" dirty="0">
                <a:solidFill>
                  <a:srgbClr val="404040"/>
                </a:solidFill>
              </a:rPr>
              <a:t>El Capítulo 19 de las leyes del 2020 requiere que el Monitor del Distrito Escolar Hempstead realice tres audiencias públicas dentro de los 60 días de su nombramiento.</a:t>
            </a:r>
          </a:p>
          <a:p>
            <a:r>
              <a:rPr lang="es-ES" sz="2100" dirty="0">
                <a:solidFill>
                  <a:srgbClr val="404040"/>
                </a:solidFill>
              </a:rPr>
              <a:t>La primera audiencia, que se centró en cuestiones de gobernanza e intervención y el papel del Comisionado de Educación del Estado, el Departamento de Educación del Estado de Nueva York y la Junta de Regentes, se llevó a cabo el 27 de julio. La segunda audiencia, que se centró en el desempeño académico del distrito, se llevó a cabo el 10 de agosto.</a:t>
            </a:r>
          </a:p>
          <a:p>
            <a:r>
              <a:rPr lang="es-ES" sz="2100" dirty="0">
                <a:solidFill>
                  <a:srgbClr val="404040"/>
                </a:solidFill>
              </a:rPr>
              <a:t>Las actas de las dos primeras audiencias públicas están disponibles en el sitio web del Distrito Escolar, al igual que las presentaciones de PowerPoint.</a:t>
            </a:r>
            <a:endParaRPr lang="en-US" sz="2100" dirty="0">
              <a:solidFill>
                <a:srgbClr val="404040"/>
              </a:solidFill>
            </a:endParaRPr>
          </a:p>
        </p:txBody>
      </p:sp>
      <p:sp>
        <p:nvSpPr>
          <p:cNvPr id="4" name="Slide Number Placeholder 3">
            <a:extLst>
              <a:ext uri="{FF2B5EF4-FFF2-40B4-BE49-F238E27FC236}">
                <a16:creationId xmlns:a16="http://schemas.microsoft.com/office/drawing/2014/main" id="{630ECFD7-5A21-45D3-8112-0B1B3B691E4B}"/>
              </a:ext>
            </a:extLst>
          </p:cNvPr>
          <p:cNvSpPr>
            <a:spLocks noGrp="1"/>
          </p:cNvSpPr>
          <p:nvPr>
            <p:ph type="sldNum" sz="quarter" idx="12"/>
          </p:nvPr>
        </p:nvSpPr>
        <p:spPr/>
        <p:txBody>
          <a:bodyPr/>
          <a:lstStyle/>
          <a:p>
            <a:fld id="{8A7A6979-0714-4377-B894-6BE4C2D6E202}" type="slidenum">
              <a:rPr lang="en-US" smtClean="0"/>
              <a:pPr/>
              <a:t>7</a:t>
            </a:fld>
            <a:endParaRPr lang="en-US" dirty="0"/>
          </a:p>
        </p:txBody>
      </p:sp>
    </p:spTree>
    <p:extLst>
      <p:ext uri="{BB962C8B-B14F-4D97-AF65-F5344CB8AC3E}">
        <p14:creationId xmlns:p14="http://schemas.microsoft.com/office/powerpoint/2010/main" val="2709306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Requisito para audiencias públicas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623930"/>
            <a:ext cx="8779512" cy="1842053"/>
          </a:xfrm>
        </p:spPr>
        <p:txBody>
          <a:bodyPr>
            <a:noAutofit/>
          </a:bodyPr>
          <a:lstStyle/>
          <a:p>
            <a:r>
              <a:rPr lang="es-ES" sz="2400" dirty="0">
                <a:solidFill>
                  <a:srgbClr val="404040"/>
                </a:solidFill>
              </a:rPr>
              <a:t>El propósito de esta tercera audiencia es explicar el papel del Monitor en la supervisión y asistencia en asuntos financieros de las escuelas de Hempstead y recibir comentarios del público sobre el desempeño fiscal del Distrito Escolar.</a:t>
            </a:r>
            <a:endParaRPr lang="en-US" sz="2400" dirty="0">
              <a:solidFill>
                <a:srgbClr val="404040"/>
              </a:solidFill>
            </a:endParaRPr>
          </a:p>
          <a:p>
            <a:endParaRPr lang="en-US" sz="24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0D6ECFA2-1D95-4CD9-8098-689B5808C4AA}"/>
              </a:ext>
            </a:extLst>
          </p:cNvPr>
          <p:cNvSpPr>
            <a:spLocks noGrp="1"/>
          </p:cNvSpPr>
          <p:nvPr>
            <p:ph type="sldNum" sz="quarter" idx="12"/>
          </p:nvPr>
        </p:nvSpPr>
        <p:spPr/>
        <p:txBody>
          <a:bodyPr/>
          <a:lstStyle/>
          <a:p>
            <a:fld id="{8A7A6979-0714-4377-B894-6BE4C2D6E202}" type="slidenum">
              <a:rPr lang="en-US" smtClean="0"/>
              <a:pPr/>
              <a:t>8</a:t>
            </a:fld>
            <a:endParaRPr lang="en-US" dirty="0"/>
          </a:p>
        </p:txBody>
      </p:sp>
    </p:spTree>
    <p:extLst>
      <p:ext uri="{BB962C8B-B14F-4D97-AF65-F5344CB8AC3E}">
        <p14:creationId xmlns:p14="http://schemas.microsoft.com/office/powerpoint/2010/main" val="2755770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187452"/>
            <a:ext cx="7729728" cy="1248156"/>
          </a:xfrm>
          <a:solidFill>
            <a:srgbClr val="FFFFFF"/>
          </a:solidFill>
        </p:spPr>
        <p:txBody>
          <a:bodyPr>
            <a:normAutofit/>
          </a:bodyPr>
          <a:lstStyle/>
          <a:p>
            <a:r>
              <a:rPr lang="en-US" dirty="0"/>
              <a:t>RESPONSABILIDAD FISCAL DEL Distrito Escolar</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1" y="1435608"/>
            <a:ext cx="9005481" cy="4549140"/>
          </a:xfrm>
        </p:spPr>
        <p:txBody>
          <a:bodyPr>
            <a:noAutofit/>
          </a:bodyPr>
          <a:lstStyle/>
          <a:p>
            <a:pPr>
              <a:spcBef>
                <a:spcPts val="0"/>
              </a:spcBef>
            </a:pPr>
            <a:r>
              <a:rPr lang="es-ES" dirty="0">
                <a:latin typeface="Gill Sans MT" panose="020B0502020104020203" pitchFamily="34" charset="0"/>
                <a:ea typeface="Calibri" panose="020F0502020204030204" pitchFamily="34" charset="0"/>
              </a:rPr>
              <a:t>Todos los distritos escolares del Estado de Nueva York, con la excepción de las cinco grandes ciudades de Nueva York, Yonkers, Rochester, Syracuse y Buffalo, operan con un presupuesto anual que debe ser aprobado por los votantes de esa comunidad. Todos los residentes del Distrito Escolar que hayan vivido en el distrito durante al menos un mes, sean ciudadanos estadounidenses y tengan al menos 18 años de edad son elegibles para votar. No es necesario ser contribuyente.</a:t>
            </a:r>
          </a:p>
          <a:p>
            <a:pPr>
              <a:spcBef>
                <a:spcPts val="0"/>
              </a:spcBef>
            </a:pPr>
            <a:endParaRPr lang="es-ES" dirty="0">
              <a:latin typeface="Gill Sans MT" panose="020B0502020104020203" pitchFamily="34" charset="0"/>
              <a:ea typeface="Calibri" panose="020F0502020204030204" pitchFamily="34" charset="0"/>
            </a:endParaRPr>
          </a:p>
          <a:p>
            <a:pPr>
              <a:spcBef>
                <a:spcPts val="0"/>
              </a:spcBef>
            </a:pPr>
            <a:r>
              <a:rPr lang="es-ES" dirty="0">
                <a:latin typeface="Gill Sans MT" panose="020B0502020104020203" pitchFamily="34" charset="0"/>
                <a:ea typeface="Calibri" panose="020F0502020204030204" pitchFamily="34" charset="0"/>
              </a:rPr>
              <a:t>El Director Ejecutivo del Distrito Escolar es el Superintendente de Escuelas, quien administra las operaciones diarias de las escuelas del distrito. A su vez, la Junta de Educación nombra al Superintendente y es responsable del manejo y operaciones y la formulación de políticas para el Distrito Escolar.</a:t>
            </a:r>
          </a:p>
          <a:p>
            <a:pPr>
              <a:spcBef>
                <a:spcPts val="0"/>
              </a:spcBef>
            </a:pPr>
            <a:endParaRPr lang="es-ES" dirty="0">
              <a:latin typeface="Gill Sans MT" panose="020B0502020104020203" pitchFamily="34" charset="0"/>
              <a:ea typeface="Calibri" panose="020F0502020204030204" pitchFamily="34" charset="0"/>
            </a:endParaRPr>
          </a:p>
          <a:p>
            <a:pPr>
              <a:spcBef>
                <a:spcPts val="0"/>
              </a:spcBef>
            </a:pPr>
            <a:r>
              <a:rPr lang="es-ES" dirty="0">
                <a:latin typeface="Gill Sans MT" panose="020B0502020104020203" pitchFamily="34" charset="0"/>
                <a:ea typeface="Calibri" panose="020F0502020204030204" pitchFamily="34" charset="0"/>
              </a:rPr>
              <a:t>Las juntas escolares son elegidas por los votantes de la comunidad. La Junta Escolar de Hempstead tiene cinco miembros, cada uno de los cuales es elegido por un período de tres años.</a:t>
            </a:r>
            <a:endParaRPr lang="en-US" dirty="0">
              <a:latin typeface="Gill Sans MT" panose="020B0502020104020203" pitchFamily="34" charset="0"/>
              <a:ea typeface="Calibri" panose="020F0502020204030204" pitchFamily="34" charset="0"/>
            </a:endParaRPr>
          </a:p>
          <a:p>
            <a:pPr marL="0" indent="0">
              <a:buNone/>
            </a:pPr>
            <a:endParaRPr lang="en-US" sz="2000" dirty="0">
              <a:solidFill>
                <a:srgbClr val="404040"/>
              </a:solidFill>
            </a:endParaRPr>
          </a:p>
        </p:txBody>
      </p:sp>
      <p:sp>
        <p:nvSpPr>
          <p:cNvPr id="4" name="Slide Number Placeholder 3">
            <a:extLst>
              <a:ext uri="{FF2B5EF4-FFF2-40B4-BE49-F238E27FC236}">
                <a16:creationId xmlns:a16="http://schemas.microsoft.com/office/drawing/2014/main" id="{DD7BD7E9-85CD-4A52-810B-DBB08682707E}"/>
              </a:ext>
            </a:extLst>
          </p:cNvPr>
          <p:cNvSpPr>
            <a:spLocks noGrp="1"/>
          </p:cNvSpPr>
          <p:nvPr>
            <p:ph type="sldNum" sz="quarter" idx="12"/>
          </p:nvPr>
        </p:nvSpPr>
        <p:spPr/>
        <p:txBody>
          <a:bodyPr/>
          <a:lstStyle/>
          <a:p>
            <a:fld id="{8A7A6979-0714-4377-B894-6BE4C2D6E202}" type="slidenum">
              <a:rPr lang="en-US" smtClean="0"/>
              <a:pPr/>
              <a:t>9</a:t>
            </a:fld>
            <a:endParaRPr lang="en-US" dirty="0"/>
          </a:p>
        </p:txBody>
      </p:sp>
    </p:spTree>
    <p:extLst>
      <p:ext uri="{BB962C8B-B14F-4D97-AF65-F5344CB8AC3E}">
        <p14:creationId xmlns:p14="http://schemas.microsoft.com/office/powerpoint/2010/main" val="203820872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1558</TotalTime>
  <Words>3423</Words>
  <Application>Microsoft Office PowerPoint</Application>
  <PresentationFormat>Widescreen</PresentationFormat>
  <Paragraphs>231</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Gill Sans MT</vt:lpstr>
      <vt:lpstr>Parcel</vt:lpstr>
      <vt:lpstr>audiencia pública DEL MONITOR del Distrito Escolar Hempstead </vt:lpstr>
      <vt:lpstr>BIENVENIDA y Presentaciones</vt:lpstr>
      <vt:lpstr>Agenda</vt:lpstr>
      <vt:lpstr>Protocolos de reuniones virtuales</vt:lpstr>
      <vt:lpstr>Autoridad legal del monitor de Hempstead</vt:lpstr>
      <vt:lpstr>Nombramiento de monitor</vt:lpstr>
      <vt:lpstr>Requisito para audiencias públicas</vt:lpstr>
      <vt:lpstr>Requisito para audiencias públicas</vt:lpstr>
      <vt:lpstr>RESPONSABILIDAD FISCAL DEL Distrito Escolar</vt:lpstr>
      <vt:lpstr>Presupuestos de Hempstead para el año escolar 2020-21: observaciones iniciales</vt:lpstr>
      <vt:lpstr>HECHOS DEL presupuesto DE Hempstead DEL 2019-20</vt:lpstr>
      <vt:lpstr>HECHOS DEL presupuesto DE Hempstead DEL 2019-20</vt:lpstr>
      <vt:lpstr>Responsabilidades del Monitor</vt:lpstr>
      <vt:lpstr>Responsabilidades del Monitor - DetaLLES</vt:lpstr>
      <vt:lpstr>Responsabilidades del Monitor - DetaLLES</vt:lpstr>
      <vt:lpstr>Responsabilidades del Monitor - DetaLLES</vt:lpstr>
      <vt:lpstr>Responsabilidades del Monitor - DetaLLES</vt:lpstr>
      <vt:lpstr>Responsabilidades del Monitor - DetaLLES</vt:lpstr>
      <vt:lpstr>Responsabilidades del Monitor - continuación</vt:lpstr>
      <vt:lpstr>Responsabilidades del Monitor - DetaLLES</vt:lpstr>
      <vt:lpstr>Responsabilidades del Monitor - DetaLLES</vt:lpstr>
      <vt:lpstr>Responsabilidades del Monitor - DetaLLES</vt:lpstr>
      <vt:lpstr>Responsabilidades del Monitor - DetaLLES</vt:lpstr>
      <vt:lpstr>Responsabilidades del Monitor - DetaLLES</vt:lpstr>
      <vt:lpstr>Participación de la comunidad</vt:lpstr>
      <vt:lpstr>Comentarios y preguntas</vt:lpstr>
      <vt:lpstr>Próximos pasos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audiencia pública DEL MONITOR del distrito escolar Hempstead </dc:title>
  <dc:creator>Lovasz, Ana</dc:creator>
  <cp:lastModifiedBy>Lovasz, Ana</cp:lastModifiedBy>
  <cp:revision>26</cp:revision>
  <cp:lastPrinted>2020-08-20T15:51:57Z</cp:lastPrinted>
  <dcterms:created xsi:type="dcterms:W3CDTF">2020-08-19T16:01:06Z</dcterms:created>
  <dcterms:modified xsi:type="dcterms:W3CDTF">2020-08-21T15:15:52Z</dcterms:modified>
</cp:coreProperties>
</file>